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43" r:id="rId6"/>
    <p:sldId id="323" r:id="rId7"/>
    <p:sldId id="263" r:id="rId8"/>
    <p:sldId id="319" r:id="rId9"/>
    <p:sldId id="324" r:id="rId10"/>
    <p:sldId id="374" r:id="rId11"/>
    <p:sldId id="375" r:id="rId12"/>
    <p:sldId id="376" r:id="rId13"/>
    <p:sldId id="372" r:id="rId14"/>
    <p:sldId id="321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9" r:id="rId27"/>
    <p:sldId id="370" r:id="rId28"/>
    <p:sldId id="37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286" r:id="rId37"/>
    <p:sldId id="258" r:id="rId38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78923B-2506-3D49-10EA-4E372A937DFE}" name="Leyde Lelise Barbosa Caldeira" initials="LC" userId="S::m3452547@ca.mg.gov.br::3a4fd4bf-8211-4eb5-9151-5a8e60f6dbf7" providerId="AD"/>
  <p188:author id="{F8CDF8AA-C104-C9A8-6EB8-389E2F90C6D7}" name="Usuário Convidado" initials="UC" userId="S::urn:spo:anon#a7acf4c30322bd4ae304f392073de2bad588eccd04d97b8d0b7daa94c612241e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1D"/>
    <a:srgbClr val="FBFBFF"/>
    <a:srgbClr val="C94A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DC3910-6DBC-14D6-9B05-2D12A7CACE84}" v="1191" dt="2021-12-03T14:07:40.700"/>
    <p1510:client id="{5A79399D-6604-6BCB-9DA7-7C792593F305}" v="874" dt="2021-12-02T17:19:35.770"/>
    <p1510:client id="{60E4C6E7-C726-1401-6282-A349635C98D5}" v="243" dt="2021-12-02T12:35:33.223"/>
    <p1510:client id="{9270F3FB-3E28-37FC-E07E-CC3E96D402AA}" v="30" dt="2021-12-02T18:12:26"/>
    <p1510:client id="{9A1C1AF5-A925-5121-7792-F8307DAC3FBB}" v="21" dt="2021-12-02T15:55:44.468"/>
    <p1510:client id="{B947E5E1-EDF4-FA62-268D-85D76DFB6EBC}" v="13" dt="2021-12-01T20:06:37.856"/>
    <p1510:client id="{BD2D217A-0807-3401-2E3E-46752E80F333}" v="1744" dt="2021-12-02T19:24:04.811"/>
    <p1510:client id="{CCF7B2ED-FB49-80DC-2D40-2DA7C57835E4}" v="2029" dt="2022-12-13T19:58:02.416"/>
    <p1510:client id="{CE61A6FB-F77B-BE12-97A3-EA07D1377718}" v="1278" dt="2021-12-03T17:21:34.851"/>
    <p1510:client id="{D180236F-3246-B1B8-3487-FA2402EC0458}" v="2437" dt="2022-12-16T07:10:46.0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864" y="12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9A25EBC-FE77-47EC-94CD-130E57DB1636}" type="datetimeFigureOut">
              <a:rPr lang="pt-BR" smtClean="0"/>
              <a:pPr/>
              <a:t>27/01/2023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BD5517E-F1AA-47C8-A27A-CF597EEA9B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9A25EBC-FE77-47EC-94CD-130E57DB1636}" type="datetimeFigureOut">
              <a:rPr lang="pt-BR" smtClean="0"/>
              <a:pPr/>
              <a:t>27/01/2023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BD5517E-F1AA-47C8-A27A-CF597EEA9B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9A25EBC-FE77-47EC-94CD-130E57DB1636}" type="datetimeFigureOut">
              <a:rPr lang="pt-BR" smtClean="0"/>
              <a:pPr/>
              <a:t>27/01/2023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BD5517E-F1AA-47C8-A27A-CF597EEA9B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9A25EBC-FE77-47EC-94CD-130E57DB1636}" type="datetimeFigureOut">
              <a:rPr lang="pt-BR" smtClean="0"/>
              <a:pPr/>
              <a:t>27/01/2023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BD5517E-F1AA-47C8-A27A-CF597EEA9B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9A25EBC-FE77-47EC-94CD-130E57DB1636}" type="datetimeFigureOut">
              <a:rPr lang="pt-BR" smtClean="0"/>
              <a:pPr/>
              <a:t>27/01/2023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BD5517E-F1AA-47C8-A27A-CF597EEA9B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9A25EBC-FE77-47EC-94CD-130E57DB1636}" type="datetimeFigureOut">
              <a:rPr lang="pt-BR" smtClean="0"/>
              <a:pPr/>
              <a:t>27/01/2023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BD5517E-F1AA-47C8-A27A-CF597EEA9B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9A25EBC-FE77-47EC-94CD-130E57DB1636}" type="datetimeFigureOut">
              <a:rPr lang="pt-BR" smtClean="0"/>
              <a:pPr/>
              <a:t>27/01/2023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BD5517E-F1AA-47C8-A27A-CF597EEA9B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9A25EBC-FE77-47EC-94CD-130E57DB1636}" type="datetimeFigureOut">
              <a:rPr lang="pt-BR" smtClean="0"/>
              <a:pPr/>
              <a:t>27/01/2023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BD5517E-F1AA-47C8-A27A-CF597EEA9B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9A25EBC-FE77-47EC-94CD-130E57DB1636}" type="datetimeFigureOut">
              <a:rPr lang="pt-BR" smtClean="0"/>
              <a:pPr/>
              <a:t>27/01/2023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BD5517E-F1AA-47C8-A27A-CF597EEA9B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9A25EBC-FE77-47EC-94CD-130E57DB1636}" type="datetimeFigureOut">
              <a:rPr lang="pt-BR" smtClean="0"/>
              <a:pPr/>
              <a:t>27/01/2023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BD5517E-F1AA-47C8-A27A-CF597EEA9B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9A25EBC-FE77-47EC-94CD-130E57DB1636}" type="datetimeFigureOut">
              <a:rPr lang="pt-BR" smtClean="0"/>
              <a:pPr/>
              <a:t>27/01/2023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BD5517E-F1AA-47C8-A27A-CF597EEA9B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143508" y="157200"/>
            <a:ext cx="8856984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simbolo.png"/>
          <p:cNvPicPr>
            <a:picLocks noChangeAspect="1"/>
          </p:cNvPicPr>
          <p:nvPr userDrawn="1"/>
        </p:nvPicPr>
        <p:blipFill>
          <a:blip r:embed="rId13" cstate="print"/>
          <a:srcRect r="50871"/>
          <a:stretch>
            <a:fillRect/>
          </a:stretch>
        </p:blipFill>
        <p:spPr>
          <a:xfrm>
            <a:off x="7850295" y="3937620"/>
            <a:ext cx="1150197" cy="1620180"/>
          </a:xfrm>
          <a:prstGeom prst="rect">
            <a:avLst/>
          </a:prstGeom>
        </p:spPr>
      </p:pic>
      <p:pic>
        <p:nvPicPr>
          <p:cNvPr id="6" name="Imagem 5" descr="Logo_Seplag2019-01.png"/>
          <p:cNvPicPr>
            <a:picLocks noChangeAspect="1"/>
          </p:cNvPicPr>
          <p:nvPr userDrawn="1"/>
        </p:nvPicPr>
        <p:blipFill>
          <a:blip r:embed="rId14" cstate="print"/>
          <a:srcRect l="7244" t="18500" r="8135" b="60080"/>
          <a:stretch>
            <a:fillRect/>
          </a:stretch>
        </p:blipFill>
        <p:spPr>
          <a:xfrm>
            <a:off x="251520" y="5063978"/>
            <a:ext cx="2376264" cy="4252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ejamento.mg.gov.br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.gov.br/planejamento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bruno.notini@planejamento.mg.gov.br" TargetMode="External"/><Relationship Id="rId2" Type="http://schemas.openxmlformats.org/officeDocument/2006/relationships/hyperlink" Target="mailto:linda.vieira@planejamento.mg.gov.b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amiao.rocha@planejamento.mg.gov.br" TargetMode="External"/><Relationship Id="rId5" Type="http://schemas.openxmlformats.org/officeDocument/2006/relationships/hyperlink" Target="mailto:leyde.lelise@planejamento.mg.gov.br" TargetMode="External"/><Relationship Id="rId4" Type="http://schemas.openxmlformats.org/officeDocument/2006/relationships/hyperlink" Target="mailto:frederico.maximiano@planejamento.mg.gov.br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.gov.br/produse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1777380"/>
            <a:ext cx="6588224" cy="13681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92580" y="1921517"/>
            <a:ext cx="6408712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Manual do Editor de Conteúdo 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</a:rPr>
              <a:t>Portal Seplag (Planejamento) </a:t>
            </a:r>
            <a:r>
              <a:rPr lang="pt-BR" sz="3200" dirty="0" smtClean="0">
                <a:solidFill>
                  <a:schemeClr val="bg1"/>
                </a:solidFill>
              </a:rPr>
              <a:t>2023</a:t>
            </a:r>
            <a:endParaRPr lang="pt-BR" sz="32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20486" y="3225313"/>
            <a:ext cx="612068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400" dirty="0">
                <a:solidFill>
                  <a:srgbClr val="C00000"/>
                </a:solidFill>
                <a:latin typeface="Arial"/>
                <a:cs typeface="Arial"/>
              </a:rPr>
              <a:t>Diretoria Central de Atendimento Eletrônico - DCAE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866920" y="3868995"/>
            <a:ext cx="4076242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1400" dirty="0">
                <a:latin typeface="Arial"/>
                <a:cs typeface="Arial"/>
              </a:rPr>
              <a:t>Este manual contém orientações sobre como utilizar o Ambiente de Edição de Conteúdos do Portal Seplag (versão lançada em 2022). </a:t>
            </a:r>
          </a:p>
          <a:p>
            <a:pPr algn="just"/>
            <a:r>
              <a:rPr lang="pt-BR" sz="1400" dirty="0">
                <a:latin typeface="Arial"/>
                <a:cs typeface="Arial"/>
              </a:rPr>
              <a:t>O público-alvo deste manual são os editores de conteúdo da Secretaria de Planejamento e Gestão (Seplag)</a:t>
            </a:r>
          </a:p>
        </p:txBody>
      </p:sp>
      <p:sp>
        <p:nvSpPr>
          <p:cNvPr id="2" name="Triângulo isósceles 1"/>
          <p:cNvSpPr/>
          <p:nvPr/>
        </p:nvSpPr>
        <p:spPr>
          <a:xfrm rot="5400000">
            <a:off x="3650016" y="3936470"/>
            <a:ext cx="152175" cy="171463"/>
          </a:xfrm>
          <a:prstGeom prst="triangle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/>
          <p:cNvSpPr/>
          <p:nvPr/>
        </p:nvSpPr>
        <p:spPr>
          <a:xfrm rot="5400000">
            <a:off x="3650015" y="4561230"/>
            <a:ext cx="152175" cy="171463"/>
          </a:xfrm>
          <a:prstGeom prst="triangle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269764" y="1750166"/>
            <a:ext cx="6588224" cy="13681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359520" y="2141855"/>
            <a:ext cx="640871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Como criar uma nova página?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645045" y="5137772"/>
            <a:ext cx="612068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400" dirty="0">
                <a:solidFill>
                  <a:srgbClr val="C00000"/>
                </a:solidFill>
                <a:latin typeface="Arial"/>
                <a:cs typeface="Arial"/>
              </a:rPr>
              <a:t>Diretoria Central de Atendimento Eletrônico - DCAE</a:t>
            </a:r>
          </a:p>
        </p:txBody>
      </p:sp>
    </p:spTree>
    <p:extLst>
      <p:ext uri="{BB962C8B-B14F-4D97-AF65-F5344CB8AC3E}">
        <p14:creationId xmlns:p14="http://schemas.microsoft.com/office/powerpoint/2010/main" val="1154510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8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8A245CBF-E18F-574D-4793-A24786317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6" y="713066"/>
            <a:ext cx="8592243" cy="4780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515" y="240846"/>
            <a:ext cx="8229600" cy="515206"/>
          </a:xfrm>
        </p:spPr>
        <p:txBody>
          <a:bodyPr lIns="91440" tIns="45720" rIns="91440" bIns="45720" anchor="t"/>
          <a:lstStyle/>
          <a:p>
            <a:pPr algn="l"/>
            <a:r>
              <a:rPr lang="pt-BR" sz="2800" b="1" dirty="0">
                <a:solidFill>
                  <a:schemeClr val="accent2"/>
                </a:solidFill>
              </a:rPr>
              <a:t>Acesse a página inicial do Site</a:t>
            </a:r>
            <a:endParaRPr lang="pt-BR" sz="2800" dirty="0">
              <a:solidFill>
                <a:schemeClr val="accent2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74057" y="301375"/>
            <a:ext cx="379858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1" dirty="0"/>
              <a:t>1) </a:t>
            </a:r>
            <a:r>
              <a:rPr lang="pt-BR" dirty="0"/>
              <a:t>Após </a:t>
            </a:r>
            <a:r>
              <a:rPr lang="pt-BR" dirty="0" err="1"/>
              <a:t>logar</a:t>
            </a:r>
            <a:r>
              <a:rPr lang="pt-BR" dirty="0"/>
              <a:t>, entre no site</a:t>
            </a:r>
          </a:p>
          <a:p>
            <a:r>
              <a:rPr lang="pt-BR" b="1" dirty="0">
                <a:cs typeface="Calibri"/>
                <a:hlinkClick r:id="rId3"/>
              </a:rPr>
              <a:t>www.mg.gov.br/planejamento</a:t>
            </a:r>
          </a:p>
          <a:p>
            <a:endParaRPr lang="pt-BR" dirty="0">
              <a:cs typeface="Calibri"/>
            </a:endParaRPr>
          </a:p>
          <a:p>
            <a:r>
              <a:rPr lang="pt-BR" b="1" dirty="0"/>
              <a:t>2) </a:t>
            </a:r>
            <a:r>
              <a:rPr lang="pt-BR" dirty="0"/>
              <a:t>Clicar em </a:t>
            </a:r>
            <a:r>
              <a:rPr lang="pt-BR" b="1" dirty="0"/>
              <a:t>“Adicionar Página Básica”</a:t>
            </a:r>
            <a:endParaRPr lang="pt-BR" b="1" dirty="0">
              <a:cs typeface="Calibri"/>
            </a:endParaRPr>
          </a:p>
          <a:p>
            <a:endParaRPr lang="pt-BR" b="1" dirty="0">
              <a:cs typeface="Calibri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1004D34-19B3-D9B3-B886-9E48B2B9203C}"/>
              </a:ext>
            </a:extLst>
          </p:cNvPr>
          <p:cNvSpPr/>
          <p:nvPr/>
        </p:nvSpPr>
        <p:spPr>
          <a:xfrm>
            <a:off x="3739769" y="3713432"/>
            <a:ext cx="2000849" cy="37141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5400475" y="3140500"/>
            <a:ext cx="974670" cy="7540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373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2258B9AC-60C2-05C6-B3EF-154F650BF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5" y="819612"/>
            <a:ext cx="6051578" cy="46508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515" y="240846"/>
            <a:ext cx="8229600" cy="515206"/>
          </a:xfrm>
        </p:spPr>
        <p:txBody>
          <a:bodyPr lIns="91440" tIns="45720" rIns="91440" bIns="45720" anchor="t"/>
          <a:lstStyle/>
          <a:p>
            <a:pPr algn="l"/>
            <a:r>
              <a:rPr lang="pt-BR" sz="2800" b="1" dirty="0">
                <a:solidFill>
                  <a:schemeClr val="accent2"/>
                </a:solidFill>
                <a:cs typeface="Calibri"/>
              </a:rPr>
              <a:t>Criar uma nova Página Básica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877002" y="1499489"/>
            <a:ext cx="3139450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dirty="0"/>
              <a:t>Campo </a:t>
            </a:r>
            <a:r>
              <a:rPr lang="pt-BR" b="1" dirty="0"/>
              <a:t>Seção</a:t>
            </a:r>
            <a:r>
              <a:rPr lang="pt-BR" dirty="0"/>
              <a:t>, selecionar </a:t>
            </a:r>
            <a:endParaRPr lang="pt-BR" b="1" dirty="0"/>
          </a:p>
          <a:p>
            <a:pPr algn="just"/>
            <a:r>
              <a:rPr lang="pt-BR" b="1" dirty="0"/>
              <a:t>"Secretaria de Estado de Planejamento e Gestão de Minas Gerais"</a:t>
            </a:r>
            <a:endParaRPr lang="pt-BR" b="1">
              <a:cs typeface="Calibri"/>
            </a:endParaRPr>
          </a:p>
          <a:p>
            <a:pPr algn="just"/>
            <a:endParaRPr lang="pt-BR" b="1" dirty="0">
              <a:cs typeface="Calibri"/>
            </a:endParaRPr>
          </a:p>
          <a:p>
            <a:pPr algn="just"/>
            <a:r>
              <a:rPr lang="pt-BR" dirty="0">
                <a:cs typeface="Calibri"/>
              </a:rPr>
              <a:t>Escolher o título da página e preencher o campo </a:t>
            </a:r>
            <a:r>
              <a:rPr lang="pt-BR" b="1" dirty="0">
                <a:cs typeface="Calibri"/>
              </a:rPr>
              <a:t>"Título"</a:t>
            </a:r>
          </a:p>
          <a:p>
            <a:pPr algn="just"/>
            <a:endParaRPr lang="pt-BR" b="1" dirty="0">
              <a:cs typeface="Calibri"/>
            </a:endParaRPr>
          </a:p>
          <a:p>
            <a:pPr algn="just"/>
            <a:r>
              <a:rPr lang="pt-BR" dirty="0">
                <a:cs typeface="Calibri"/>
              </a:rPr>
              <a:t>Selecionar uma </a:t>
            </a:r>
            <a:r>
              <a:rPr lang="pt-BR" b="1" dirty="0">
                <a:cs typeface="Calibri"/>
              </a:rPr>
              <a:t>"Categoria"</a:t>
            </a:r>
            <a:r>
              <a:rPr lang="pt-BR" dirty="0">
                <a:cs typeface="Calibri"/>
              </a:rPr>
              <a:t> e escolher uma ou mais </a:t>
            </a:r>
            <a:r>
              <a:rPr lang="pt-BR" b="1" dirty="0">
                <a:cs typeface="Calibri"/>
              </a:rPr>
              <a:t>"</a:t>
            </a:r>
            <a:r>
              <a:rPr lang="pt-BR" b="1" dirty="0" err="1">
                <a:cs typeface="Calibri"/>
              </a:rPr>
              <a:t>Tags</a:t>
            </a:r>
            <a:r>
              <a:rPr lang="pt-BR" b="1" dirty="0">
                <a:cs typeface="Calibri"/>
              </a:rPr>
              <a:t>"</a:t>
            </a:r>
          </a:p>
          <a:p>
            <a:endParaRPr lang="pt-BR" b="1" dirty="0">
              <a:cs typeface="Calibri"/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3327196" y="2553425"/>
            <a:ext cx="531252" cy="3826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F17B7C4B-E150-B029-3FBA-6C9BBE1843B6}"/>
              </a:ext>
            </a:extLst>
          </p:cNvPr>
          <p:cNvCxnSpPr>
            <a:cxnSpLocks/>
          </p:cNvCxnSpPr>
          <p:nvPr/>
        </p:nvCxnSpPr>
        <p:spPr>
          <a:xfrm flipH="1">
            <a:off x="3326286" y="3164462"/>
            <a:ext cx="531252" cy="3826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120CD481-7F6C-E664-7722-4097054D40D0}"/>
              </a:ext>
            </a:extLst>
          </p:cNvPr>
          <p:cNvCxnSpPr>
            <a:cxnSpLocks/>
          </p:cNvCxnSpPr>
          <p:nvPr/>
        </p:nvCxnSpPr>
        <p:spPr>
          <a:xfrm flipH="1">
            <a:off x="3325376" y="3919273"/>
            <a:ext cx="531252" cy="3826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25AD611C-0E74-FAC3-4119-BEC473E3ED3E}"/>
              </a:ext>
            </a:extLst>
          </p:cNvPr>
          <p:cNvCxnSpPr>
            <a:cxnSpLocks/>
          </p:cNvCxnSpPr>
          <p:nvPr/>
        </p:nvCxnSpPr>
        <p:spPr>
          <a:xfrm flipH="1">
            <a:off x="3324467" y="4686065"/>
            <a:ext cx="531252" cy="3826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850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4015F0BD-6025-90D8-3A5C-93AC60FD9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84" y="754947"/>
            <a:ext cx="5709087" cy="46717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515" y="240846"/>
            <a:ext cx="8229600" cy="515206"/>
          </a:xfrm>
        </p:spPr>
        <p:txBody>
          <a:bodyPr lIns="91440" tIns="45720" rIns="91440" bIns="45720" anchor="t"/>
          <a:lstStyle/>
          <a:p>
            <a:pPr algn="l"/>
            <a:r>
              <a:rPr lang="pt-BR" sz="2800" b="1" dirty="0">
                <a:solidFill>
                  <a:schemeClr val="accent2"/>
                </a:solidFill>
              </a:rPr>
              <a:t>Inserir conteúdos na página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15344" y="295777"/>
            <a:ext cx="364093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b="1" dirty="0">
                <a:cs typeface="Calibri"/>
              </a:rPr>
              <a:t>Ao rolar a página mais para cima, existe o campo Parágrafos, que permite inserir conteúdos na página</a:t>
            </a:r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5176118" y="3163382"/>
            <a:ext cx="1481631" cy="11134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A28F9B2B-0689-A1D6-BA63-AA85ECF420EB}"/>
              </a:ext>
            </a:extLst>
          </p:cNvPr>
          <p:cNvSpPr txBox="1"/>
          <p:nvPr/>
        </p:nvSpPr>
        <p:spPr>
          <a:xfrm>
            <a:off x="5354758" y="2059544"/>
            <a:ext cx="364093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dirty="0">
                <a:cs typeface="Calibri"/>
              </a:rPr>
              <a:t>No </a:t>
            </a:r>
            <a:r>
              <a:rPr lang="pt-BR" b="1" dirty="0">
                <a:cs typeface="Calibri"/>
              </a:rPr>
              <a:t>Editor de Texto</a:t>
            </a:r>
            <a:r>
              <a:rPr lang="pt-BR" dirty="0">
                <a:cs typeface="Calibri"/>
              </a:rPr>
              <a:t>, use o campo </a:t>
            </a:r>
            <a:r>
              <a:rPr lang="pt-BR" b="1" dirty="0">
                <a:cs typeface="Calibri"/>
              </a:rPr>
              <a:t>"Texto Longo"</a:t>
            </a:r>
            <a:r>
              <a:rPr lang="pt-BR" dirty="0">
                <a:cs typeface="Calibri"/>
              </a:rPr>
              <a:t> para inserir textos, links, imagens etc.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3119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C73BC189-2E8C-F906-CF49-38E777A7B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59" y="662854"/>
            <a:ext cx="6454742" cy="484987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515" y="240846"/>
            <a:ext cx="8229600" cy="515206"/>
          </a:xfrm>
        </p:spPr>
        <p:txBody>
          <a:bodyPr lIns="91440" tIns="45720" rIns="91440" bIns="45720" anchor="t"/>
          <a:lstStyle/>
          <a:p>
            <a:pPr algn="l"/>
            <a:r>
              <a:rPr lang="pt-BR" sz="2800" b="1" dirty="0">
                <a:solidFill>
                  <a:schemeClr val="accent2"/>
                </a:solidFill>
              </a:rPr>
              <a:t>Inserir conteúdos na página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221366" y="2006517"/>
            <a:ext cx="364093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b="1" dirty="0">
                <a:cs typeface="Calibri"/>
              </a:rPr>
              <a:t>Mais abaixo, é possível clicar no ícone de três pontos "..." para acessar vários outros tipos de parágrafos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F969FBA-B64C-07CF-AF4C-B2358C0BC8F4}"/>
              </a:ext>
            </a:extLst>
          </p:cNvPr>
          <p:cNvSpPr/>
          <p:nvPr/>
        </p:nvSpPr>
        <p:spPr>
          <a:xfrm>
            <a:off x="3617598" y="4371409"/>
            <a:ext cx="393836" cy="37141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3992003" y="3341976"/>
            <a:ext cx="1481631" cy="11134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280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Interface gráfica do usuário&#10;&#10;Descrição gerada automaticamente">
            <a:extLst>
              <a:ext uri="{FF2B5EF4-FFF2-40B4-BE49-F238E27FC236}">
                <a16:creationId xmlns:a16="http://schemas.microsoft.com/office/drawing/2014/main" id="{274F3162-1892-ECFD-055E-102BFC3E6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59" y="745266"/>
            <a:ext cx="5956662" cy="47226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515" y="240846"/>
            <a:ext cx="8229600" cy="515206"/>
          </a:xfrm>
        </p:spPr>
        <p:txBody>
          <a:bodyPr lIns="91440" tIns="45720" rIns="91440" bIns="45720" anchor="t"/>
          <a:lstStyle/>
          <a:p>
            <a:pPr algn="l"/>
            <a:r>
              <a:rPr lang="pt-BR" sz="2800" b="1" dirty="0">
                <a:solidFill>
                  <a:schemeClr val="accent2"/>
                </a:solidFill>
              </a:rPr>
              <a:t>Acessar outros tipos de parágrafos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724320" y="1668582"/>
            <a:ext cx="3640930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b="1" dirty="0">
                <a:cs typeface="Calibri"/>
              </a:rPr>
              <a:t>Ao clicar no ícone de três pontos "...", é aberta uma tela com os diferentes tipos de parágrafos, além do Editor de texto comum. </a:t>
            </a:r>
            <a:endParaRPr lang="pt-BR" dirty="0"/>
          </a:p>
          <a:p>
            <a:pPr algn="just"/>
            <a:endParaRPr lang="pt-BR" b="1" dirty="0">
              <a:cs typeface="Calibri"/>
            </a:endParaRPr>
          </a:p>
          <a:p>
            <a:pPr algn="just"/>
            <a:r>
              <a:rPr lang="pt-BR" b="1" dirty="0">
                <a:cs typeface="Calibri"/>
              </a:rPr>
              <a:t>Essas opções podem ser usadas e exploradas para tornar o layout da página mais interessante para os cidadãos e servidores que acessam o site</a:t>
            </a:r>
            <a:endParaRPr lang="pt-B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3141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4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DE752723-0897-18E0-1816-DC7DB811D1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67" r="-223" b="322"/>
          <a:stretch/>
        </p:blipFill>
        <p:spPr>
          <a:xfrm>
            <a:off x="252941" y="910344"/>
            <a:ext cx="4875385" cy="393029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515" y="240846"/>
            <a:ext cx="8229600" cy="515206"/>
          </a:xfrm>
        </p:spPr>
        <p:txBody>
          <a:bodyPr lIns="91440" tIns="45720" rIns="91440" bIns="45720" anchor="t"/>
          <a:lstStyle/>
          <a:p>
            <a:pPr algn="l"/>
            <a:r>
              <a:rPr lang="pt-BR" sz="2800" b="1" dirty="0">
                <a:solidFill>
                  <a:schemeClr val="accent2"/>
                </a:solidFill>
              </a:rPr>
              <a:t>Finalizando a criação da página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51628" y="242827"/>
            <a:ext cx="3640930" cy="5355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dirty="0">
                <a:cs typeface="Calibri"/>
              </a:rPr>
              <a:t>Ao finalizar a edição da página básica, é possível salvá-la como um </a:t>
            </a:r>
            <a:r>
              <a:rPr lang="pt-BR" b="1" dirty="0">
                <a:cs typeface="Calibri"/>
              </a:rPr>
              <a:t>rascunho</a:t>
            </a:r>
            <a:r>
              <a:rPr lang="pt-BR" dirty="0">
                <a:cs typeface="Calibri"/>
              </a:rPr>
              <a:t> ou como conteúdo </a:t>
            </a:r>
            <a:r>
              <a:rPr lang="pt-BR" b="1" dirty="0">
                <a:cs typeface="Calibri"/>
              </a:rPr>
              <a:t>publicado</a:t>
            </a:r>
            <a:r>
              <a:rPr lang="pt-BR" dirty="0">
                <a:cs typeface="Calibri"/>
              </a:rPr>
              <a:t>.</a:t>
            </a:r>
          </a:p>
          <a:p>
            <a:pPr algn="just"/>
            <a:endParaRPr lang="pt-BR" dirty="0">
              <a:cs typeface="Calibri"/>
            </a:endParaRPr>
          </a:p>
          <a:p>
            <a:pPr algn="just"/>
            <a:r>
              <a:rPr lang="pt-BR" dirty="0">
                <a:cs typeface="Calibri"/>
              </a:rPr>
              <a:t>Se ela for salva como "</a:t>
            </a:r>
            <a:r>
              <a:rPr lang="pt-BR" b="1" dirty="0">
                <a:cs typeface="Calibri"/>
              </a:rPr>
              <a:t>rascunho"</a:t>
            </a:r>
            <a:r>
              <a:rPr lang="pt-BR" dirty="0">
                <a:cs typeface="Calibri"/>
              </a:rPr>
              <a:t>, a página continuará visível para os editores de conteúdo, e os cidadãos que entrarem no site não vão conseguir encontrá-la. Essa opção é interessante quando a página é construída aos poucos antes da publicação oficial dela no site</a:t>
            </a:r>
          </a:p>
          <a:p>
            <a:pPr algn="just"/>
            <a:endParaRPr lang="pt-BR" dirty="0">
              <a:cs typeface="Calibri"/>
            </a:endParaRPr>
          </a:p>
          <a:p>
            <a:pPr algn="just"/>
            <a:r>
              <a:rPr lang="pt-BR" dirty="0">
                <a:cs typeface="Calibri"/>
              </a:rPr>
              <a:t>Ao salvar como</a:t>
            </a:r>
            <a:r>
              <a:rPr lang="pt-BR" b="1" dirty="0">
                <a:cs typeface="Calibri"/>
              </a:rPr>
              <a:t> "publicado"</a:t>
            </a:r>
            <a:r>
              <a:rPr lang="pt-BR" dirty="0">
                <a:cs typeface="Calibri"/>
              </a:rPr>
              <a:t>, a página básica vai ser publicada automaticamente no site, e todos os cidadãos que entrarem no site, vão conseguir achá-la.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468D26DF-001C-92EC-8370-E15D8DCEDBDA}"/>
              </a:ext>
            </a:extLst>
          </p:cNvPr>
          <p:cNvCxnSpPr/>
          <p:nvPr/>
        </p:nvCxnSpPr>
        <p:spPr>
          <a:xfrm flipH="1">
            <a:off x="4184208" y="3092473"/>
            <a:ext cx="625685" cy="4577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56684F66-D697-2B40-DA4E-F33A2536E289}"/>
              </a:ext>
            </a:extLst>
          </p:cNvPr>
          <p:cNvCxnSpPr>
            <a:cxnSpLocks/>
          </p:cNvCxnSpPr>
          <p:nvPr/>
        </p:nvCxnSpPr>
        <p:spPr>
          <a:xfrm flipH="1">
            <a:off x="4183074" y="3487850"/>
            <a:ext cx="625685" cy="4577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1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269764" y="1750166"/>
            <a:ext cx="6588224" cy="13681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371504" y="1890251"/>
            <a:ext cx="6408712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Como editar uma página que </a:t>
            </a:r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já está publicada?</a:t>
            </a:r>
            <a:endParaRPr lang="pt-BR">
              <a:solidFill>
                <a:schemeClr val="bg1"/>
              </a:solidFill>
              <a:cs typeface="Calibri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645045" y="5137772"/>
            <a:ext cx="612068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400" dirty="0">
                <a:solidFill>
                  <a:srgbClr val="C00000"/>
                </a:solidFill>
                <a:latin typeface="Arial"/>
                <a:cs typeface="Arial"/>
              </a:rPr>
              <a:t>Diretoria Central de Atendimento Eletrônico - DCAE</a:t>
            </a:r>
          </a:p>
        </p:txBody>
      </p:sp>
    </p:spTree>
    <p:extLst>
      <p:ext uri="{BB962C8B-B14F-4D97-AF65-F5344CB8AC3E}">
        <p14:creationId xmlns:p14="http://schemas.microsoft.com/office/powerpoint/2010/main" val="1514209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8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8A245CBF-E18F-574D-4793-A24786317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6" y="713066"/>
            <a:ext cx="8592243" cy="4780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515" y="240846"/>
            <a:ext cx="8229600" cy="515206"/>
          </a:xfrm>
        </p:spPr>
        <p:txBody>
          <a:bodyPr lIns="91440" tIns="45720" rIns="91440" bIns="45720" anchor="t"/>
          <a:lstStyle/>
          <a:p>
            <a:pPr algn="l"/>
            <a:r>
              <a:rPr lang="pt-BR" sz="2800" b="1" dirty="0">
                <a:solidFill>
                  <a:schemeClr val="accent2"/>
                </a:solidFill>
              </a:rPr>
              <a:t>Acesse a página inicial do Site</a:t>
            </a:r>
            <a:endParaRPr lang="pt-BR" sz="2800" dirty="0">
              <a:solidFill>
                <a:schemeClr val="accent2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659914" y="2422035"/>
            <a:ext cx="532058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b="1" dirty="0">
                <a:cs typeface="Calibri"/>
              </a:rPr>
              <a:t>Use a ferramenta de busca do site, para encontrar a página que deseja editar.</a:t>
            </a:r>
            <a:endParaRPr lang="pt-BR" sz="2400" dirty="0"/>
          </a:p>
          <a:p>
            <a:endParaRPr lang="pt-BR" sz="2400" b="1" dirty="0">
              <a:cs typeface="Calibri"/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5100868" y="1103708"/>
            <a:ext cx="974670" cy="7540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332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55B62F97-17CB-E580-408E-2AC26B651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5" y="885023"/>
            <a:ext cx="6962382" cy="455599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515" y="240846"/>
            <a:ext cx="8229600" cy="515206"/>
          </a:xfrm>
        </p:spPr>
        <p:txBody>
          <a:bodyPr lIns="91440" tIns="45720" rIns="91440" bIns="45720" anchor="t"/>
          <a:lstStyle/>
          <a:p>
            <a:pPr algn="l"/>
            <a:r>
              <a:rPr lang="pt-BR" sz="2800" b="1" dirty="0">
                <a:solidFill>
                  <a:schemeClr val="accent2"/>
                </a:solidFill>
                <a:cs typeface="Calibri"/>
              </a:rPr>
              <a:t>Encontre o botão de "</a:t>
            </a:r>
            <a:r>
              <a:rPr lang="pt-BR" sz="2800" b="1" dirty="0" err="1">
                <a:solidFill>
                  <a:schemeClr val="accent2"/>
                </a:solidFill>
                <a:cs typeface="Calibri"/>
              </a:rPr>
              <a:t>Edit</a:t>
            </a:r>
            <a:r>
              <a:rPr lang="pt-BR" sz="2800" b="1" dirty="0">
                <a:solidFill>
                  <a:schemeClr val="accent2"/>
                </a:solidFill>
                <a:cs typeface="Calibri"/>
              </a:rPr>
              <a:t>" na página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281287" y="1071989"/>
            <a:ext cx="364093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dirty="0">
                <a:cs typeface="Calibri"/>
              </a:rPr>
              <a:t>Com a página desejada já aberta, clique no botão </a:t>
            </a:r>
            <a:r>
              <a:rPr lang="pt-BR" b="1" dirty="0">
                <a:cs typeface="Calibri"/>
              </a:rPr>
              <a:t>"</a:t>
            </a:r>
            <a:r>
              <a:rPr lang="pt-BR" b="1" dirty="0" err="1">
                <a:cs typeface="Calibri"/>
              </a:rPr>
              <a:t>Edit</a:t>
            </a:r>
            <a:r>
              <a:rPr lang="pt-BR" b="1" dirty="0">
                <a:cs typeface="Calibri"/>
              </a:rPr>
              <a:t>"</a:t>
            </a:r>
            <a:r>
              <a:rPr lang="pt-BR" dirty="0">
                <a:cs typeface="Calibri"/>
              </a:rPr>
              <a:t> localizado acima do título da página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F969FBA-B64C-07CF-AF4C-B2358C0BC8F4}"/>
              </a:ext>
            </a:extLst>
          </p:cNvPr>
          <p:cNvSpPr/>
          <p:nvPr/>
        </p:nvSpPr>
        <p:spPr>
          <a:xfrm>
            <a:off x="3617598" y="4371409"/>
            <a:ext cx="393836" cy="37141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DE26B6A-B525-1502-152A-2F2579B13D1F}"/>
              </a:ext>
            </a:extLst>
          </p:cNvPr>
          <p:cNvSpPr/>
          <p:nvPr/>
        </p:nvSpPr>
        <p:spPr>
          <a:xfrm>
            <a:off x="1882207" y="3090413"/>
            <a:ext cx="1641321" cy="37141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2961356" y="2059995"/>
            <a:ext cx="1481631" cy="11134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307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396255"/>
            <a:ext cx="6588224" cy="13681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92580" y="540392"/>
            <a:ext cx="6408712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Manual do Editor de Conteúdo 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</a:rPr>
              <a:t>Portal MG 2022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86027" y="1881752"/>
            <a:ext cx="110467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2400" b="1" i="1" dirty="0">
                <a:latin typeface="Arial"/>
                <a:cs typeface="Arial"/>
              </a:rPr>
              <a:t>Índice</a:t>
            </a:r>
          </a:p>
        </p:txBody>
      </p:sp>
      <p:sp>
        <p:nvSpPr>
          <p:cNvPr id="13" name="CaixaDeTexto 12">
            <a:hlinkClick r:id="" action="ppaction://noaction"/>
          </p:cNvPr>
          <p:cNvSpPr txBox="1"/>
          <p:nvPr/>
        </p:nvSpPr>
        <p:spPr>
          <a:xfrm>
            <a:off x="2590841" y="3455444"/>
            <a:ext cx="551543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1600" b="1" i="1" dirty="0">
                <a:solidFill>
                  <a:srgbClr val="0070C0"/>
                </a:solidFill>
                <a:latin typeface="Arial"/>
                <a:cs typeface="Arial"/>
              </a:rPr>
              <a:t>Como editar uma página que já está publicada?</a:t>
            </a:r>
            <a:endParaRPr lang="pt-BR" dirty="0"/>
          </a:p>
        </p:txBody>
      </p:sp>
      <p:sp>
        <p:nvSpPr>
          <p:cNvPr id="14" name="CaixaDeTexto 13">
            <a:hlinkClick r:id="" action="ppaction://noaction"/>
          </p:cNvPr>
          <p:cNvSpPr txBox="1"/>
          <p:nvPr/>
        </p:nvSpPr>
        <p:spPr>
          <a:xfrm>
            <a:off x="2566873" y="3876040"/>
            <a:ext cx="484522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1600" b="1" i="1" dirty="0">
                <a:solidFill>
                  <a:srgbClr val="0070C0"/>
                </a:solidFill>
                <a:latin typeface="Arial"/>
                <a:cs typeface="Arial"/>
              </a:rPr>
              <a:t>Como inserir um novo documento no site?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71700" y="2659506"/>
            <a:ext cx="1534631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100" b="1" i="1" dirty="0">
                <a:latin typeface="Arial"/>
                <a:cs typeface="Arial"/>
              </a:rPr>
              <a:t>Clique nas perguntas para </a:t>
            </a:r>
          </a:p>
          <a:p>
            <a:pPr algn="ctr"/>
            <a:r>
              <a:rPr lang="pt-BR" sz="1100" b="1" i="1" dirty="0">
                <a:latin typeface="Arial"/>
                <a:cs typeface="Arial"/>
              </a:rPr>
              <a:t>ver o passo-a-passo</a:t>
            </a:r>
          </a:p>
        </p:txBody>
      </p:sp>
      <p:sp>
        <p:nvSpPr>
          <p:cNvPr id="20" name="Triângulo isósceles 19"/>
          <p:cNvSpPr/>
          <p:nvPr/>
        </p:nvSpPr>
        <p:spPr>
          <a:xfrm rot="5400000">
            <a:off x="2268891" y="2036547"/>
            <a:ext cx="152175" cy="171463"/>
          </a:xfrm>
          <a:prstGeom prst="triangle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riângulo isósceles 20"/>
          <p:cNvSpPr/>
          <p:nvPr/>
        </p:nvSpPr>
        <p:spPr>
          <a:xfrm rot="5400000">
            <a:off x="2268891" y="2687072"/>
            <a:ext cx="152175" cy="171463"/>
          </a:xfrm>
          <a:prstGeom prst="triangle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riângulo isósceles 21"/>
          <p:cNvSpPr/>
          <p:nvPr/>
        </p:nvSpPr>
        <p:spPr>
          <a:xfrm rot="5400000">
            <a:off x="2268891" y="3107668"/>
            <a:ext cx="152175" cy="171463"/>
          </a:xfrm>
          <a:prstGeom prst="triangle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Triângulo isósceles 22"/>
          <p:cNvSpPr/>
          <p:nvPr/>
        </p:nvSpPr>
        <p:spPr>
          <a:xfrm rot="5400000">
            <a:off x="2268891" y="3525495"/>
            <a:ext cx="152175" cy="171463"/>
          </a:xfrm>
          <a:prstGeom prst="triangle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riângulo isósceles 23"/>
          <p:cNvSpPr/>
          <p:nvPr/>
        </p:nvSpPr>
        <p:spPr>
          <a:xfrm rot="5400000">
            <a:off x="2268891" y="3939280"/>
            <a:ext cx="152175" cy="171463"/>
          </a:xfrm>
          <a:prstGeom prst="triangle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riângulo isósceles 24"/>
          <p:cNvSpPr/>
          <p:nvPr/>
        </p:nvSpPr>
        <p:spPr>
          <a:xfrm rot="5400000">
            <a:off x="2268891" y="4341308"/>
            <a:ext cx="152175" cy="171463"/>
          </a:xfrm>
          <a:prstGeom prst="triangle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2645045" y="5137772"/>
            <a:ext cx="612068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400" dirty="0">
                <a:solidFill>
                  <a:srgbClr val="C00000"/>
                </a:solidFill>
                <a:latin typeface="Arial"/>
                <a:cs typeface="Arial"/>
              </a:rPr>
              <a:t>Diretoria Central de Atendimento Eletrônico - DCAE</a:t>
            </a:r>
          </a:p>
        </p:txBody>
      </p:sp>
      <p:sp>
        <p:nvSpPr>
          <p:cNvPr id="2" name="CaixaDeTexto 1">
            <a:hlinkClick r:id="" action="ppaction://noaction"/>
            <a:extLst>
              <a:ext uri="{FF2B5EF4-FFF2-40B4-BE49-F238E27FC236}">
                <a16:creationId xmlns:a16="http://schemas.microsoft.com/office/drawing/2014/main" id="{7233FD45-CF3E-DD39-5768-D47B3E8D631A}"/>
              </a:ext>
            </a:extLst>
          </p:cNvPr>
          <p:cNvSpPr txBox="1"/>
          <p:nvPr/>
        </p:nvSpPr>
        <p:spPr>
          <a:xfrm>
            <a:off x="2572464" y="2615996"/>
            <a:ext cx="484522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1600" b="1" i="1" dirty="0">
                <a:solidFill>
                  <a:srgbClr val="0070C0"/>
                </a:solidFill>
                <a:latin typeface="Arial"/>
                <a:cs typeface="Arial"/>
              </a:rPr>
              <a:t>Como editar meu usuário?</a:t>
            </a:r>
            <a:endParaRPr lang="pt-BR" dirty="0"/>
          </a:p>
        </p:txBody>
      </p:sp>
      <p:sp>
        <p:nvSpPr>
          <p:cNvPr id="3" name="CaixaDeTexto 2">
            <a:hlinkClick r:id="" action="ppaction://noaction"/>
            <a:extLst>
              <a:ext uri="{FF2B5EF4-FFF2-40B4-BE49-F238E27FC236}">
                <a16:creationId xmlns:a16="http://schemas.microsoft.com/office/drawing/2014/main" id="{A2AEFE36-C30B-CE09-7B70-FAB390FF6860}"/>
              </a:ext>
            </a:extLst>
          </p:cNvPr>
          <p:cNvSpPr txBox="1"/>
          <p:nvPr/>
        </p:nvSpPr>
        <p:spPr>
          <a:xfrm>
            <a:off x="2571751" y="1945051"/>
            <a:ext cx="484522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1600" b="1" i="1" dirty="0">
                <a:solidFill>
                  <a:srgbClr val="0070C0"/>
                </a:solidFill>
                <a:latin typeface="Arial"/>
                <a:cs typeface="Arial"/>
              </a:rPr>
              <a:t>Como acessar o Ambiente de Edição de Conteúdo do Portal Seplag?</a:t>
            </a:r>
            <a:endParaRPr lang="pt-BR" dirty="0"/>
          </a:p>
        </p:txBody>
      </p:sp>
      <p:sp>
        <p:nvSpPr>
          <p:cNvPr id="4" name="CaixaDeTexto 3">
            <a:hlinkClick r:id="" action="ppaction://noaction"/>
            <a:extLst>
              <a:ext uri="{FF2B5EF4-FFF2-40B4-BE49-F238E27FC236}">
                <a16:creationId xmlns:a16="http://schemas.microsoft.com/office/drawing/2014/main" id="{DBF3A933-9E9D-5E6A-50C8-14D4CBB835C5}"/>
              </a:ext>
            </a:extLst>
          </p:cNvPr>
          <p:cNvSpPr txBox="1"/>
          <p:nvPr/>
        </p:nvSpPr>
        <p:spPr>
          <a:xfrm>
            <a:off x="2595683" y="3023354"/>
            <a:ext cx="484522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1600" b="1" i="1" dirty="0">
                <a:solidFill>
                  <a:srgbClr val="0070C0"/>
                </a:solidFill>
                <a:latin typeface="Arial"/>
                <a:cs typeface="Arial"/>
              </a:rPr>
              <a:t>Como criar uma nova página?</a:t>
            </a:r>
            <a:endParaRPr lang="pt-BR" sz="1600" dirty="0">
              <a:ea typeface="+mn-lt"/>
              <a:cs typeface="+mn-lt"/>
            </a:endParaRPr>
          </a:p>
        </p:txBody>
      </p:sp>
      <p:sp>
        <p:nvSpPr>
          <p:cNvPr id="6" name="CaixaDeTexto 5">
            <a:hlinkClick r:id="" action="ppaction://noaction"/>
            <a:extLst>
              <a:ext uri="{FF2B5EF4-FFF2-40B4-BE49-F238E27FC236}">
                <a16:creationId xmlns:a16="http://schemas.microsoft.com/office/drawing/2014/main" id="{082E07AF-AA22-CD99-0792-558BD04D8E99}"/>
              </a:ext>
            </a:extLst>
          </p:cNvPr>
          <p:cNvSpPr txBox="1"/>
          <p:nvPr/>
        </p:nvSpPr>
        <p:spPr>
          <a:xfrm>
            <a:off x="2566162" y="4259436"/>
            <a:ext cx="484522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1600" b="1" i="1" dirty="0">
                <a:solidFill>
                  <a:srgbClr val="0070C0"/>
                </a:solidFill>
                <a:latin typeface="Arial"/>
                <a:cs typeface="Arial"/>
              </a:rPr>
              <a:t>Dúvidas / Contatos</a:t>
            </a:r>
          </a:p>
        </p:txBody>
      </p:sp>
    </p:spTree>
    <p:extLst>
      <p:ext uri="{BB962C8B-B14F-4D97-AF65-F5344CB8AC3E}">
        <p14:creationId xmlns:p14="http://schemas.microsoft.com/office/powerpoint/2010/main" val="6351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101DB768-6B50-DD4D-9AB5-D13A8E3C2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92" y="756439"/>
            <a:ext cx="7489690" cy="466938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515" y="240846"/>
            <a:ext cx="8229600" cy="515206"/>
          </a:xfrm>
        </p:spPr>
        <p:txBody>
          <a:bodyPr lIns="91440" tIns="45720" rIns="91440" bIns="45720" anchor="t"/>
          <a:lstStyle/>
          <a:p>
            <a:pPr algn="l"/>
            <a:r>
              <a:rPr lang="pt-BR" sz="2800" b="1" dirty="0">
                <a:solidFill>
                  <a:schemeClr val="accent2"/>
                </a:solidFill>
                <a:cs typeface="Calibri"/>
              </a:rPr>
              <a:t>Realize as alterações desejadas na página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185413" y="1886706"/>
            <a:ext cx="364093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dirty="0">
                <a:cs typeface="Calibri"/>
              </a:rPr>
              <a:t>Será aberta uma tela semelhante à de criação de página. Nessa tela você pode editar todos os campos que desejar alterar na página já publicada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F969FBA-B64C-07CF-AF4C-B2358C0BC8F4}"/>
              </a:ext>
            </a:extLst>
          </p:cNvPr>
          <p:cNvSpPr/>
          <p:nvPr/>
        </p:nvSpPr>
        <p:spPr>
          <a:xfrm>
            <a:off x="3617598" y="4371409"/>
            <a:ext cx="393836" cy="37141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801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4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DE752723-0897-18E0-1816-DC7DB811D1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67" r="-223" b="322"/>
          <a:stretch/>
        </p:blipFill>
        <p:spPr>
          <a:xfrm>
            <a:off x="252941" y="910344"/>
            <a:ext cx="4875385" cy="393029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515" y="240846"/>
            <a:ext cx="8229600" cy="515206"/>
          </a:xfrm>
        </p:spPr>
        <p:txBody>
          <a:bodyPr lIns="91440" tIns="45720" rIns="91440" bIns="45720" anchor="t"/>
          <a:lstStyle/>
          <a:p>
            <a:pPr algn="l"/>
            <a:r>
              <a:rPr lang="pt-BR" sz="2800" b="1" dirty="0">
                <a:solidFill>
                  <a:schemeClr val="accent2"/>
                </a:solidFill>
              </a:rPr>
              <a:t>Finalizando a edição da página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251628" y="242827"/>
            <a:ext cx="3640930" cy="5355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dirty="0">
                <a:cs typeface="Calibri"/>
              </a:rPr>
              <a:t>Ao finalizar a edição da página básica, é possível salvá-la como um </a:t>
            </a:r>
            <a:r>
              <a:rPr lang="pt-BR" b="1" dirty="0">
                <a:cs typeface="Calibri"/>
              </a:rPr>
              <a:t>rascunho</a:t>
            </a:r>
            <a:r>
              <a:rPr lang="pt-BR" dirty="0">
                <a:cs typeface="Calibri"/>
              </a:rPr>
              <a:t> ou como conteúdo </a:t>
            </a:r>
            <a:r>
              <a:rPr lang="pt-BR" b="1" dirty="0">
                <a:cs typeface="Calibri"/>
              </a:rPr>
              <a:t>publicado</a:t>
            </a:r>
            <a:r>
              <a:rPr lang="pt-BR" dirty="0">
                <a:cs typeface="Calibri"/>
              </a:rPr>
              <a:t>.</a:t>
            </a:r>
          </a:p>
          <a:p>
            <a:pPr algn="just"/>
            <a:endParaRPr lang="pt-BR" dirty="0">
              <a:cs typeface="Calibri"/>
            </a:endParaRPr>
          </a:p>
          <a:p>
            <a:pPr algn="just"/>
            <a:r>
              <a:rPr lang="pt-BR" dirty="0">
                <a:cs typeface="Calibri"/>
              </a:rPr>
              <a:t>Se a edição for salva como "</a:t>
            </a:r>
            <a:r>
              <a:rPr lang="pt-BR" b="1" dirty="0">
                <a:cs typeface="Calibri"/>
              </a:rPr>
              <a:t>rascunho"</a:t>
            </a:r>
            <a:r>
              <a:rPr lang="pt-BR" dirty="0">
                <a:cs typeface="Calibri"/>
              </a:rPr>
              <a:t>, as edições feitas não vão ficar visíveis apenas para os editores de conteúdo, e os cidadãos que entrarem no site vão continuar vendo a versão já publicada da página. </a:t>
            </a:r>
          </a:p>
          <a:p>
            <a:pPr algn="just"/>
            <a:endParaRPr lang="pt-BR" dirty="0">
              <a:cs typeface="Calibri"/>
            </a:endParaRPr>
          </a:p>
          <a:p>
            <a:pPr algn="just"/>
            <a:r>
              <a:rPr lang="pt-BR" dirty="0">
                <a:cs typeface="Calibri"/>
              </a:rPr>
              <a:t>Ao salvar como</a:t>
            </a:r>
            <a:r>
              <a:rPr lang="pt-BR" b="1" dirty="0">
                <a:cs typeface="Calibri"/>
              </a:rPr>
              <a:t> "publicado"</a:t>
            </a:r>
            <a:r>
              <a:rPr lang="pt-BR" dirty="0">
                <a:cs typeface="Calibri"/>
              </a:rPr>
              <a:t>, as alterações feitas na página vão ser publicadas automaticamente no site, e todos os cidadãos que entrarem no site, vão conseguir ver as edições feitas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468D26DF-001C-92EC-8370-E15D8DCEDBDA}"/>
              </a:ext>
            </a:extLst>
          </p:cNvPr>
          <p:cNvCxnSpPr/>
          <p:nvPr/>
        </p:nvCxnSpPr>
        <p:spPr>
          <a:xfrm flipH="1">
            <a:off x="4184208" y="3092473"/>
            <a:ext cx="625685" cy="4577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56684F66-D697-2B40-DA4E-F33A2536E289}"/>
              </a:ext>
            </a:extLst>
          </p:cNvPr>
          <p:cNvCxnSpPr>
            <a:cxnSpLocks/>
          </p:cNvCxnSpPr>
          <p:nvPr/>
        </p:nvCxnSpPr>
        <p:spPr>
          <a:xfrm flipH="1">
            <a:off x="4183074" y="3487850"/>
            <a:ext cx="625685" cy="4577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272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269764" y="1750166"/>
            <a:ext cx="6588224" cy="13681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359520" y="1938175"/>
            <a:ext cx="6408712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Como inserir um novo documento no site?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645045" y="5137772"/>
            <a:ext cx="612068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400" dirty="0">
                <a:solidFill>
                  <a:srgbClr val="C00000"/>
                </a:solidFill>
                <a:latin typeface="Arial"/>
                <a:cs typeface="Arial"/>
              </a:rPr>
              <a:t>Diretoria Central de Atendimento Eletrônico - DCAE</a:t>
            </a:r>
          </a:p>
        </p:txBody>
      </p:sp>
    </p:spTree>
    <p:extLst>
      <p:ext uri="{BB962C8B-B14F-4D97-AF65-F5344CB8AC3E}">
        <p14:creationId xmlns:p14="http://schemas.microsoft.com/office/powerpoint/2010/main" val="1546762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5846404C-FFFB-AFC9-D450-5B5C5AC1E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5" y="1233964"/>
            <a:ext cx="8388511" cy="420556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515" y="240846"/>
            <a:ext cx="8553175" cy="515206"/>
          </a:xfrm>
        </p:spPr>
        <p:txBody>
          <a:bodyPr lIns="91440" tIns="45720" rIns="91440" bIns="45720" anchor="t"/>
          <a:lstStyle/>
          <a:p>
            <a:pPr algn="l"/>
            <a:r>
              <a:rPr lang="pt-BR" sz="2800" b="1" dirty="0" smtClean="0">
                <a:solidFill>
                  <a:schemeClr val="accent2"/>
                </a:solidFill>
              </a:rPr>
              <a:t>Primeira</a:t>
            </a:r>
            <a:r>
              <a:rPr lang="pt-BR" sz="2800" b="1" dirty="0" smtClean="0">
                <a:solidFill>
                  <a:schemeClr val="accent2"/>
                </a:solidFill>
              </a:rPr>
              <a:t> </a:t>
            </a:r>
            <a:r>
              <a:rPr lang="pt-BR" sz="2800" b="1" dirty="0">
                <a:solidFill>
                  <a:schemeClr val="accent2"/>
                </a:solidFill>
              </a:rPr>
              <a:t>forma: inserir um documento sem colocá-lo dentro de uma página básica</a:t>
            </a:r>
            <a:endParaRPr lang="pt-BR" sz="2800" b="1" dirty="0">
              <a:solidFill>
                <a:schemeClr val="accent2"/>
              </a:solidFill>
              <a:cs typeface="Calibri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26120" y="912413"/>
            <a:ext cx="4026286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 dirty="0">
                <a:cs typeface="Calibri"/>
              </a:rPr>
              <a:t>Abra a página inicial </a:t>
            </a:r>
            <a:r>
              <a:rPr lang="pt-BR" sz="2000" b="1" dirty="0">
                <a:cs typeface="Calibri"/>
                <a:hlinkClick r:id="rId3"/>
              </a:rPr>
              <a:t>www.mg.gov.br/planejamento</a:t>
            </a:r>
            <a:endParaRPr lang="pt-BR" sz="2000" b="1" dirty="0">
              <a:cs typeface="Calibri"/>
            </a:endParaRPr>
          </a:p>
          <a:p>
            <a:endParaRPr lang="pt-BR" sz="2000" dirty="0">
              <a:cs typeface="Calibri"/>
            </a:endParaRPr>
          </a:p>
          <a:p>
            <a:r>
              <a:rPr lang="pt-BR" sz="2000" dirty="0">
                <a:cs typeface="Calibri"/>
              </a:rPr>
              <a:t>Clique </a:t>
            </a:r>
            <a:r>
              <a:rPr lang="pt-BR" sz="2000" b="1" dirty="0">
                <a:cs typeface="Calibri"/>
              </a:rPr>
              <a:t>na seta</a:t>
            </a:r>
            <a:r>
              <a:rPr lang="pt-BR" sz="2000" dirty="0">
                <a:cs typeface="Calibri"/>
              </a:rPr>
              <a:t> ao lado de "Adicionar página básica" e clique no botão </a:t>
            </a:r>
            <a:r>
              <a:rPr lang="pt-BR" sz="2000" b="1" dirty="0">
                <a:cs typeface="Calibri"/>
              </a:rPr>
              <a:t>"Criar documento detalhado"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8B7DBEE9-CC9A-534D-1127-CBD9380D2CCA}"/>
              </a:ext>
            </a:extLst>
          </p:cNvPr>
          <p:cNvCxnSpPr>
            <a:cxnSpLocks/>
          </p:cNvCxnSpPr>
          <p:nvPr/>
        </p:nvCxnSpPr>
        <p:spPr>
          <a:xfrm flipH="1">
            <a:off x="8353124" y="2293383"/>
            <a:ext cx="290126" cy="9369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1AEA37D0-5C15-829A-321F-2EEA9710AB35}"/>
              </a:ext>
            </a:extLst>
          </p:cNvPr>
          <p:cNvCxnSpPr>
            <a:cxnSpLocks/>
          </p:cNvCxnSpPr>
          <p:nvPr/>
        </p:nvCxnSpPr>
        <p:spPr>
          <a:xfrm flipH="1">
            <a:off x="5234986" y="3203948"/>
            <a:ext cx="841402" cy="3259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30AB65FB-0E6D-2F86-3FA6-0CF3D8172CA1}"/>
              </a:ext>
            </a:extLst>
          </p:cNvPr>
          <p:cNvSpPr/>
          <p:nvPr/>
        </p:nvSpPr>
        <p:spPr>
          <a:xfrm>
            <a:off x="3212052" y="3365978"/>
            <a:ext cx="2000848" cy="39537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071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3274C073-6432-A358-A127-29160D2CD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5" y="750751"/>
            <a:ext cx="7022304" cy="472868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515" y="240846"/>
            <a:ext cx="8553175" cy="515206"/>
          </a:xfrm>
        </p:spPr>
        <p:txBody>
          <a:bodyPr lIns="91440" tIns="45720" rIns="91440" bIns="45720" anchor="t"/>
          <a:lstStyle/>
          <a:p>
            <a:pPr algn="l"/>
            <a:r>
              <a:rPr lang="pt-BR" sz="2800" b="1" dirty="0">
                <a:solidFill>
                  <a:schemeClr val="accent2"/>
                </a:solidFill>
                <a:cs typeface="Calibri"/>
              </a:rPr>
              <a:t>É aberta uma tela para adicionar a mídia desejada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355003" y="828545"/>
            <a:ext cx="4529624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dirty="0">
                <a:cs typeface="Calibri"/>
              </a:rPr>
              <a:t>Preencha o campo </a:t>
            </a:r>
            <a:r>
              <a:rPr lang="pt-BR" sz="2400" b="1" dirty="0">
                <a:cs typeface="Calibri"/>
              </a:rPr>
              <a:t>"Nome"</a:t>
            </a:r>
            <a:endParaRPr lang="pt-BR" b="1" dirty="0"/>
          </a:p>
          <a:p>
            <a:endParaRPr lang="pt-BR" sz="2400" dirty="0">
              <a:cs typeface="Calibri"/>
            </a:endParaRPr>
          </a:p>
          <a:p>
            <a:r>
              <a:rPr lang="pt-BR" sz="2400" dirty="0">
                <a:cs typeface="Calibri"/>
              </a:rPr>
              <a:t>Clique em </a:t>
            </a:r>
            <a:r>
              <a:rPr lang="pt-BR" sz="2400" b="1" dirty="0">
                <a:cs typeface="Calibri"/>
              </a:rPr>
              <a:t>"Escolher arquivo"</a:t>
            </a:r>
            <a:r>
              <a:rPr lang="pt-BR" sz="2400" dirty="0">
                <a:cs typeface="Calibri"/>
              </a:rPr>
              <a:t> para selecionar o documento dentro das pastas do computador e inseri-lo dentro do portal de estágio</a:t>
            </a:r>
            <a:endParaRPr lang="pt-BR"/>
          </a:p>
          <a:p>
            <a:endParaRPr lang="pt-BR" sz="2400" dirty="0">
              <a:cs typeface="Calibri"/>
            </a:endParaRPr>
          </a:p>
          <a:p>
            <a:r>
              <a:rPr lang="pt-BR" sz="2400" dirty="0">
                <a:cs typeface="Calibri"/>
              </a:rPr>
              <a:t>Preencha os outros campos detalhando o documento</a:t>
            </a:r>
          </a:p>
          <a:p>
            <a:endParaRPr lang="pt-BR" sz="2400" dirty="0">
              <a:cs typeface="Calibri"/>
            </a:endParaRPr>
          </a:p>
          <a:p>
            <a:r>
              <a:rPr lang="pt-BR" sz="2400" dirty="0">
                <a:cs typeface="Calibri"/>
              </a:rPr>
              <a:t>Clique em </a:t>
            </a:r>
            <a:r>
              <a:rPr lang="pt-BR" sz="2400" b="1" dirty="0">
                <a:cs typeface="Calibri"/>
              </a:rPr>
              <a:t>"Salvar" </a:t>
            </a:r>
            <a:r>
              <a:rPr lang="pt-BR" sz="2400" dirty="0">
                <a:cs typeface="Calibri"/>
              </a:rPr>
              <a:t>no topo da tela</a:t>
            </a:r>
          </a:p>
          <a:p>
            <a:endParaRPr lang="pt-BR" sz="2400" b="1" dirty="0">
              <a:cs typeface="Calibri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111B9015-3148-2B17-287F-02FE7EBBD79F}"/>
              </a:ext>
            </a:extLst>
          </p:cNvPr>
          <p:cNvCxnSpPr>
            <a:cxnSpLocks/>
          </p:cNvCxnSpPr>
          <p:nvPr/>
        </p:nvCxnSpPr>
        <p:spPr>
          <a:xfrm flipH="1">
            <a:off x="1749139" y="878899"/>
            <a:ext cx="625685" cy="4457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878C1294-6EA7-F629-0FAC-B2BD2B8972E7}"/>
              </a:ext>
            </a:extLst>
          </p:cNvPr>
          <p:cNvCxnSpPr>
            <a:cxnSpLocks/>
          </p:cNvCxnSpPr>
          <p:nvPr/>
        </p:nvCxnSpPr>
        <p:spPr>
          <a:xfrm flipH="1">
            <a:off x="1868485" y="2436446"/>
            <a:ext cx="625685" cy="4457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CD05287D-13D2-DD4E-7C2F-2B1CB7DFDF41}"/>
              </a:ext>
            </a:extLst>
          </p:cNvPr>
          <p:cNvCxnSpPr>
            <a:cxnSpLocks/>
          </p:cNvCxnSpPr>
          <p:nvPr/>
        </p:nvCxnSpPr>
        <p:spPr>
          <a:xfrm flipH="1">
            <a:off x="1975815" y="4053898"/>
            <a:ext cx="625685" cy="4457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B376C381-403C-D78F-D34D-125116CCA6B0}"/>
              </a:ext>
            </a:extLst>
          </p:cNvPr>
          <p:cNvCxnSpPr>
            <a:cxnSpLocks/>
          </p:cNvCxnSpPr>
          <p:nvPr/>
        </p:nvCxnSpPr>
        <p:spPr>
          <a:xfrm flipH="1">
            <a:off x="1929010" y="4943718"/>
            <a:ext cx="625685" cy="4457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730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D7A31119-0DE0-AAB6-EF08-A88ACC5A3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1" y="1889910"/>
            <a:ext cx="8736054" cy="355263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515" y="240846"/>
            <a:ext cx="8553175" cy="515206"/>
          </a:xfrm>
        </p:spPr>
        <p:txBody>
          <a:bodyPr lIns="91440" tIns="45720" rIns="91440" bIns="45720" anchor="t"/>
          <a:lstStyle/>
          <a:p>
            <a:pPr algn="l"/>
            <a:r>
              <a:rPr lang="pt-BR" sz="2800" b="1" dirty="0">
                <a:solidFill>
                  <a:schemeClr val="accent2"/>
                </a:solidFill>
                <a:cs typeface="Calibri"/>
              </a:rPr>
              <a:t>A página do documento foi criada e ele está publicado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137912" y="696752"/>
            <a:ext cx="680663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dirty="0">
                <a:cs typeface="Calibri"/>
              </a:rPr>
              <a:t>Após salvar, vai aparecer a página do documento, mostrando que ele foi publicado no site e está acessível pela busca de documentos.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4312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4A0545D4-91F7-CBA0-63A9-1B1D681CD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4" r="742" b="12839"/>
          <a:stretch/>
        </p:blipFill>
        <p:spPr>
          <a:xfrm>
            <a:off x="217741" y="1142099"/>
            <a:ext cx="6565496" cy="43350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515" y="240846"/>
            <a:ext cx="8553175" cy="515206"/>
          </a:xfrm>
        </p:spPr>
        <p:txBody>
          <a:bodyPr lIns="91440" tIns="45720" rIns="91440" bIns="45720" anchor="t"/>
          <a:lstStyle/>
          <a:p>
            <a:pPr algn="l"/>
            <a:r>
              <a:rPr lang="pt-BR" sz="2800" b="1" dirty="0" smtClean="0">
                <a:solidFill>
                  <a:schemeClr val="accent2"/>
                </a:solidFill>
              </a:rPr>
              <a:t>Segunda forma</a:t>
            </a:r>
            <a:r>
              <a:rPr lang="pt-BR" sz="2800" b="1" dirty="0">
                <a:solidFill>
                  <a:schemeClr val="accent2"/>
                </a:solidFill>
              </a:rPr>
              <a:t>: inserir um documento durante a edição de uma página</a:t>
            </a:r>
            <a:endParaRPr lang="pt-BR" sz="2800" dirty="0">
              <a:solidFill>
                <a:schemeClr val="accent2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647930" y="972318"/>
            <a:ext cx="5320586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b="1" dirty="0">
                <a:cs typeface="Calibri"/>
              </a:rPr>
              <a:t>Ao usar a ferramenta "Editor de Texto", é possível inserir um  novo documento e gerar um link que direciona para o documento criado.</a:t>
            </a:r>
          </a:p>
        </p:txBody>
      </p:sp>
    </p:spTree>
    <p:extLst>
      <p:ext uri="{BB962C8B-B14F-4D97-AF65-F5344CB8AC3E}">
        <p14:creationId xmlns:p14="http://schemas.microsoft.com/office/powerpoint/2010/main" val="1217932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4527966F-4541-0614-213C-98C23AB77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5" y="1166640"/>
            <a:ext cx="5584191" cy="43042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515" y="240846"/>
            <a:ext cx="8553175" cy="515206"/>
          </a:xfrm>
        </p:spPr>
        <p:txBody>
          <a:bodyPr lIns="91440" tIns="45720" rIns="91440" bIns="45720" anchor="t"/>
          <a:lstStyle/>
          <a:p>
            <a:pPr algn="l"/>
            <a:r>
              <a:rPr lang="pt-BR" sz="2800" b="1" dirty="0">
                <a:solidFill>
                  <a:schemeClr val="accent2"/>
                </a:solidFill>
              </a:rPr>
              <a:t>Primeira forma: inserir um documento durante a edição de uma página</a:t>
            </a:r>
            <a:endParaRPr lang="pt-BR" sz="2800" dirty="0">
              <a:solidFill>
                <a:schemeClr val="accent2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966200" y="1044205"/>
            <a:ext cx="3966364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b="1" dirty="0">
                <a:cs typeface="Calibri"/>
              </a:rPr>
              <a:t>1) Escreva o texto que se transformará em link</a:t>
            </a:r>
          </a:p>
          <a:p>
            <a:endParaRPr lang="pt-BR" sz="2400" b="1" dirty="0">
              <a:cs typeface="Calibri"/>
            </a:endParaRPr>
          </a:p>
          <a:p>
            <a:r>
              <a:rPr lang="pt-BR" sz="2400" b="1" dirty="0">
                <a:cs typeface="Calibri"/>
              </a:rPr>
              <a:t>2) Selecione esse texto</a:t>
            </a:r>
          </a:p>
          <a:p>
            <a:endParaRPr lang="pt-BR" sz="2400" b="1" dirty="0">
              <a:cs typeface="Calibri"/>
            </a:endParaRPr>
          </a:p>
          <a:p>
            <a:r>
              <a:rPr lang="pt-BR" sz="2400" b="1" dirty="0">
                <a:cs typeface="Calibri"/>
              </a:rPr>
              <a:t>3) Clique no ícone que parece um "clips"</a:t>
            </a:r>
          </a:p>
          <a:p>
            <a:endParaRPr lang="pt-BR" sz="2400" b="1" dirty="0">
              <a:cs typeface="Calibri"/>
            </a:endParaRP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37AAE4D7-25A8-A389-551E-2FCC2CF29668}"/>
              </a:ext>
            </a:extLst>
          </p:cNvPr>
          <p:cNvCxnSpPr>
            <a:cxnSpLocks/>
          </p:cNvCxnSpPr>
          <p:nvPr/>
        </p:nvCxnSpPr>
        <p:spPr>
          <a:xfrm flipH="1">
            <a:off x="3395293" y="3286932"/>
            <a:ext cx="625685" cy="4577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3C9F5B64-C969-116C-EC17-0A83A4860FD2}"/>
              </a:ext>
            </a:extLst>
          </p:cNvPr>
          <p:cNvSpPr/>
          <p:nvPr/>
        </p:nvSpPr>
        <p:spPr>
          <a:xfrm>
            <a:off x="1414820" y="1652677"/>
            <a:ext cx="359004" cy="41933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111B9015-3148-2B17-287F-02FE7EBBD79F}"/>
              </a:ext>
            </a:extLst>
          </p:cNvPr>
          <p:cNvCxnSpPr>
            <a:cxnSpLocks/>
          </p:cNvCxnSpPr>
          <p:nvPr/>
        </p:nvCxnSpPr>
        <p:spPr>
          <a:xfrm flipH="1">
            <a:off x="1726991" y="1293697"/>
            <a:ext cx="625685" cy="4577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3">
            <a:extLst>
              <a:ext uri="{FF2B5EF4-FFF2-40B4-BE49-F238E27FC236}">
                <a16:creationId xmlns:a16="http://schemas.microsoft.com/office/drawing/2014/main" id="{84CFAB58-13EF-3839-76E6-5465CB487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567" y="3235924"/>
            <a:ext cx="791381" cy="800699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D7BEFEB2-422F-F881-F5A3-F442DF6A9795}"/>
              </a:ext>
            </a:extLst>
          </p:cNvPr>
          <p:cNvSpPr/>
          <p:nvPr/>
        </p:nvSpPr>
        <p:spPr>
          <a:xfrm>
            <a:off x="6495742" y="3377959"/>
            <a:ext cx="622657" cy="56311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4461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05949D71-04F0-4467-3B15-EBAC0BF6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5" y="1166230"/>
            <a:ext cx="5620144" cy="43410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515" y="240846"/>
            <a:ext cx="8553175" cy="515206"/>
          </a:xfrm>
        </p:spPr>
        <p:txBody>
          <a:bodyPr lIns="91440" tIns="45720" rIns="91440" bIns="45720" anchor="t"/>
          <a:lstStyle/>
          <a:p>
            <a:pPr algn="l"/>
            <a:r>
              <a:rPr lang="pt-BR" sz="2800" b="1" dirty="0">
                <a:solidFill>
                  <a:schemeClr val="accent2"/>
                </a:solidFill>
                <a:cs typeface="Calibri"/>
              </a:rPr>
              <a:t>É aberta uma tela para adicionar o link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966200" y="1044205"/>
            <a:ext cx="3966364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b="1" dirty="0">
                <a:cs typeface="Calibri"/>
              </a:rPr>
              <a:t>Para adicionar o documento, clique no botão "</a:t>
            </a:r>
            <a:r>
              <a:rPr lang="pt-BR" sz="2400" b="1" dirty="0" err="1">
                <a:cs typeface="Calibri"/>
              </a:rPr>
              <a:t>Blblioteca</a:t>
            </a:r>
            <a:r>
              <a:rPr lang="pt-BR" sz="2400" b="1" dirty="0">
                <a:cs typeface="Calibri"/>
              </a:rPr>
              <a:t> de mídia"</a:t>
            </a:r>
            <a:endParaRPr lang="pt-BR" dirty="0"/>
          </a:p>
          <a:p>
            <a:endParaRPr lang="pt-BR" sz="2400" b="1" dirty="0">
              <a:cs typeface="Calibri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111B9015-3148-2B17-287F-02FE7EBBD79F}"/>
              </a:ext>
            </a:extLst>
          </p:cNvPr>
          <p:cNvCxnSpPr>
            <a:cxnSpLocks/>
          </p:cNvCxnSpPr>
          <p:nvPr/>
        </p:nvCxnSpPr>
        <p:spPr>
          <a:xfrm flipH="1">
            <a:off x="1749737" y="2627702"/>
            <a:ext cx="625685" cy="4577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251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C571ADF7-0568-38B6-3520-41DBBD4FB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7" y="1346489"/>
            <a:ext cx="8604228" cy="416022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515" y="240846"/>
            <a:ext cx="8553175" cy="515206"/>
          </a:xfrm>
        </p:spPr>
        <p:txBody>
          <a:bodyPr lIns="91440" tIns="45720" rIns="91440" bIns="45720" anchor="t"/>
          <a:lstStyle/>
          <a:p>
            <a:pPr algn="l"/>
            <a:r>
              <a:rPr lang="pt-BR" sz="2800" b="1" dirty="0">
                <a:solidFill>
                  <a:schemeClr val="accent2"/>
                </a:solidFill>
                <a:cs typeface="Calibri"/>
              </a:rPr>
              <a:t>É aberta uma tela para adicionar a mídia desejada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966200" y="1044205"/>
            <a:ext cx="3966364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b="1" dirty="0">
                <a:cs typeface="Calibri"/>
              </a:rPr>
              <a:t>Clique em "Escolher arquivo" para selecionar o documento dentro das pastas do computador e inseri-lo dentro do portal de estágio</a:t>
            </a:r>
          </a:p>
          <a:p>
            <a:endParaRPr lang="pt-BR" sz="2400" b="1" dirty="0">
              <a:cs typeface="Calibri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111B9015-3148-2B17-287F-02FE7EBBD79F}"/>
              </a:ext>
            </a:extLst>
          </p:cNvPr>
          <p:cNvCxnSpPr>
            <a:cxnSpLocks/>
          </p:cNvCxnSpPr>
          <p:nvPr/>
        </p:nvCxnSpPr>
        <p:spPr>
          <a:xfrm flipH="1">
            <a:off x="1749737" y="2004683"/>
            <a:ext cx="625685" cy="4577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753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302893" y="1410643"/>
            <a:ext cx="6588224" cy="13681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395473" y="1554780"/>
            <a:ext cx="6408712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Como acessar o Ambiente de Edição de Conteúdo do Portal Seplag?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645045" y="5137772"/>
            <a:ext cx="612068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400" dirty="0">
                <a:solidFill>
                  <a:srgbClr val="C00000"/>
                </a:solidFill>
                <a:latin typeface="Arial"/>
                <a:cs typeface="Arial"/>
              </a:rPr>
              <a:t>Diretoria Central de Atendimento Eletrônico - DCAE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DEF8151-781E-EBEC-5358-D971188B0B55}"/>
              </a:ext>
            </a:extLst>
          </p:cNvPr>
          <p:cNvSpPr/>
          <p:nvPr/>
        </p:nvSpPr>
        <p:spPr>
          <a:xfrm>
            <a:off x="1572834" y="3367952"/>
            <a:ext cx="6049285" cy="123110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2000" b="1" dirty="0">
                <a:cs typeface="Calibri"/>
              </a:rPr>
              <a:t>ATENÇÃO! </a:t>
            </a:r>
            <a:endParaRPr lang="pt-BR" sz="2000" b="1">
              <a:cs typeface="Calibri"/>
            </a:endParaRPr>
          </a:p>
          <a:p>
            <a:pPr algn="ctr"/>
            <a:r>
              <a:rPr lang="pt-BR" dirty="0">
                <a:cs typeface="Calibri"/>
              </a:rPr>
              <a:t>LEMBRE-SE DE QUE É ENCESSÁRIO ESTAR USANDO UM COMPUTADOR NA CIDADE ADMINISTRATIVA OU UTILIZANDO O RECURSO DE VPN EM CASO DE HOMEOFFICE</a:t>
            </a:r>
          </a:p>
        </p:txBody>
      </p:sp>
    </p:spTree>
    <p:extLst>
      <p:ext uri="{BB962C8B-B14F-4D97-AF65-F5344CB8AC3E}">
        <p14:creationId xmlns:p14="http://schemas.microsoft.com/office/powerpoint/2010/main" val="114018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FA0118BB-433A-C6EF-98DB-9EA826B6E7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25" t="61" b="3038"/>
          <a:stretch/>
        </p:blipFill>
        <p:spPr>
          <a:xfrm>
            <a:off x="257405" y="833921"/>
            <a:ext cx="6516684" cy="457851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515" y="240846"/>
            <a:ext cx="8553175" cy="515206"/>
          </a:xfrm>
        </p:spPr>
        <p:txBody>
          <a:bodyPr lIns="91440" tIns="45720" rIns="91440" bIns="45720" anchor="t"/>
          <a:lstStyle/>
          <a:p>
            <a:pPr algn="l"/>
            <a:r>
              <a:rPr lang="pt-BR" sz="2800" b="1" dirty="0">
                <a:solidFill>
                  <a:schemeClr val="accent2"/>
                </a:solidFill>
                <a:cs typeface="Calibri"/>
              </a:rPr>
              <a:t>Preencha detalhes sobre o documento que foi inserido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966200" y="1044205"/>
            <a:ext cx="3966364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b="1" dirty="0">
                <a:cs typeface="Calibri"/>
              </a:rPr>
              <a:t>Após inserir o documento, preencha todos os campos de descrição do documento</a:t>
            </a:r>
            <a:endParaRPr lang="pt-BR" dirty="0">
              <a:cs typeface="Calibri"/>
            </a:endParaRPr>
          </a:p>
          <a:p>
            <a:endParaRPr lang="pt-BR" sz="2400" b="1" dirty="0">
              <a:cs typeface="Calibri"/>
            </a:endParaRPr>
          </a:p>
          <a:p>
            <a:r>
              <a:rPr lang="pt-BR" sz="2400" b="1" dirty="0">
                <a:cs typeface="Calibri"/>
              </a:rPr>
              <a:t>Em seguida, clique em "Salvar"</a:t>
            </a:r>
          </a:p>
          <a:p>
            <a:endParaRPr lang="pt-BR" sz="2400" b="1" dirty="0">
              <a:cs typeface="Calibri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111B9015-3148-2B17-287F-02FE7EBBD79F}"/>
              </a:ext>
            </a:extLst>
          </p:cNvPr>
          <p:cNvCxnSpPr>
            <a:cxnSpLocks/>
          </p:cNvCxnSpPr>
          <p:nvPr/>
        </p:nvCxnSpPr>
        <p:spPr>
          <a:xfrm flipH="1">
            <a:off x="1974230" y="1473692"/>
            <a:ext cx="625685" cy="4577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40F694B5-E31C-9D99-39D9-8114979ABB65}"/>
              </a:ext>
            </a:extLst>
          </p:cNvPr>
          <p:cNvCxnSpPr>
            <a:cxnSpLocks/>
          </p:cNvCxnSpPr>
          <p:nvPr/>
        </p:nvCxnSpPr>
        <p:spPr>
          <a:xfrm flipH="1">
            <a:off x="2555076" y="2309243"/>
            <a:ext cx="625685" cy="4577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8B8EDB98-D11E-6A82-CC93-87C1CD2346A2}"/>
              </a:ext>
            </a:extLst>
          </p:cNvPr>
          <p:cNvCxnSpPr>
            <a:cxnSpLocks/>
          </p:cNvCxnSpPr>
          <p:nvPr/>
        </p:nvCxnSpPr>
        <p:spPr>
          <a:xfrm flipH="1">
            <a:off x="2544516" y="3097518"/>
            <a:ext cx="625685" cy="4577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93948B70-D149-F3FD-1477-6FC60798E818}"/>
              </a:ext>
            </a:extLst>
          </p:cNvPr>
          <p:cNvCxnSpPr>
            <a:cxnSpLocks/>
          </p:cNvCxnSpPr>
          <p:nvPr/>
        </p:nvCxnSpPr>
        <p:spPr>
          <a:xfrm flipH="1">
            <a:off x="2589405" y="4018666"/>
            <a:ext cx="625685" cy="4577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27082D99-DA0A-638B-C764-6C6369F8661C}"/>
              </a:ext>
            </a:extLst>
          </p:cNvPr>
          <p:cNvCxnSpPr>
            <a:cxnSpLocks/>
          </p:cNvCxnSpPr>
          <p:nvPr/>
        </p:nvCxnSpPr>
        <p:spPr>
          <a:xfrm flipH="1">
            <a:off x="6231908" y="4605741"/>
            <a:ext cx="625685" cy="4577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994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id="{FCCADBB5-B7A8-A7F2-13AD-4E60F44B8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5" y="1767058"/>
            <a:ext cx="8807960" cy="37863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515" y="240846"/>
            <a:ext cx="8553175" cy="515206"/>
          </a:xfrm>
        </p:spPr>
        <p:txBody>
          <a:bodyPr lIns="91440" tIns="45720" rIns="91440" bIns="45720" anchor="t"/>
          <a:lstStyle/>
          <a:p>
            <a:pPr algn="l"/>
            <a:r>
              <a:rPr lang="pt-BR" sz="2800" b="1" dirty="0">
                <a:solidFill>
                  <a:schemeClr val="accent2"/>
                </a:solidFill>
                <a:cs typeface="Calibri"/>
              </a:rPr>
              <a:t>É aberta uma tela para inserir a mídia desejada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918262" y="984299"/>
            <a:ext cx="396636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b="1" dirty="0">
                <a:cs typeface="Calibri"/>
              </a:rPr>
              <a:t>Clique em </a:t>
            </a:r>
            <a:endParaRPr lang="pt-BR">
              <a:cs typeface="Calibri"/>
            </a:endParaRPr>
          </a:p>
          <a:p>
            <a:r>
              <a:rPr lang="pt-BR" sz="2400" b="1" dirty="0">
                <a:cs typeface="Calibri"/>
              </a:rPr>
              <a:t>"Inserir Selecionado(s)"</a:t>
            </a:r>
            <a:endParaRPr lang="pt-BR" dirty="0">
              <a:cs typeface="Calibri"/>
            </a:endParaRPr>
          </a:p>
          <a:p>
            <a:endParaRPr lang="pt-BR" sz="2400" b="1" dirty="0">
              <a:cs typeface="Calibri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111B9015-3148-2B17-287F-02FE7EBBD79F}"/>
              </a:ext>
            </a:extLst>
          </p:cNvPr>
          <p:cNvCxnSpPr>
            <a:cxnSpLocks/>
          </p:cNvCxnSpPr>
          <p:nvPr/>
        </p:nvCxnSpPr>
        <p:spPr>
          <a:xfrm flipH="1">
            <a:off x="7681952" y="4604588"/>
            <a:ext cx="625685" cy="4577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586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8202A8A0-01DC-DEAC-839C-819FDD31D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45" y="807230"/>
            <a:ext cx="5967688" cy="460374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515" y="240846"/>
            <a:ext cx="8553175" cy="515206"/>
          </a:xfrm>
        </p:spPr>
        <p:txBody>
          <a:bodyPr lIns="91440" tIns="45720" rIns="91440" bIns="45720" anchor="t"/>
          <a:lstStyle/>
          <a:p>
            <a:pPr algn="l"/>
            <a:r>
              <a:rPr lang="pt-BR" sz="2800" b="1" dirty="0">
                <a:solidFill>
                  <a:schemeClr val="accent2"/>
                </a:solidFill>
                <a:cs typeface="Calibri"/>
              </a:rPr>
              <a:t>É aberta uma tela para inserir a mídia desejada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990168" y="756658"/>
            <a:ext cx="3966364" cy="48936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dirty="0">
                <a:cs typeface="Calibri"/>
              </a:rPr>
              <a:t>O texto que tinha sido selecionado está colorido de azul, indicando que ele se transformou em um link.</a:t>
            </a:r>
          </a:p>
          <a:p>
            <a:endParaRPr lang="pt-BR" sz="2400" dirty="0">
              <a:cs typeface="Calibri"/>
            </a:endParaRPr>
          </a:p>
          <a:p>
            <a:r>
              <a:rPr lang="pt-BR" sz="2400" dirty="0">
                <a:cs typeface="Calibri"/>
              </a:rPr>
              <a:t>Quando alguém clicar nesse link, a pessoa será direcionada para uma tela que permite baixar o arquivo.</a:t>
            </a:r>
          </a:p>
          <a:p>
            <a:endParaRPr lang="pt-BR" sz="2400" dirty="0">
              <a:cs typeface="Calibri"/>
            </a:endParaRPr>
          </a:p>
          <a:p>
            <a:r>
              <a:rPr lang="pt-BR" sz="2400" dirty="0">
                <a:cs typeface="Calibri"/>
              </a:rPr>
              <a:t>O documento também poderá ser encontrado na busca de documentos do Portal Seplag</a:t>
            </a:r>
          </a:p>
        </p:txBody>
      </p:sp>
    </p:spTree>
    <p:extLst>
      <p:ext uri="{BB962C8B-B14F-4D97-AF65-F5344CB8AC3E}">
        <p14:creationId xmlns:p14="http://schemas.microsoft.com/office/powerpoint/2010/main" val="2714212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3600" y="235242"/>
            <a:ext cx="8219256" cy="756427"/>
          </a:xfrm>
        </p:spPr>
        <p:txBody>
          <a:bodyPr/>
          <a:lstStyle/>
          <a:p>
            <a:pPr algn="l"/>
            <a:r>
              <a:rPr lang="pt-BR" sz="2800" b="1" dirty="0">
                <a:solidFill>
                  <a:schemeClr val="accent2"/>
                </a:solidFill>
              </a:rPr>
              <a:t>Dúvidas /Contatos</a:t>
            </a:r>
            <a:r>
              <a:rPr lang="pt-BR" sz="4000" dirty="0">
                <a:solidFill>
                  <a:schemeClr val="accent2"/>
                </a:solidFill>
              </a:rPr>
              <a:t/>
            </a:r>
            <a:br>
              <a:rPr lang="pt-BR" sz="4000" dirty="0">
                <a:solidFill>
                  <a:schemeClr val="accent2"/>
                </a:solidFill>
              </a:rPr>
            </a:b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921687" y="767345"/>
            <a:ext cx="7488832" cy="424731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BR" b="1" dirty="0">
                <a:ea typeface="+mn-lt"/>
                <a:cs typeface="+mn-lt"/>
              </a:rPr>
              <a:t>Linda Inês da Silva Vieira</a:t>
            </a:r>
            <a:endParaRPr lang="en-US" b="1" dirty="0">
              <a:ea typeface="+mn-lt"/>
              <a:cs typeface="+mn-lt"/>
            </a:endParaRPr>
          </a:p>
          <a:p>
            <a:r>
              <a:rPr lang="pt-BR" dirty="0">
                <a:ea typeface="+mn-lt"/>
                <a:cs typeface="+mn-lt"/>
                <a:hlinkClick r:id="rId2"/>
              </a:rPr>
              <a:t>linda.vieira@planejamento.mg.gov.br</a:t>
            </a:r>
            <a:r>
              <a:rPr lang="pt-BR" dirty="0">
                <a:ea typeface="+mn-lt"/>
                <a:cs typeface="+mn-lt"/>
              </a:rPr>
              <a:t/>
            </a:r>
            <a:br>
              <a:rPr lang="pt-BR" dirty="0">
                <a:ea typeface="+mn-lt"/>
                <a:cs typeface="+mn-lt"/>
              </a:rPr>
            </a:br>
            <a:endParaRPr lang="pt-BR" dirty="0">
              <a:ea typeface="+mn-lt"/>
              <a:cs typeface="+mn-lt"/>
            </a:endParaRPr>
          </a:p>
          <a:p>
            <a:r>
              <a:rPr lang="pt-BR" b="1" dirty="0">
                <a:ea typeface="+mn-lt"/>
                <a:cs typeface="+mn-lt"/>
              </a:rPr>
              <a:t>Bruno Gomes </a:t>
            </a:r>
            <a:r>
              <a:rPr lang="pt-BR" b="1" dirty="0" err="1">
                <a:ea typeface="+mn-lt"/>
                <a:cs typeface="+mn-lt"/>
              </a:rPr>
              <a:t>Notini</a:t>
            </a:r>
            <a:r>
              <a:rPr lang="pt-BR" b="1" dirty="0">
                <a:ea typeface="+mn-lt"/>
                <a:cs typeface="+mn-lt"/>
              </a:rPr>
              <a:t> Penido</a:t>
            </a:r>
            <a:endParaRPr lang="en-US" b="1" dirty="0">
              <a:ea typeface="+mn-lt"/>
              <a:cs typeface="+mn-lt"/>
            </a:endParaRPr>
          </a:p>
          <a:p>
            <a:r>
              <a:rPr lang="pt-BR" dirty="0">
                <a:ea typeface="+mn-lt"/>
                <a:cs typeface="+mn-lt"/>
                <a:hlinkClick r:id="rId3"/>
              </a:rPr>
              <a:t>bruno.notini@planejamento.mg.gov.br</a:t>
            </a:r>
            <a:endParaRPr lang="pt-BR" dirty="0">
              <a:ea typeface="+mn-lt"/>
              <a:cs typeface="+mn-lt"/>
            </a:endParaRPr>
          </a:p>
          <a:p>
            <a:endParaRPr lang="pt-BR" dirty="0">
              <a:ea typeface="+mn-lt"/>
              <a:cs typeface="+mn-lt"/>
            </a:endParaRPr>
          </a:p>
          <a:p>
            <a:r>
              <a:rPr lang="pt-BR" dirty="0"/>
              <a:t>Frederico Afonso Maximiano </a:t>
            </a:r>
          </a:p>
          <a:p>
            <a:r>
              <a:rPr lang="pt-BR" dirty="0">
                <a:hlinkClick r:id="rId4"/>
              </a:rPr>
              <a:t>frederico.maximiano@planejamento.mg.gov.br</a:t>
            </a:r>
            <a:endParaRPr lang="pt-BR" dirty="0"/>
          </a:p>
          <a:p>
            <a:endParaRPr lang="pt-BR" dirty="0"/>
          </a:p>
          <a:p>
            <a:r>
              <a:rPr lang="pt-BR" dirty="0"/>
              <a:t>Leyde Lelise Barbosa Caldeira</a:t>
            </a:r>
          </a:p>
          <a:p>
            <a:r>
              <a:rPr lang="pt-BR" dirty="0">
                <a:hlinkClick r:id="rId5"/>
              </a:rPr>
              <a:t>leyde.lelise@planejamento.mg.gov.br</a:t>
            </a:r>
            <a:endParaRPr lang="pt-BR" dirty="0"/>
          </a:p>
          <a:p>
            <a:endParaRPr lang="pt-BR" dirty="0"/>
          </a:p>
          <a:p>
            <a:r>
              <a:rPr lang="pt-BR" dirty="0">
                <a:ea typeface="+mn-lt"/>
                <a:cs typeface="+mn-lt"/>
              </a:rPr>
              <a:t>Damião José Rodrigues da Rocha (DIRETOR)</a:t>
            </a:r>
          </a:p>
          <a:p>
            <a:r>
              <a:rPr lang="pt-BR" dirty="0">
                <a:ea typeface="+mn-lt"/>
                <a:cs typeface="+mn-lt"/>
                <a:hlinkClick r:id="rId6"/>
              </a:rPr>
              <a:t>damiao.rocha@planejamento.mg.gov.br</a:t>
            </a:r>
            <a:endParaRPr lang="pt-BR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645045" y="5137772"/>
            <a:ext cx="612068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400" dirty="0">
                <a:solidFill>
                  <a:srgbClr val="C00000"/>
                </a:solidFill>
                <a:latin typeface="Arial"/>
                <a:cs typeface="Arial"/>
              </a:rPr>
              <a:t>Diretoria Central de Atendimento Eletrônico - DCAE</a:t>
            </a:r>
          </a:p>
        </p:txBody>
      </p:sp>
    </p:spTree>
    <p:extLst>
      <p:ext uri="{BB962C8B-B14F-4D97-AF65-F5344CB8AC3E}">
        <p14:creationId xmlns:p14="http://schemas.microsoft.com/office/powerpoint/2010/main" val="4061324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2065412"/>
            <a:ext cx="6588224" cy="13681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11560" y="2353444"/>
            <a:ext cx="583264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4400" b="1" dirty="0">
                <a:solidFill>
                  <a:schemeClr val="bg1"/>
                </a:solidFill>
                <a:latin typeface="Arial"/>
                <a:cs typeface="Arial"/>
              </a:rPr>
              <a:t>DCAE/SEPLAG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645045" y="5137772"/>
            <a:ext cx="612068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400" dirty="0">
                <a:solidFill>
                  <a:srgbClr val="C00000"/>
                </a:solidFill>
                <a:latin typeface="Arial"/>
                <a:cs typeface="Arial"/>
              </a:rPr>
              <a:t>Diretoria Central de Atendimento Eletrônico - DCAE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 descr="Interface gráfica do usuário&#10;&#10;Descrição gerada automaticamente">
            <a:extLst>
              <a:ext uri="{FF2B5EF4-FFF2-40B4-BE49-F238E27FC236}">
                <a16:creationId xmlns:a16="http://schemas.microsoft.com/office/drawing/2014/main" id="{DB726D5C-C5D4-B440-EF75-EDBFA0538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80" y="736108"/>
            <a:ext cx="5879798" cy="4788163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215516" y="697260"/>
            <a:ext cx="871296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51520" y="286698"/>
            <a:ext cx="7812827" cy="4462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2300" b="1" dirty="0">
                <a:solidFill>
                  <a:schemeClr val="accent2"/>
                </a:solidFill>
              </a:rPr>
              <a:t>Acesse: www.mg.gov.br/produser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184195" y="745856"/>
            <a:ext cx="2749275" cy="45441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1" dirty="0"/>
              <a:t>1) Acesse:</a:t>
            </a:r>
            <a:r>
              <a:rPr lang="pt-BR" b="1" dirty="0">
                <a:solidFill>
                  <a:schemeClr val="accent2"/>
                </a:solidFill>
                <a:ea typeface="+mn-lt"/>
                <a:cs typeface="+mn-lt"/>
              </a:rPr>
              <a:t> </a:t>
            </a:r>
            <a:endParaRPr lang="pt-BR">
              <a:solidFill>
                <a:schemeClr val="accent2"/>
              </a:solidFill>
            </a:endParaRPr>
          </a:p>
          <a:p>
            <a:r>
              <a:rPr lang="pt-BR" b="1" dirty="0">
                <a:solidFill>
                  <a:schemeClr val="accent2"/>
                </a:solidFill>
                <a:ea typeface="+mn-lt"/>
                <a:cs typeface="+mn-lt"/>
                <a:hlinkClick r:id="rId3"/>
              </a:rPr>
              <a:t>www.mg.gov.br/produser</a:t>
            </a:r>
            <a:endParaRPr lang="pt-BR" dirty="0">
              <a:solidFill>
                <a:schemeClr val="accent2"/>
              </a:solidFill>
              <a:ea typeface="+mn-lt"/>
              <a:cs typeface="+mn-lt"/>
            </a:endParaRPr>
          </a:p>
          <a:p>
            <a:endParaRPr lang="pt-BR" b="1" dirty="0"/>
          </a:p>
          <a:p>
            <a:r>
              <a:rPr lang="pt-BR" b="1" dirty="0"/>
              <a:t>2) </a:t>
            </a:r>
            <a:r>
              <a:rPr lang="pt-BR" dirty="0"/>
              <a:t>Inserir seu CPF sem “ponto” e sem “traço” no campo </a:t>
            </a:r>
            <a:r>
              <a:rPr lang="pt-BR" b="1" i="1" dirty="0"/>
              <a:t>"</a:t>
            </a:r>
            <a:r>
              <a:rPr lang="pt-BR" b="1" i="1" dirty="0" err="1"/>
              <a:t>Username</a:t>
            </a:r>
            <a:r>
              <a:rPr lang="pt-BR" b="1" i="1" dirty="0"/>
              <a:t>“</a:t>
            </a:r>
          </a:p>
          <a:p>
            <a:r>
              <a:rPr lang="pt-BR" b="1" i="1" dirty="0">
                <a:cs typeface="Calibri"/>
              </a:rPr>
              <a:t>EX: 12345678999</a:t>
            </a:r>
          </a:p>
          <a:p>
            <a:endParaRPr lang="pt-BR" dirty="0"/>
          </a:p>
          <a:p>
            <a:r>
              <a:rPr lang="pt-BR" b="1" dirty="0"/>
              <a:t>3) </a:t>
            </a:r>
            <a:r>
              <a:rPr lang="pt-BR" dirty="0"/>
              <a:t>Digite sua senha (Se for seu primeiro acesso, altere a senha após entrar)</a:t>
            </a:r>
            <a:endParaRPr lang="pt-BR" dirty="0">
              <a:cs typeface="Calibri"/>
            </a:endParaRPr>
          </a:p>
          <a:p>
            <a:endParaRPr lang="pt-BR" dirty="0">
              <a:cs typeface="Calibri"/>
            </a:endParaRPr>
          </a:p>
          <a:p>
            <a:r>
              <a:rPr lang="pt-BR" b="1" dirty="0">
                <a:cs typeface="Calibri"/>
              </a:rPr>
              <a:t>4) </a:t>
            </a:r>
            <a:r>
              <a:rPr lang="pt-BR" dirty="0">
                <a:cs typeface="Calibri"/>
              </a:rPr>
              <a:t>ATENÇÃO! Clique no ícone "Não sou um robô"</a:t>
            </a:r>
          </a:p>
          <a:p>
            <a:endParaRPr lang="pt-BR" dirty="0">
              <a:cs typeface="Calibri"/>
            </a:endParaRPr>
          </a:p>
          <a:p>
            <a:r>
              <a:rPr lang="pt-BR" b="1" dirty="0">
                <a:cs typeface="Calibri"/>
              </a:rPr>
              <a:t>5) </a:t>
            </a:r>
            <a:r>
              <a:rPr lang="pt-BR" dirty="0">
                <a:cs typeface="Calibri"/>
              </a:rPr>
              <a:t>Clique em </a:t>
            </a:r>
            <a:r>
              <a:rPr lang="pt-BR" b="1" dirty="0">
                <a:cs typeface="Calibri"/>
              </a:rPr>
              <a:t>“Entrar”</a:t>
            </a:r>
          </a:p>
        </p:txBody>
      </p:sp>
      <p:cxnSp>
        <p:nvCxnSpPr>
          <p:cNvPr id="4" name="Conector de Seta Reta 3"/>
          <p:cNvCxnSpPr/>
          <p:nvPr/>
        </p:nvCxnSpPr>
        <p:spPr>
          <a:xfrm flipH="1">
            <a:off x="2841578" y="1969777"/>
            <a:ext cx="555812" cy="2039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3136131" y="2906858"/>
            <a:ext cx="517072" cy="1738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D863A526-E41F-C442-A31A-85DD7495BA23}"/>
              </a:ext>
            </a:extLst>
          </p:cNvPr>
          <p:cNvCxnSpPr/>
          <p:nvPr/>
        </p:nvCxnSpPr>
        <p:spPr>
          <a:xfrm flipH="1">
            <a:off x="2404791" y="4754988"/>
            <a:ext cx="705301" cy="2035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8753E308-A0E7-9DC6-6450-E2EA940BFA95}"/>
              </a:ext>
            </a:extLst>
          </p:cNvPr>
          <p:cNvCxnSpPr>
            <a:cxnSpLocks/>
          </p:cNvCxnSpPr>
          <p:nvPr/>
        </p:nvCxnSpPr>
        <p:spPr>
          <a:xfrm flipH="1">
            <a:off x="3138136" y="3564430"/>
            <a:ext cx="555812" cy="2039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89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A25DAA51-7A52-D633-C305-C94C6E29C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42" y="961198"/>
            <a:ext cx="5656399" cy="403031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772634" y="2457386"/>
            <a:ext cx="3185045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dirty="0"/>
              <a:t>Página inicial ao realizar o </a:t>
            </a:r>
            <a:r>
              <a:rPr lang="pt-BR" i="1" dirty="0" err="1"/>
              <a:t>login</a:t>
            </a:r>
            <a:r>
              <a:rPr lang="pt-BR" dirty="0"/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0" y="286698"/>
            <a:ext cx="8640960" cy="4462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2300" b="1" dirty="0">
                <a:solidFill>
                  <a:schemeClr val="accent2"/>
                </a:solidFill>
              </a:rPr>
              <a:t>Essa é a página inicial após realizar o </a:t>
            </a:r>
            <a:r>
              <a:rPr lang="pt-BR" sz="2300" b="1" i="1" dirty="0" err="1">
                <a:solidFill>
                  <a:schemeClr val="accent2"/>
                </a:solidFill>
              </a:rPr>
              <a:t>login</a:t>
            </a:r>
            <a:endParaRPr lang="pt-BR" sz="2300" b="1" dirty="0">
              <a:solidFill>
                <a:schemeClr val="accent2"/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215516" y="697260"/>
            <a:ext cx="871296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996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269764" y="1750166"/>
            <a:ext cx="6588224" cy="13681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359520" y="2141855"/>
            <a:ext cx="640871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Como editar meu usuário?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645045" y="5137772"/>
            <a:ext cx="612068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400" dirty="0">
                <a:solidFill>
                  <a:srgbClr val="C00000"/>
                </a:solidFill>
                <a:latin typeface="Arial"/>
                <a:cs typeface="Arial"/>
              </a:rPr>
              <a:t>Diretoria Central de Atendimento Eletrônico - DCAE</a:t>
            </a:r>
          </a:p>
        </p:txBody>
      </p:sp>
    </p:spTree>
    <p:extLst>
      <p:ext uri="{BB962C8B-B14F-4D97-AF65-F5344CB8AC3E}">
        <p14:creationId xmlns:p14="http://schemas.microsoft.com/office/powerpoint/2010/main" val="2990631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10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D06CBB0B-9A75-9E38-0BD1-D26CDFDBB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08" y="896248"/>
            <a:ext cx="7190083" cy="461740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599549" y="1582764"/>
            <a:ext cx="3185045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pt-BR" dirty="0"/>
              <a:t>Edite os campos desejados e lembre-se de salvar as alterações no final da página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0" y="286698"/>
            <a:ext cx="8640960" cy="4462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2300" b="1" dirty="0">
                <a:solidFill>
                  <a:schemeClr val="accent2"/>
                </a:solidFill>
              </a:rPr>
              <a:t>É aberta uma tela que permite editar os campos do próprio usuário</a:t>
            </a:r>
            <a:endParaRPr lang="pt-BR" dirty="0">
              <a:solidFill>
                <a:schemeClr val="accent2"/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215516" y="697260"/>
            <a:ext cx="871296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31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46FFA187-690D-345B-E06C-B05260AE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08" y="970785"/>
            <a:ext cx="5991656" cy="445635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623518" y="1486915"/>
            <a:ext cx="3185045" cy="17543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pt-BR" dirty="0"/>
              <a:t>Digite sua senha duas vexes no campo "Senha" e "Confirme a senha"</a:t>
            </a:r>
            <a:endParaRPr lang="pt-BR" dirty="0">
              <a:cs typeface="Calibri"/>
            </a:endParaRPr>
          </a:p>
          <a:p>
            <a:endParaRPr lang="pt-BR" dirty="0">
              <a:cs typeface="Calibri"/>
            </a:endParaRPr>
          </a:p>
          <a:p>
            <a:r>
              <a:rPr lang="pt-BR" dirty="0">
                <a:cs typeface="Calibri"/>
              </a:rPr>
              <a:t>Lembre-se de seguir os critérios para criação de nova senha: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0" y="286698"/>
            <a:ext cx="8640960" cy="4462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2300" b="1" dirty="0">
                <a:solidFill>
                  <a:schemeClr val="accent2"/>
                </a:solidFill>
              </a:rPr>
              <a:t>É possível trocar sua senha</a:t>
            </a:r>
            <a:endParaRPr lang="pt-BR" dirty="0">
              <a:solidFill>
                <a:schemeClr val="accent2"/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215516" y="697260"/>
            <a:ext cx="871296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0EEDFF79-1521-CC91-D967-207E271315E2}"/>
              </a:ext>
            </a:extLst>
          </p:cNvPr>
          <p:cNvCxnSpPr/>
          <p:nvPr/>
        </p:nvCxnSpPr>
        <p:spPr>
          <a:xfrm flipH="1">
            <a:off x="2595425" y="4178667"/>
            <a:ext cx="531252" cy="3826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6BA0CA8D-BD63-49E6-D98D-8776955201A4}"/>
              </a:ext>
            </a:extLst>
          </p:cNvPr>
          <p:cNvCxnSpPr>
            <a:cxnSpLocks/>
          </p:cNvCxnSpPr>
          <p:nvPr/>
        </p:nvCxnSpPr>
        <p:spPr>
          <a:xfrm flipH="1">
            <a:off x="2556905" y="3007844"/>
            <a:ext cx="531252" cy="3826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9" descr="Tabela&#10;&#10;Descrição gerada automaticamente">
            <a:extLst>
              <a:ext uri="{FF2B5EF4-FFF2-40B4-BE49-F238E27FC236}">
                <a16:creationId xmlns:a16="http://schemas.microsoft.com/office/drawing/2014/main" id="{FE5785F5-1CB5-9CDE-6D59-E62BFD9EB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062" y="3308818"/>
            <a:ext cx="3415038" cy="160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5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1520" y="286698"/>
            <a:ext cx="8640960" cy="4462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2300" b="1" dirty="0">
                <a:solidFill>
                  <a:schemeClr val="accent2"/>
                </a:solidFill>
              </a:rPr>
              <a:t>Salvar as edições feitas no usuário</a:t>
            </a:r>
            <a:endParaRPr lang="pt-BR" sz="2300" b="1" dirty="0">
              <a:solidFill>
                <a:schemeClr val="accent2"/>
              </a:solidFill>
              <a:cs typeface="Calibri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215516" y="697260"/>
            <a:ext cx="871296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2" descr="Interface gráfica do usuário, Texto, Aplicativo, Email, Teams&#10;&#10;Descrição gerada automaticamente">
            <a:extLst>
              <a:ext uri="{FF2B5EF4-FFF2-40B4-BE49-F238E27FC236}">
                <a16:creationId xmlns:a16="http://schemas.microsoft.com/office/drawing/2014/main" id="{5E514BB2-9B49-70EC-5CD8-448DA1B01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5" y="924535"/>
            <a:ext cx="6890477" cy="4536874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5293DE8E-ACFC-4494-D568-DACD5297A5AB}"/>
              </a:ext>
            </a:extLst>
          </p:cNvPr>
          <p:cNvCxnSpPr>
            <a:cxnSpLocks/>
          </p:cNvCxnSpPr>
          <p:nvPr/>
        </p:nvCxnSpPr>
        <p:spPr>
          <a:xfrm flipH="1">
            <a:off x="1370462" y="4122089"/>
            <a:ext cx="531252" cy="3826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BEB9A12F-AA0A-6623-98D2-A39DDE908223}"/>
              </a:ext>
            </a:extLst>
          </p:cNvPr>
          <p:cNvSpPr/>
          <p:nvPr/>
        </p:nvSpPr>
        <p:spPr>
          <a:xfrm>
            <a:off x="5515659" y="2876726"/>
            <a:ext cx="3185045" cy="147732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pt-BR" dirty="0"/>
              <a:t>Lembre-se de salvar as alterações.</a:t>
            </a:r>
          </a:p>
          <a:p>
            <a:endParaRPr lang="pt-BR" dirty="0"/>
          </a:p>
          <a:p>
            <a:r>
              <a:rPr lang="pt-BR" dirty="0"/>
              <a:t>Role até o final da página e clique em "Salvar"</a:t>
            </a:r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8680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1665202-5924-4e1f-ac70-4d54622c8590">
      <UserInfo>
        <DisplayName>Linda Ines da Silva Vieira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DA5691108BC404FA6853E175D35CDFF" ma:contentTypeVersion="10" ma:contentTypeDescription="Crie um novo documento." ma:contentTypeScope="" ma:versionID="c6209e88c8d36718fa974878e5b8d938">
  <xsd:schema xmlns:xsd="http://www.w3.org/2001/XMLSchema" xmlns:xs="http://www.w3.org/2001/XMLSchema" xmlns:p="http://schemas.microsoft.com/office/2006/metadata/properties" xmlns:ns2="3fee99dc-5da7-430b-9222-fd0572bf9ac1" xmlns:ns3="f1665202-5924-4e1f-ac70-4d54622c8590" targetNamespace="http://schemas.microsoft.com/office/2006/metadata/properties" ma:root="true" ma:fieldsID="8741285a3a0d88e642f8d9fc75e322dc" ns2:_="" ns3:_="">
    <xsd:import namespace="3fee99dc-5da7-430b-9222-fd0572bf9ac1"/>
    <xsd:import namespace="f1665202-5924-4e1f-ac70-4d54622c85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ee99dc-5da7-430b-9222-fd0572bf9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665202-5924-4e1f-ac70-4d54622c859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762A9D-0EDA-46A7-8325-B7FCB77320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C7C59F-9C02-4288-86EE-CF2FE5AED86F}">
  <ds:schemaRefs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3fee99dc-5da7-430b-9222-fd0572bf9ac1"/>
    <ds:schemaRef ds:uri="http://schemas.microsoft.com/office/infopath/2007/PartnerControls"/>
    <ds:schemaRef ds:uri="http://schemas.openxmlformats.org/package/2006/metadata/core-properties"/>
    <ds:schemaRef ds:uri="f1665202-5924-4e1f-ac70-4d54622c8590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C4CAED8-46D6-4750-9272-CE8077BC5C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ee99dc-5da7-430b-9222-fd0572bf9ac1"/>
    <ds:schemaRef ds:uri="f1665202-5924-4e1f-ac70-4d54622c85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20695</TotalTime>
  <Words>1289</Words>
  <Application>Microsoft Office PowerPoint</Application>
  <PresentationFormat>Apresentação na tela (16:10)</PresentationFormat>
  <Paragraphs>149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7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Acesse a página inicial do Site</vt:lpstr>
      <vt:lpstr>Criar uma nova Página Básica</vt:lpstr>
      <vt:lpstr>Inserir conteúdos na página</vt:lpstr>
      <vt:lpstr>Inserir conteúdos na página</vt:lpstr>
      <vt:lpstr>Acessar outros tipos de parágrafos</vt:lpstr>
      <vt:lpstr>Finalizando a criação da página</vt:lpstr>
      <vt:lpstr>Apresentação do PowerPoint</vt:lpstr>
      <vt:lpstr>Acesse a página inicial do Site</vt:lpstr>
      <vt:lpstr>Encontre o botão de "Edit" na página</vt:lpstr>
      <vt:lpstr>Realize as alterações desejadas na página</vt:lpstr>
      <vt:lpstr>Finalizando a edição da página</vt:lpstr>
      <vt:lpstr>Apresentação do PowerPoint</vt:lpstr>
      <vt:lpstr>Primeira forma: inserir um documento sem colocá-lo dentro de uma página básica</vt:lpstr>
      <vt:lpstr>É aberta uma tela para adicionar a mídia desejada</vt:lpstr>
      <vt:lpstr>A página do documento foi criada e ele está publicado</vt:lpstr>
      <vt:lpstr>Segunda forma: inserir um documento durante a edição de uma página</vt:lpstr>
      <vt:lpstr>Primeira forma: inserir um documento durante a edição de uma página</vt:lpstr>
      <vt:lpstr>É aberta uma tela para adicionar o link</vt:lpstr>
      <vt:lpstr>É aberta uma tela para adicionar a mídia desejada</vt:lpstr>
      <vt:lpstr>Preencha detalhes sobre o documento que foi inserido</vt:lpstr>
      <vt:lpstr>É aberta uma tela para inserir a mídia desejada</vt:lpstr>
      <vt:lpstr>É aberta uma tela para inserir a mídia desejada</vt:lpstr>
      <vt:lpstr>Dúvidas /Contatos </vt:lpstr>
      <vt:lpstr>Apresentação do PowerPoint</vt:lpstr>
    </vt:vector>
  </TitlesOfParts>
  <Company>CAMG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m12157996</dc:creator>
  <cp:lastModifiedBy>Bruno Gomes Notini Penido</cp:lastModifiedBy>
  <cp:revision>1463</cp:revision>
  <dcterms:created xsi:type="dcterms:W3CDTF">2019-06-04T11:59:27Z</dcterms:created>
  <dcterms:modified xsi:type="dcterms:W3CDTF">2023-01-31T16:40:30Z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0x0101009DA5691108BC404FA6853E175D35CDFF</vt:lpwstr>
  </property>
</Properties>
</file>