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213"/>
  </p:notesMasterIdLst>
  <p:sldIdLst>
    <p:sldId id="526" r:id="rId2"/>
    <p:sldId id="763" r:id="rId3"/>
    <p:sldId id="764" r:id="rId4"/>
    <p:sldId id="257" r:id="rId5"/>
    <p:sldId id="534" r:id="rId6"/>
    <p:sldId id="535" r:id="rId7"/>
    <p:sldId id="537" r:id="rId8"/>
    <p:sldId id="542" r:id="rId9"/>
    <p:sldId id="804" r:id="rId10"/>
    <p:sldId id="765" r:id="rId11"/>
    <p:sldId id="544" r:id="rId12"/>
    <p:sldId id="545" r:id="rId13"/>
    <p:sldId id="547" r:id="rId14"/>
    <p:sldId id="548" r:id="rId15"/>
    <p:sldId id="549" r:id="rId16"/>
    <p:sldId id="550" r:id="rId17"/>
    <p:sldId id="552" r:id="rId18"/>
    <p:sldId id="718" r:id="rId19"/>
    <p:sldId id="554" r:id="rId20"/>
    <p:sldId id="555" r:id="rId21"/>
    <p:sldId id="556" r:id="rId22"/>
    <p:sldId id="557" r:id="rId23"/>
    <p:sldId id="558" r:id="rId24"/>
    <p:sldId id="564" r:id="rId25"/>
    <p:sldId id="766" r:id="rId26"/>
    <p:sldId id="566" r:id="rId27"/>
    <p:sldId id="568" r:id="rId28"/>
    <p:sldId id="569" r:id="rId29"/>
    <p:sldId id="570" r:id="rId30"/>
    <p:sldId id="571" r:id="rId31"/>
    <p:sldId id="572" r:id="rId32"/>
    <p:sldId id="573" r:id="rId33"/>
    <p:sldId id="574" r:id="rId34"/>
    <p:sldId id="575" r:id="rId35"/>
    <p:sldId id="577" r:id="rId36"/>
    <p:sldId id="578" r:id="rId37"/>
    <p:sldId id="579" r:id="rId38"/>
    <p:sldId id="580" r:id="rId39"/>
    <p:sldId id="581" r:id="rId40"/>
    <p:sldId id="582" r:id="rId41"/>
    <p:sldId id="583" r:id="rId42"/>
    <p:sldId id="719" r:id="rId43"/>
    <p:sldId id="587" r:id="rId44"/>
    <p:sldId id="588" r:id="rId45"/>
    <p:sldId id="591" r:id="rId46"/>
    <p:sldId id="592" r:id="rId47"/>
    <p:sldId id="593" r:id="rId48"/>
    <p:sldId id="594" r:id="rId49"/>
    <p:sldId id="603" r:id="rId50"/>
    <p:sldId id="604" r:id="rId51"/>
    <p:sldId id="605" r:id="rId52"/>
    <p:sldId id="606" r:id="rId53"/>
    <p:sldId id="607" r:id="rId54"/>
    <p:sldId id="720" r:id="rId55"/>
    <p:sldId id="608" r:id="rId56"/>
    <p:sldId id="609" r:id="rId57"/>
    <p:sldId id="610" r:id="rId58"/>
    <p:sldId id="611" r:id="rId59"/>
    <p:sldId id="619" r:id="rId60"/>
    <p:sldId id="620" r:id="rId61"/>
    <p:sldId id="621" r:id="rId62"/>
    <p:sldId id="622" r:id="rId63"/>
    <p:sldId id="623" r:id="rId64"/>
    <p:sldId id="624" r:id="rId65"/>
    <p:sldId id="625" r:id="rId66"/>
    <p:sldId id="626" r:id="rId67"/>
    <p:sldId id="627" r:id="rId68"/>
    <p:sldId id="628" r:id="rId69"/>
    <p:sldId id="629" r:id="rId70"/>
    <p:sldId id="630" r:id="rId71"/>
    <p:sldId id="631" r:id="rId72"/>
    <p:sldId id="632" r:id="rId73"/>
    <p:sldId id="633" r:id="rId74"/>
    <p:sldId id="634" r:id="rId75"/>
    <p:sldId id="635" r:id="rId76"/>
    <p:sldId id="636" r:id="rId77"/>
    <p:sldId id="637" r:id="rId78"/>
    <p:sldId id="638" r:id="rId79"/>
    <p:sldId id="639" r:id="rId80"/>
    <p:sldId id="721" r:id="rId81"/>
    <p:sldId id="640" r:id="rId82"/>
    <p:sldId id="641" r:id="rId83"/>
    <p:sldId id="722" r:id="rId84"/>
    <p:sldId id="642" r:id="rId85"/>
    <p:sldId id="643" r:id="rId86"/>
    <p:sldId id="723" r:id="rId87"/>
    <p:sldId id="644" r:id="rId88"/>
    <p:sldId id="645" r:id="rId89"/>
    <p:sldId id="646" r:id="rId90"/>
    <p:sldId id="647" r:id="rId91"/>
    <p:sldId id="648" r:id="rId92"/>
    <p:sldId id="649" r:id="rId93"/>
    <p:sldId id="650" r:id="rId94"/>
    <p:sldId id="651" r:id="rId95"/>
    <p:sldId id="652" r:id="rId96"/>
    <p:sldId id="653" r:id="rId97"/>
    <p:sldId id="654" r:id="rId98"/>
    <p:sldId id="655" r:id="rId99"/>
    <p:sldId id="656" r:id="rId100"/>
    <p:sldId id="657" r:id="rId101"/>
    <p:sldId id="658" r:id="rId102"/>
    <p:sldId id="659" r:id="rId103"/>
    <p:sldId id="660" r:id="rId104"/>
    <p:sldId id="724" r:id="rId105"/>
    <p:sldId id="661" r:id="rId106"/>
    <p:sldId id="665" r:id="rId107"/>
    <p:sldId id="666" r:id="rId108"/>
    <p:sldId id="667" r:id="rId109"/>
    <p:sldId id="668" r:id="rId110"/>
    <p:sldId id="669" r:id="rId111"/>
    <p:sldId id="670" r:id="rId112"/>
    <p:sldId id="671" r:id="rId113"/>
    <p:sldId id="672" r:id="rId114"/>
    <p:sldId id="767" r:id="rId115"/>
    <p:sldId id="673" r:id="rId116"/>
    <p:sldId id="674" r:id="rId117"/>
    <p:sldId id="675" r:id="rId118"/>
    <p:sldId id="676" r:id="rId119"/>
    <p:sldId id="677" r:id="rId120"/>
    <p:sldId id="678" r:id="rId121"/>
    <p:sldId id="679" r:id="rId122"/>
    <p:sldId id="680" r:id="rId123"/>
    <p:sldId id="681" r:id="rId124"/>
    <p:sldId id="682" r:id="rId125"/>
    <p:sldId id="683" r:id="rId126"/>
    <p:sldId id="684" r:id="rId127"/>
    <p:sldId id="725" r:id="rId128"/>
    <p:sldId id="726" r:id="rId129"/>
    <p:sldId id="727" r:id="rId130"/>
    <p:sldId id="728" r:id="rId131"/>
    <p:sldId id="729" r:id="rId132"/>
    <p:sldId id="730" r:id="rId133"/>
    <p:sldId id="731" r:id="rId134"/>
    <p:sldId id="733" r:id="rId135"/>
    <p:sldId id="734" r:id="rId136"/>
    <p:sldId id="735" r:id="rId137"/>
    <p:sldId id="689" r:id="rId138"/>
    <p:sldId id="690" r:id="rId139"/>
    <p:sldId id="691" r:id="rId140"/>
    <p:sldId id="692" r:id="rId141"/>
    <p:sldId id="693" r:id="rId142"/>
    <p:sldId id="694" r:id="rId143"/>
    <p:sldId id="695" r:id="rId144"/>
    <p:sldId id="697" r:id="rId145"/>
    <p:sldId id="698" r:id="rId146"/>
    <p:sldId id="699" r:id="rId147"/>
    <p:sldId id="701" r:id="rId148"/>
    <p:sldId id="702" r:id="rId149"/>
    <p:sldId id="758" r:id="rId150"/>
    <p:sldId id="703" r:id="rId151"/>
    <p:sldId id="812" r:id="rId152"/>
    <p:sldId id="704" r:id="rId153"/>
    <p:sldId id="813" r:id="rId154"/>
    <p:sldId id="736" r:id="rId155"/>
    <p:sldId id="817" r:id="rId156"/>
    <p:sldId id="818" r:id="rId157"/>
    <p:sldId id="815" r:id="rId158"/>
    <p:sldId id="816" r:id="rId159"/>
    <p:sldId id="819" r:id="rId160"/>
    <p:sldId id="705" r:id="rId161"/>
    <p:sldId id="706" r:id="rId162"/>
    <p:sldId id="707" r:id="rId163"/>
    <p:sldId id="711" r:id="rId164"/>
    <p:sldId id="737" r:id="rId165"/>
    <p:sldId id="738" r:id="rId166"/>
    <p:sldId id="739" r:id="rId167"/>
    <p:sldId id="760" r:id="rId168"/>
    <p:sldId id="740" r:id="rId169"/>
    <p:sldId id="805" r:id="rId170"/>
    <p:sldId id="806" r:id="rId171"/>
    <p:sldId id="807" r:id="rId172"/>
    <p:sldId id="808" r:id="rId173"/>
    <p:sldId id="809" r:id="rId174"/>
    <p:sldId id="761" r:id="rId175"/>
    <p:sldId id="759" r:id="rId176"/>
    <p:sldId id="768" r:id="rId177"/>
    <p:sldId id="769" r:id="rId178"/>
    <p:sldId id="770" r:id="rId179"/>
    <p:sldId id="771" r:id="rId180"/>
    <p:sldId id="772" r:id="rId181"/>
    <p:sldId id="773" r:id="rId182"/>
    <p:sldId id="774" r:id="rId183"/>
    <p:sldId id="775" r:id="rId184"/>
    <p:sldId id="776" r:id="rId185"/>
    <p:sldId id="777" r:id="rId186"/>
    <p:sldId id="778" r:id="rId187"/>
    <p:sldId id="779" r:id="rId188"/>
    <p:sldId id="780" r:id="rId189"/>
    <p:sldId id="781" r:id="rId190"/>
    <p:sldId id="782" r:id="rId191"/>
    <p:sldId id="783" r:id="rId192"/>
    <p:sldId id="784" r:id="rId193"/>
    <p:sldId id="785" r:id="rId194"/>
    <p:sldId id="786" r:id="rId195"/>
    <p:sldId id="787" r:id="rId196"/>
    <p:sldId id="788" r:id="rId197"/>
    <p:sldId id="789" r:id="rId198"/>
    <p:sldId id="790" r:id="rId199"/>
    <p:sldId id="791" r:id="rId200"/>
    <p:sldId id="820" r:id="rId201"/>
    <p:sldId id="792" r:id="rId202"/>
    <p:sldId id="793" r:id="rId203"/>
    <p:sldId id="794" r:id="rId204"/>
    <p:sldId id="795" r:id="rId205"/>
    <p:sldId id="796" r:id="rId206"/>
    <p:sldId id="798" r:id="rId207"/>
    <p:sldId id="800" r:id="rId208"/>
    <p:sldId id="762" r:id="rId209"/>
    <p:sldId id="713" r:id="rId210"/>
    <p:sldId id="749" r:id="rId211"/>
    <p:sldId id="714" r:id="rId2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B80000"/>
    <a:srgbClr val="FFB7B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0" autoAdjust="0"/>
    <p:restoredTop sz="95501" autoAdjust="0"/>
  </p:normalViewPr>
  <p:slideViewPr>
    <p:cSldViewPr>
      <p:cViewPr varScale="1">
        <p:scale>
          <a:sx n="42" d="100"/>
          <a:sy n="42" d="100"/>
        </p:scale>
        <p:origin x="1338"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C00000"/>
        </a:solidFill>
      </dgm:spPr>
      <dgm:t>
        <a:bodyPr/>
        <a:lstStyle/>
        <a:p>
          <a:r>
            <a:rPr lang="pt-BR" sz="1600" b="1" dirty="0"/>
            <a:t>1</a:t>
          </a:r>
        </a:p>
      </dgm:t>
    </dgm:pt>
    <dgm:pt modelId="{0837271D-9E1C-474E-BF56-29EEAD6A6D3E}" type="parTrans" cxnId="{EAB672D9-3615-4CF3-8AC3-77DC3F3443B3}">
      <dgm:prSet/>
      <dgm:spPr/>
      <dgm:t>
        <a:bodyPr/>
        <a:lstStyle/>
        <a:p>
          <a:endParaRPr lang="pt-BR" sz="1600" b="1"/>
        </a:p>
      </dgm:t>
    </dgm:pt>
    <dgm:pt modelId="{300DFF3B-A15B-4C11-B2D5-39ACE640245E}" type="sibTrans" cxnId="{EAB672D9-3615-4CF3-8AC3-77DC3F3443B3}">
      <dgm:prSet/>
      <dgm:spPr/>
      <dgm:t>
        <a:bodyPr/>
        <a:lstStyle/>
        <a:p>
          <a:endParaRPr lang="pt-BR" sz="1600" b="1"/>
        </a:p>
      </dgm:t>
    </dgm:pt>
    <dgm:pt modelId="{394B57A6-98FC-43D9-B0C9-3DB7413A7A58}">
      <dgm:prSet phldrT="[Texto]" custT="1"/>
      <dgm:spPr/>
      <dgm:t>
        <a:bodyPr/>
        <a:lstStyle/>
        <a:p>
          <a:r>
            <a:rPr lang="pt-BR" sz="1400" b="1" dirty="0">
              <a:latin typeface="Arial" panose="020B0604020202020204" pitchFamily="34" charset="0"/>
              <a:cs typeface="Arial" panose="020B0604020202020204" pitchFamily="34" charset="0"/>
            </a:rPr>
            <a:t>Verificação das informações (veículos e condutores) no registro de entrada</a:t>
          </a:r>
        </a:p>
      </dgm:t>
    </dgm:pt>
    <dgm:pt modelId="{5DA53F0D-0F81-4A6C-A3FB-4BAFADEDF491}" type="parTrans" cxnId="{5458271D-28D3-479E-9D03-E806364D5A54}">
      <dgm:prSet/>
      <dgm:spPr/>
      <dgm:t>
        <a:bodyPr/>
        <a:lstStyle/>
        <a:p>
          <a:endParaRPr lang="pt-BR" sz="1600" b="1"/>
        </a:p>
      </dgm:t>
    </dgm:pt>
    <dgm:pt modelId="{2FDF825B-F4B4-479C-ADC9-FAEA8A345123}" type="sibTrans" cxnId="{5458271D-28D3-479E-9D03-E806364D5A54}">
      <dgm:prSet/>
      <dgm:spPr/>
      <dgm:t>
        <a:bodyPr/>
        <a:lstStyle/>
        <a:p>
          <a:endParaRPr lang="pt-BR" sz="1600" b="1"/>
        </a:p>
      </dgm:t>
    </dgm:pt>
    <dgm:pt modelId="{54330761-FED8-4C9B-8940-3F1B91A21596}">
      <dgm:prSet phldrT="[Texto]" custT="1"/>
      <dgm:spPr>
        <a:solidFill>
          <a:srgbClr val="C00000"/>
        </a:solidFill>
      </dgm:spPr>
      <dgm:t>
        <a:bodyPr/>
        <a:lstStyle/>
        <a:p>
          <a:r>
            <a:rPr lang="pt-BR" sz="1600" b="1" dirty="0"/>
            <a:t>2</a:t>
          </a:r>
        </a:p>
      </dgm:t>
    </dgm:pt>
    <dgm:pt modelId="{E750059C-250D-4E3C-8853-C66F319EA8CF}" type="parTrans" cxnId="{F115BC40-8A98-4E8A-BA83-ECD282E6564E}">
      <dgm:prSet/>
      <dgm:spPr/>
      <dgm:t>
        <a:bodyPr/>
        <a:lstStyle/>
        <a:p>
          <a:endParaRPr lang="pt-BR" sz="1600" b="1"/>
        </a:p>
      </dgm:t>
    </dgm:pt>
    <dgm:pt modelId="{2193BE26-7A83-4641-ABAA-C6C41079A342}" type="sibTrans" cxnId="{F115BC40-8A98-4E8A-BA83-ECD282E6564E}">
      <dgm:prSet/>
      <dgm:spPr/>
      <dgm:t>
        <a:bodyPr/>
        <a:lstStyle/>
        <a:p>
          <a:endParaRPr lang="pt-BR" sz="1600" b="1"/>
        </a:p>
      </dgm:t>
    </dgm:pt>
    <dgm:pt modelId="{76E47C96-E725-4DE2-9EA0-4B0D98E1067D}">
      <dgm:prSet phldrT="[Texto]" custT="1"/>
      <dgm:spPr/>
      <dgm:t>
        <a:bodyPr/>
        <a:lstStyle/>
        <a:p>
          <a:r>
            <a:rPr lang="pt-BR" sz="1400" b="1" dirty="0">
              <a:latin typeface="Arial" panose="020B0604020202020204" pitchFamily="34" charset="0"/>
              <a:cs typeface="Arial" panose="020B0604020202020204" pitchFamily="34" charset="0"/>
            </a:rPr>
            <a:t>Aprovações das manutenções</a:t>
          </a:r>
        </a:p>
      </dgm:t>
    </dgm:pt>
    <dgm:pt modelId="{ED709173-FCB6-4AAF-8D67-00FA662C1CB6}" type="parTrans" cxnId="{6D84A887-7FAA-4D4C-B537-3715F2449C95}">
      <dgm:prSet/>
      <dgm:spPr/>
      <dgm:t>
        <a:bodyPr/>
        <a:lstStyle/>
        <a:p>
          <a:endParaRPr lang="pt-BR" sz="1600" b="1"/>
        </a:p>
      </dgm:t>
    </dgm:pt>
    <dgm:pt modelId="{CEE265CE-9C94-497C-A197-8E5094850E2B}" type="sibTrans" cxnId="{6D84A887-7FAA-4D4C-B537-3715F2449C95}">
      <dgm:prSet/>
      <dgm:spPr/>
      <dgm:t>
        <a:bodyPr/>
        <a:lstStyle/>
        <a:p>
          <a:endParaRPr lang="pt-BR" sz="1600" b="1"/>
        </a:p>
      </dgm:t>
    </dgm:pt>
    <dgm:pt modelId="{0F984337-D047-4F8D-BC48-A99CD553B99F}">
      <dgm:prSet phldrT="[Texto]" custT="1"/>
      <dgm:spPr>
        <a:solidFill>
          <a:srgbClr val="C00000"/>
        </a:solidFill>
      </dgm:spPr>
      <dgm:t>
        <a:bodyPr/>
        <a:lstStyle/>
        <a:p>
          <a:r>
            <a:rPr lang="pt-BR" sz="1600" b="1" dirty="0"/>
            <a:t>4</a:t>
          </a:r>
        </a:p>
      </dgm:t>
    </dgm:pt>
    <dgm:pt modelId="{6B4DCAA8-5560-416C-979E-324DE3BE1B3B}" type="parTrans" cxnId="{9CC8E663-1764-4783-A29F-0F420E9E3728}">
      <dgm:prSet/>
      <dgm:spPr/>
      <dgm:t>
        <a:bodyPr/>
        <a:lstStyle/>
        <a:p>
          <a:endParaRPr lang="pt-BR" sz="1600" b="1"/>
        </a:p>
      </dgm:t>
    </dgm:pt>
    <dgm:pt modelId="{5A2B497B-C1AD-484A-852C-65403603A047}" type="sibTrans" cxnId="{9CC8E663-1764-4783-A29F-0F420E9E3728}">
      <dgm:prSet/>
      <dgm:spPr/>
      <dgm:t>
        <a:bodyPr/>
        <a:lstStyle/>
        <a:p>
          <a:endParaRPr lang="pt-BR" sz="1600" b="1"/>
        </a:p>
      </dgm:t>
    </dgm:pt>
    <dgm:pt modelId="{12D5A9FA-CFDE-4327-97A6-9A8AA80EC33D}">
      <dgm:prSet phldrT="[Texto]" custT="1"/>
      <dgm:spPr/>
      <dgm:t>
        <a:bodyPr/>
        <a:lstStyle/>
        <a:p>
          <a:r>
            <a:rPr lang="pt-BR" sz="1400" b="1">
              <a:latin typeface="Arial" panose="020B0604020202020204" pitchFamily="34" charset="0"/>
              <a:cs typeface="Arial" panose="020B0604020202020204" pitchFamily="34" charset="0"/>
            </a:rPr>
            <a:t>Dados da manutenção</a:t>
          </a:r>
          <a:endParaRPr lang="pt-BR" sz="1400" b="1" dirty="0">
            <a:latin typeface="Arial" panose="020B0604020202020204" pitchFamily="34" charset="0"/>
            <a:cs typeface="Arial" panose="020B0604020202020204" pitchFamily="34" charset="0"/>
          </a:endParaRPr>
        </a:p>
      </dgm:t>
    </dgm:pt>
    <dgm:pt modelId="{DDBD66D7-9E10-4EF1-BDF0-D62CC2A0621C}" type="parTrans" cxnId="{B6523BDA-84DD-47E9-8332-E0F531DE5990}">
      <dgm:prSet/>
      <dgm:spPr/>
      <dgm:t>
        <a:bodyPr/>
        <a:lstStyle/>
        <a:p>
          <a:endParaRPr lang="pt-BR" sz="1600" b="1"/>
        </a:p>
      </dgm:t>
    </dgm:pt>
    <dgm:pt modelId="{101E0656-E52A-4338-8092-6C5AE1627D24}" type="sibTrans" cxnId="{B6523BDA-84DD-47E9-8332-E0F531DE5990}">
      <dgm:prSet/>
      <dgm:spPr/>
      <dgm:t>
        <a:bodyPr/>
        <a:lstStyle/>
        <a:p>
          <a:endParaRPr lang="pt-BR" sz="1600" b="1"/>
        </a:p>
      </dgm:t>
    </dgm:pt>
    <dgm:pt modelId="{002F0356-1066-4441-AAE4-A4B54BA03B24}">
      <dgm:prSet phldrT="[Texto]" custT="1"/>
      <dgm:spPr>
        <a:solidFill>
          <a:srgbClr val="C00000"/>
        </a:solidFill>
      </dgm:spPr>
      <dgm:t>
        <a:bodyPr/>
        <a:lstStyle/>
        <a:p>
          <a:r>
            <a:rPr lang="pt-BR" sz="1800" b="1" dirty="0"/>
            <a:t>3</a:t>
          </a:r>
        </a:p>
      </dgm:t>
    </dgm:pt>
    <dgm:pt modelId="{398F4798-52F1-4803-B544-ECE4260978AD}" type="parTrans" cxnId="{CC2F920C-C0CA-4B81-9516-CFC9D065F451}">
      <dgm:prSet/>
      <dgm:spPr/>
      <dgm:t>
        <a:bodyPr/>
        <a:lstStyle/>
        <a:p>
          <a:endParaRPr lang="pt-BR" b="1"/>
        </a:p>
      </dgm:t>
    </dgm:pt>
    <dgm:pt modelId="{5FD50B16-29E2-48E0-91FB-6AFEBC6CC9DF}" type="sibTrans" cxnId="{CC2F920C-C0CA-4B81-9516-CFC9D065F451}">
      <dgm:prSet/>
      <dgm:spPr/>
      <dgm:t>
        <a:bodyPr/>
        <a:lstStyle/>
        <a:p>
          <a:endParaRPr lang="pt-BR" b="1"/>
        </a:p>
      </dgm:t>
    </dgm:pt>
    <dgm:pt modelId="{F4469488-78D7-4A7F-A5A2-E4DA4DED7BD7}">
      <dgm:prSet phldrT="[Texto]" custT="1"/>
      <dgm:spPr/>
      <dgm:t>
        <a:bodyPr/>
        <a:lstStyle/>
        <a:p>
          <a:r>
            <a:rPr lang="pt-BR" sz="1400" b="1" dirty="0">
              <a:latin typeface="Arial" panose="020B0604020202020204" pitchFamily="34" charset="0"/>
              <a:cs typeface="Arial" panose="020B0604020202020204" pitchFamily="34" charset="0"/>
            </a:rPr>
            <a:t>Verificação das informações (veículos e condutores) no registro de retirada</a:t>
          </a:r>
        </a:p>
      </dgm:t>
    </dgm:pt>
    <dgm:pt modelId="{31C18F1D-75FE-4D84-91CF-B510F5211220}" type="parTrans" cxnId="{A6F5B86B-9F91-47C2-BA99-A8446A302653}">
      <dgm:prSet/>
      <dgm:spPr/>
      <dgm:t>
        <a:bodyPr/>
        <a:lstStyle/>
        <a:p>
          <a:endParaRPr lang="pt-BR" b="1"/>
        </a:p>
      </dgm:t>
    </dgm:pt>
    <dgm:pt modelId="{43D1BB96-3D33-435C-9EEB-8BCB36755FC2}" type="sibTrans" cxnId="{A6F5B86B-9F91-47C2-BA99-A8446A302653}">
      <dgm:prSet/>
      <dgm:spPr/>
      <dgm:t>
        <a:bodyPr/>
        <a:lstStyle/>
        <a:p>
          <a:endParaRPr lang="pt-BR" b="1"/>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4">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4">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1" presStyleCnt="4">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1" presStyleCnt="4">
        <dgm:presLayoutVars>
          <dgm:bulletEnabled val="1"/>
        </dgm:presLayoutVars>
      </dgm:prSet>
      <dgm:spPr/>
      <dgm:t>
        <a:bodyPr/>
        <a:lstStyle/>
        <a:p>
          <a:endParaRPr lang="pt-BR"/>
        </a:p>
      </dgm:t>
    </dgm:pt>
    <dgm:pt modelId="{0228EAC8-05F1-4118-B629-B2923211E7A3}" type="pres">
      <dgm:prSet presAssocID="{2193BE26-7A83-4641-ABAA-C6C41079A342}" presName="sp" presStyleCnt="0"/>
      <dgm:spPr/>
    </dgm:pt>
    <dgm:pt modelId="{27623B0F-7B8B-4959-B22F-292D15566D5E}" type="pres">
      <dgm:prSet presAssocID="{002F0356-1066-4441-AAE4-A4B54BA03B24}" presName="composite" presStyleCnt="0"/>
      <dgm:spPr/>
    </dgm:pt>
    <dgm:pt modelId="{5DE8239A-72D1-4BF6-9468-70B74313603E}" type="pres">
      <dgm:prSet presAssocID="{002F0356-1066-4441-AAE4-A4B54BA03B24}" presName="parentText" presStyleLbl="alignNode1" presStyleIdx="2" presStyleCnt="4">
        <dgm:presLayoutVars>
          <dgm:chMax val="1"/>
          <dgm:bulletEnabled val="1"/>
        </dgm:presLayoutVars>
      </dgm:prSet>
      <dgm:spPr/>
      <dgm:t>
        <a:bodyPr/>
        <a:lstStyle/>
        <a:p>
          <a:endParaRPr lang="pt-BR"/>
        </a:p>
      </dgm:t>
    </dgm:pt>
    <dgm:pt modelId="{E5A5B78E-5083-4A16-855B-796427DCA393}" type="pres">
      <dgm:prSet presAssocID="{002F0356-1066-4441-AAE4-A4B54BA03B24}" presName="descendantText" presStyleLbl="alignAcc1" presStyleIdx="2" presStyleCnt="4">
        <dgm:presLayoutVars>
          <dgm:bulletEnabled val="1"/>
        </dgm:presLayoutVars>
      </dgm:prSet>
      <dgm:spPr/>
      <dgm:t>
        <a:bodyPr/>
        <a:lstStyle/>
        <a:p>
          <a:endParaRPr lang="pt-BR"/>
        </a:p>
      </dgm:t>
    </dgm:pt>
    <dgm:pt modelId="{AEF67C6A-5670-40DF-B398-EAD5C7F56AAE}" type="pres">
      <dgm:prSet presAssocID="{5FD50B16-29E2-48E0-91FB-6AFEBC6CC9DF}" presName="sp" presStyleCnt="0"/>
      <dgm:spPr/>
    </dgm:pt>
    <dgm:pt modelId="{878BA128-744C-4505-871B-5E28D2B11CAE}" type="pres">
      <dgm:prSet presAssocID="{0F984337-D047-4F8D-BC48-A99CD553B99F}" presName="composite" presStyleCnt="0"/>
      <dgm:spPr/>
    </dgm:pt>
    <dgm:pt modelId="{0D1E6674-C32E-4C3E-B151-9AD4F6DA1483}" type="pres">
      <dgm:prSet presAssocID="{0F984337-D047-4F8D-BC48-A99CD553B99F}" presName="parentText" presStyleLbl="alignNode1" presStyleIdx="3" presStyleCnt="4">
        <dgm:presLayoutVars>
          <dgm:chMax val="1"/>
          <dgm:bulletEnabled val="1"/>
        </dgm:presLayoutVars>
      </dgm:prSet>
      <dgm:spPr/>
      <dgm:t>
        <a:bodyPr/>
        <a:lstStyle/>
        <a:p>
          <a:endParaRPr lang="pt-BR"/>
        </a:p>
      </dgm:t>
    </dgm:pt>
    <dgm:pt modelId="{58BD3776-4B1E-451A-B324-70C42F3DA526}" type="pres">
      <dgm:prSet presAssocID="{0F984337-D047-4F8D-BC48-A99CD553B99F}" presName="descendantText" presStyleLbl="alignAcc1" presStyleIdx="3" presStyleCnt="4">
        <dgm:presLayoutVars>
          <dgm:bulletEnabled val="1"/>
        </dgm:presLayoutVars>
      </dgm:prSet>
      <dgm:spPr/>
      <dgm:t>
        <a:bodyPr/>
        <a:lstStyle/>
        <a:p>
          <a:endParaRPr lang="pt-BR"/>
        </a:p>
      </dgm:t>
    </dgm:pt>
  </dgm:ptLst>
  <dgm:cxnLst>
    <dgm:cxn modelId="{5458271D-28D3-479E-9D03-E806364D5A54}" srcId="{2764E663-A913-4465-AEAF-E798D0DC9FD0}" destId="{394B57A6-98FC-43D9-B0C9-3DB7413A7A58}" srcOrd="0" destOrd="0" parTransId="{5DA53F0D-0F81-4A6C-A3FB-4BAFADEDF491}" sibTransId="{2FDF825B-F4B4-479C-ADC9-FAEA8A345123}"/>
    <dgm:cxn modelId="{B6523BDA-84DD-47E9-8332-E0F531DE5990}" srcId="{0F984337-D047-4F8D-BC48-A99CD553B99F}" destId="{12D5A9FA-CFDE-4327-97A6-9A8AA80EC33D}" srcOrd="0" destOrd="0" parTransId="{DDBD66D7-9E10-4EF1-BDF0-D62CC2A0621C}" sibTransId="{101E0656-E52A-4338-8092-6C5AE1627D24}"/>
    <dgm:cxn modelId="{A6682559-5621-4BC6-80BF-9BC9474C071D}" type="presOf" srcId="{F4469488-78D7-4A7F-A5A2-E4DA4DED7BD7}" destId="{E5A5B78E-5083-4A16-855B-796427DCA393}" srcOrd="0" destOrd="0" presId="urn:microsoft.com/office/officeart/2005/8/layout/chevron2"/>
    <dgm:cxn modelId="{84F0E4C5-188A-474E-B653-AFC06C7AB5D4}" type="presOf" srcId="{0F984337-D047-4F8D-BC48-A99CD553B99F}" destId="{0D1E6674-C32E-4C3E-B151-9AD4F6DA1483}" srcOrd="0" destOrd="0" presId="urn:microsoft.com/office/officeart/2005/8/layout/chevron2"/>
    <dgm:cxn modelId="{EAB672D9-3615-4CF3-8AC3-77DC3F3443B3}" srcId="{757A8B1C-4A6E-49FF-99EB-F4445292AE2D}" destId="{2764E663-A913-4465-AEAF-E798D0DC9FD0}" srcOrd="0" destOrd="0" parTransId="{0837271D-9E1C-474E-BF56-29EEAD6A6D3E}" sibTransId="{300DFF3B-A15B-4C11-B2D5-39ACE640245E}"/>
    <dgm:cxn modelId="{CC2F920C-C0CA-4B81-9516-CFC9D065F451}" srcId="{757A8B1C-4A6E-49FF-99EB-F4445292AE2D}" destId="{002F0356-1066-4441-AAE4-A4B54BA03B24}" srcOrd="2" destOrd="0" parTransId="{398F4798-52F1-4803-B544-ECE4260978AD}" sibTransId="{5FD50B16-29E2-48E0-91FB-6AFEBC6CC9DF}"/>
    <dgm:cxn modelId="{FF54A4B3-69AD-48F1-A568-63F810937D3B}" type="presOf" srcId="{394B57A6-98FC-43D9-B0C9-3DB7413A7A58}" destId="{95AE0344-9A11-4CC8-A784-8F95D99A9401}" srcOrd="0" destOrd="0" presId="urn:microsoft.com/office/officeart/2005/8/layout/chevron2"/>
    <dgm:cxn modelId="{F115BC40-8A98-4E8A-BA83-ECD282E6564E}" srcId="{757A8B1C-4A6E-49FF-99EB-F4445292AE2D}" destId="{54330761-FED8-4C9B-8940-3F1B91A21596}" srcOrd="1" destOrd="0" parTransId="{E750059C-250D-4E3C-8853-C66F319EA8CF}" sibTransId="{2193BE26-7A83-4641-ABAA-C6C41079A342}"/>
    <dgm:cxn modelId="{6D84A887-7FAA-4D4C-B537-3715F2449C95}" srcId="{54330761-FED8-4C9B-8940-3F1B91A21596}" destId="{76E47C96-E725-4DE2-9EA0-4B0D98E1067D}" srcOrd="0" destOrd="0" parTransId="{ED709173-FCB6-4AAF-8D67-00FA662C1CB6}" sibTransId="{CEE265CE-9C94-497C-A197-8E5094850E2B}"/>
    <dgm:cxn modelId="{2B37DEF3-B5BA-45B4-BE49-058BDD32A9F1}" type="presOf" srcId="{76E47C96-E725-4DE2-9EA0-4B0D98E1067D}" destId="{65D6A353-8C90-4E7B-895D-DCA6F82DAE81}" srcOrd="0" destOrd="0" presId="urn:microsoft.com/office/officeart/2005/8/layout/chevron2"/>
    <dgm:cxn modelId="{4F01521E-FCCD-4E30-89E2-A4FC420AD2E4}" type="presOf" srcId="{2764E663-A913-4465-AEAF-E798D0DC9FD0}" destId="{1BB95FE2-2F64-47BB-B2AC-1616A5EBFDDA}" srcOrd="0" destOrd="0" presId="urn:microsoft.com/office/officeart/2005/8/layout/chevron2"/>
    <dgm:cxn modelId="{302D098E-9B39-4BD7-BED6-632AFBD8B09D}" type="presOf" srcId="{757A8B1C-4A6E-49FF-99EB-F4445292AE2D}" destId="{C39CF2CE-37F5-462F-AC68-B1C764EAF9EB}" srcOrd="0" destOrd="0" presId="urn:microsoft.com/office/officeart/2005/8/layout/chevron2"/>
    <dgm:cxn modelId="{06C5DC86-3CA3-4DE9-A60A-D7055A678D26}" type="presOf" srcId="{12D5A9FA-CFDE-4327-97A6-9A8AA80EC33D}" destId="{58BD3776-4B1E-451A-B324-70C42F3DA526}" srcOrd="0" destOrd="0" presId="urn:microsoft.com/office/officeart/2005/8/layout/chevron2"/>
    <dgm:cxn modelId="{9CC8E663-1764-4783-A29F-0F420E9E3728}" srcId="{757A8B1C-4A6E-49FF-99EB-F4445292AE2D}" destId="{0F984337-D047-4F8D-BC48-A99CD553B99F}" srcOrd="3" destOrd="0" parTransId="{6B4DCAA8-5560-416C-979E-324DE3BE1B3B}" sibTransId="{5A2B497B-C1AD-484A-852C-65403603A047}"/>
    <dgm:cxn modelId="{2FF41C3B-9A16-45D7-B2B3-7CE1311CD66B}" type="presOf" srcId="{002F0356-1066-4441-AAE4-A4B54BA03B24}" destId="{5DE8239A-72D1-4BF6-9468-70B74313603E}" srcOrd="0" destOrd="0" presId="urn:microsoft.com/office/officeart/2005/8/layout/chevron2"/>
    <dgm:cxn modelId="{EAA55420-57E0-4D72-A8ED-B312988DB2A8}" type="presOf" srcId="{54330761-FED8-4C9B-8940-3F1B91A21596}" destId="{8FF6085C-8D53-4CDB-9553-CD31D42A80C6}" srcOrd="0" destOrd="0" presId="urn:microsoft.com/office/officeart/2005/8/layout/chevron2"/>
    <dgm:cxn modelId="{A6F5B86B-9F91-47C2-BA99-A8446A302653}" srcId="{002F0356-1066-4441-AAE4-A4B54BA03B24}" destId="{F4469488-78D7-4A7F-A5A2-E4DA4DED7BD7}" srcOrd="0" destOrd="0" parTransId="{31C18F1D-75FE-4D84-91CF-B510F5211220}" sibTransId="{43D1BB96-3D33-435C-9EEB-8BCB36755FC2}"/>
    <dgm:cxn modelId="{A62AE683-5933-42AE-9300-18C9A9AD6E64}" type="presParOf" srcId="{C39CF2CE-37F5-462F-AC68-B1C764EAF9EB}" destId="{6A47F31A-1168-4ACC-8788-891715748DFA}" srcOrd="0" destOrd="0" presId="urn:microsoft.com/office/officeart/2005/8/layout/chevron2"/>
    <dgm:cxn modelId="{3777A1B5-ED82-4844-A4F5-5616F5239FDF}" type="presParOf" srcId="{6A47F31A-1168-4ACC-8788-891715748DFA}" destId="{1BB95FE2-2F64-47BB-B2AC-1616A5EBFDDA}" srcOrd="0" destOrd="0" presId="urn:microsoft.com/office/officeart/2005/8/layout/chevron2"/>
    <dgm:cxn modelId="{5720B572-EBFA-48F1-BD5C-6E458440C24C}" type="presParOf" srcId="{6A47F31A-1168-4ACC-8788-891715748DFA}" destId="{95AE0344-9A11-4CC8-A784-8F95D99A9401}" srcOrd="1" destOrd="0" presId="urn:microsoft.com/office/officeart/2005/8/layout/chevron2"/>
    <dgm:cxn modelId="{2C1E8E1A-D548-4498-8958-7645B43BFEF3}" type="presParOf" srcId="{C39CF2CE-37F5-462F-AC68-B1C764EAF9EB}" destId="{E3E3A733-048E-4277-B5FA-174B0C8059D2}" srcOrd="1" destOrd="0" presId="urn:microsoft.com/office/officeart/2005/8/layout/chevron2"/>
    <dgm:cxn modelId="{31F75E30-8861-4BF3-918E-F7E972F30243}" type="presParOf" srcId="{C39CF2CE-37F5-462F-AC68-B1C764EAF9EB}" destId="{18856E77-695A-4BB0-B4DD-A13325257B3A}" srcOrd="2" destOrd="0" presId="urn:microsoft.com/office/officeart/2005/8/layout/chevron2"/>
    <dgm:cxn modelId="{AD85BB7D-6846-4034-967D-B8EC582C226F}" type="presParOf" srcId="{18856E77-695A-4BB0-B4DD-A13325257B3A}" destId="{8FF6085C-8D53-4CDB-9553-CD31D42A80C6}" srcOrd="0" destOrd="0" presId="urn:microsoft.com/office/officeart/2005/8/layout/chevron2"/>
    <dgm:cxn modelId="{94A02AA0-7659-437D-B477-563CE6658DCC}" type="presParOf" srcId="{18856E77-695A-4BB0-B4DD-A13325257B3A}" destId="{65D6A353-8C90-4E7B-895D-DCA6F82DAE81}" srcOrd="1" destOrd="0" presId="urn:microsoft.com/office/officeart/2005/8/layout/chevron2"/>
    <dgm:cxn modelId="{E9010BCF-3A0F-41B2-9849-9E25722A86A8}" type="presParOf" srcId="{C39CF2CE-37F5-462F-AC68-B1C764EAF9EB}" destId="{0228EAC8-05F1-4118-B629-B2923211E7A3}" srcOrd="3" destOrd="0" presId="urn:microsoft.com/office/officeart/2005/8/layout/chevron2"/>
    <dgm:cxn modelId="{28BC5BD3-7643-4E6E-A8F6-5D5D5F2AB221}" type="presParOf" srcId="{C39CF2CE-37F5-462F-AC68-B1C764EAF9EB}" destId="{27623B0F-7B8B-4959-B22F-292D15566D5E}" srcOrd="4" destOrd="0" presId="urn:microsoft.com/office/officeart/2005/8/layout/chevron2"/>
    <dgm:cxn modelId="{6DECCF04-6D1E-47EF-A356-B153056C1280}" type="presParOf" srcId="{27623B0F-7B8B-4959-B22F-292D15566D5E}" destId="{5DE8239A-72D1-4BF6-9468-70B74313603E}" srcOrd="0" destOrd="0" presId="urn:microsoft.com/office/officeart/2005/8/layout/chevron2"/>
    <dgm:cxn modelId="{95451EEB-026E-4EDC-AF13-EBE32A1488A2}" type="presParOf" srcId="{27623B0F-7B8B-4959-B22F-292D15566D5E}" destId="{E5A5B78E-5083-4A16-855B-796427DCA393}" srcOrd="1" destOrd="0" presId="urn:microsoft.com/office/officeart/2005/8/layout/chevron2"/>
    <dgm:cxn modelId="{353DE3AA-635A-4E0E-AAB9-ED86F8CE2D4A}" type="presParOf" srcId="{C39CF2CE-37F5-462F-AC68-B1C764EAF9EB}" destId="{AEF67C6A-5670-40DF-B398-EAD5C7F56AAE}" srcOrd="5" destOrd="0" presId="urn:microsoft.com/office/officeart/2005/8/layout/chevron2"/>
    <dgm:cxn modelId="{FE0383A8-D9CB-4577-BA0E-D3C1A1BEB4A7}" type="presParOf" srcId="{C39CF2CE-37F5-462F-AC68-B1C764EAF9EB}" destId="{878BA128-744C-4505-871B-5E28D2B11CAE}" srcOrd="6" destOrd="0" presId="urn:microsoft.com/office/officeart/2005/8/layout/chevron2"/>
    <dgm:cxn modelId="{09ECA26E-065F-4BEC-8F21-FCA9631D4F7E}" type="presParOf" srcId="{878BA128-744C-4505-871B-5E28D2B11CAE}" destId="{0D1E6674-C32E-4C3E-B151-9AD4F6DA1483}" srcOrd="0" destOrd="0" presId="urn:microsoft.com/office/officeart/2005/8/layout/chevron2"/>
    <dgm:cxn modelId="{09B94DFB-0A33-4914-B2C2-305B048DF1D2}" type="presParOf" srcId="{878BA128-744C-4505-871B-5E28D2B11CAE}" destId="{58BD3776-4B1E-451A-B324-70C42F3DA5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B80000"/>
        </a:solidFill>
      </dgm:spPr>
      <dgm:t>
        <a:bodyPr/>
        <a:lstStyle/>
        <a:p>
          <a:r>
            <a:rPr lang="pt-BR" sz="1600" dirty="0"/>
            <a:t>1</a:t>
          </a:r>
        </a:p>
      </dgm:t>
    </dgm:pt>
    <dgm:pt modelId="{0837271D-9E1C-474E-BF56-29EEAD6A6D3E}" type="parTrans" cxnId="{EAB672D9-3615-4CF3-8AC3-77DC3F3443B3}">
      <dgm:prSet/>
      <dgm:spPr/>
      <dgm:t>
        <a:bodyPr/>
        <a:lstStyle/>
        <a:p>
          <a:endParaRPr lang="pt-BR" sz="1600"/>
        </a:p>
      </dgm:t>
    </dgm:pt>
    <dgm:pt modelId="{300DFF3B-A15B-4C11-B2D5-39ACE640245E}" type="sibTrans" cxnId="{EAB672D9-3615-4CF3-8AC3-77DC3F3443B3}">
      <dgm:prSet/>
      <dgm:spPr/>
      <dgm:t>
        <a:bodyPr/>
        <a:lstStyle/>
        <a:p>
          <a:endParaRPr lang="pt-BR" sz="1600"/>
        </a:p>
      </dgm:t>
    </dgm:pt>
    <dgm:pt modelId="{394B57A6-98FC-43D9-B0C9-3DB7413A7A58}">
      <dgm:prSet phldrT="[Texto]" custT="1"/>
      <dgm:spPr/>
      <dgm:t>
        <a:bodyPr/>
        <a:lstStyle/>
        <a:p>
          <a:r>
            <a:rPr lang="pt-BR" sz="1400" dirty="0">
              <a:latin typeface="Arial" panose="020B0604020202020204" pitchFamily="34" charset="0"/>
              <a:cs typeface="Arial" panose="020B0604020202020204" pitchFamily="34" charset="0"/>
            </a:rPr>
            <a:t>Tentativa de registrar entrada do veículo no estabelecimento</a:t>
          </a:r>
        </a:p>
      </dgm:t>
    </dgm:pt>
    <dgm:pt modelId="{5DA53F0D-0F81-4A6C-A3FB-4BAFADEDF491}" type="parTrans" cxnId="{5458271D-28D3-479E-9D03-E806364D5A54}">
      <dgm:prSet/>
      <dgm:spPr/>
      <dgm:t>
        <a:bodyPr/>
        <a:lstStyle/>
        <a:p>
          <a:endParaRPr lang="pt-BR" sz="1600"/>
        </a:p>
      </dgm:t>
    </dgm:pt>
    <dgm:pt modelId="{2FDF825B-F4B4-479C-ADC9-FAEA8A345123}" type="sibTrans" cxnId="{5458271D-28D3-479E-9D03-E806364D5A54}">
      <dgm:prSet/>
      <dgm:spPr/>
      <dgm:t>
        <a:bodyPr/>
        <a:lstStyle/>
        <a:p>
          <a:endParaRPr lang="pt-BR" sz="1600"/>
        </a:p>
      </dgm:t>
    </dgm:pt>
    <dgm:pt modelId="{F880CF35-E024-47D9-80C4-9DFA312475FD}">
      <dgm:prSet phldrT="[Texto]" custT="1"/>
      <dgm:spPr>
        <a:solidFill>
          <a:srgbClr val="B80000"/>
        </a:solidFill>
      </dgm:spPr>
      <dgm:t>
        <a:bodyPr/>
        <a:lstStyle/>
        <a:p>
          <a:r>
            <a:rPr lang="pt-BR" sz="1600" dirty="0"/>
            <a:t>2</a:t>
          </a:r>
        </a:p>
      </dgm:t>
    </dgm:pt>
    <dgm:pt modelId="{DA4D4EA1-ABFF-478D-87BD-1598662B1989}" type="parTrans" cxnId="{AEFFDBF1-361E-4C37-ABB2-3562EA2A8BD2}">
      <dgm:prSet/>
      <dgm:spPr/>
      <dgm:t>
        <a:bodyPr/>
        <a:lstStyle/>
        <a:p>
          <a:endParaRPr lang="pt-BR" sz="1600"/>
        </a:p>
      </dgm:t>
    </dgm:pt>
    <dgm:pt modelId="{1107F49B-239E-4E94-8F65-AAAA21C2E788}" type="sibTrans" cxnId="{AEFFDBF1-361E-4C37-ABB2-3562EA2A8BD2}">
      <dgm:prSet/>
      <dgm:spPr/>
      <dgm:t>
        <a:bodyPr/>
        <a:lstStyle/>
        <a:p>
          <a:endParaRPr lang="pt-BR" sz="1600"/>
        </a:p>
      </dgm:t>
    </dgm:pt>
    <dgm:pt modelId="{AB739486-8FA1-4295-8761-C9BA3D1996D1}">
      <dgm:prSet phldrT="[Texto]" custT="1"/>
      <dgm:spPr/>
      <dgm:t>
        <a:bodyPr/>
        <a:lstStyle/>
        <a:p>
          <a:r>
            <a:rPr lang="pt-BR" sz="1400" dirty="0">
              <a:latin typeface="Arial" panose="020B0604020202020204" pitchFamily="34" charset="0"/>
              <a:cs typeface="Arial" panose="020B0604020202020204" pitchFamily="34" charset="0"/>
            </a:rPr>
            <a:t>Retirada do veículo do estabelecimento</a:t>
          </a:r>
        </a:p>
      </dgm:t>
    </dgm:pt>
    <dgm:pt modelId="{2778332D-F5D4-4C79-8E23-0E40DE1DC057}" type="parTrans" cxnId="{9D7F2DF5-0B9F-492B-BB2C-7BAD0941222C}">
      <dgm:prSet/>
      <dgm:spPr/>
      <dgm:t>
        <a:bodyPr/>
        <a:lstStyle/>
        <a:p>
          <a:endParaRPr lang="pt-BR" sz="1600"/>
        </a:p>
      </dgm:t>
    </dgm:pt>
    <dgm:pt modelId="{1239857A-36CB-45FD-9C78-8A6D9261270D}" type="sibTrans" cxnId="{9D7F2DF5-0B9F-492B-BB2C-7BAD0941222C}">
      <dgm:prSet/>
      <dgm:spPr/>
      <dgm:t>
        <a:bodyPr/>
        <a:lstStyle/>
        <a:p>
          <a:endParaRPr lang="pt-BR" sz="1600"/>
        </a:p>
      </dgm:t>
    </dgm:pt>
    <dgm:pt modelId="{54330761-FED8-4C9B-8940-3F1B91A21596}">
      <dgm:prSet phldrT="[Texto]" custT="1"/>
      <dgm:spPr>
        <a:solidFill>
          <a:srgbClr val="B80000"/>
        </a:solidFill>
      </dgm:spPr>
      <dgm:t>
        <a:bodyPr/>
        <a:lstStyle/>
        <a:p>
          <a:r>
            <a:rPr lang="pt-BR" sz="1600" dirty="0"/>
            <a:t>3</a:t>
          </a:r>
        </a:p>
      </dgm:t>
    </dgm:pt>
    <dgm:pt modelId="{E750059C-250D-4E3C-8853-C66F319EA8CF}" type="parTrans" cxnId="{F115BC40-8A98-4E8A-BA83-ECD282E6564E}">
      <dgm:prSet/>
      <dgm:spPr/>
      <dgm:t>
        <a:bodyPr/>
        <a:lstStyle/>
        <a:p>
          <a:endParaRPr lang="pt-BR" sz="1600"/>
        </a:p>
      </dgm:t>
    </dgm:pt>
    <dgm:pt modelId="{2193BE26-7A83-4641-ABAA-C6C41079A342}" type="sibTrans" cxnId="{F115BC40-8A98-4E8A-BA83-ECD282E6564E}">
      <dgm:prSet/>
      <dgm:spPr/>
      <dgm:t>
        <a:bodyPr/>
        <a:lstStyle/>
        <a:p>
          <a:endParaRPr lang="pt-BR" sz="1600"/>
        </a:p>
      </dgm:t>
    </dgm:pt>
    <dgm:pt modelId="{76E47C96-E725-4DE2-9EA0-4B0D98E1067D}">
      <dgm:prSet phldrT="[Texto]" custT="1"/>
      <dgm:spPr/>
      <dgm:t>
        <a:bodyPr/>
        <a:lstStyle/>
        <a:p>
          <a:r>
            <a:rPr lang="pt-BR" sz="1400" dirty="0">
              <a:latin typeface="Arial" panose="020B0604020202020204" pitchFamily="34" charset="0"/>
              <a:cs typeface="Arial" panose="020B0604020202020204" pitchFamily="34" charset="0"/>
            </a:rPr>
            <a:t>Cancelamento de manutenção em qualquer etapa do processo</a:t>
          </a:r>
        </a:p>
      </dgm:t>
    </dgm:pt>
    <dgm:pt modelId="{ED709173-FCB6-4AAF-8D67-00FA662C1CB6}" type="parTrans" cxnId="{6D84A887-7FAA-4D4C-B537-3715F2449C95}">
      <dgm:prSet/>
      <dgm:spPr/>
      <dgm:t>
        <a:bodyPr/>
        <a:lstStyle/>
        <a:p>
          <a:endParaRPr lang="pt-BR" sz="1600"/>
        </a:p>
      </dgm:t>
    </dgm:pt>
    <dgm:pt modelId="{CEE265CE-9C94-497C-A197-8E5094850E2B}" type="sibTrans" cxnId="{6D84A887-7FAA-4D4C-B537-3715F2449C95}">
      <dgm:prSet/>
      <dgm:spPr/>
      <dgm:t>
        <a:bodyPr/>
        <a:lstStyle/>
        <a:p>
          <a:endParaRPr lang="pt-BR" sz="1600"/>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3">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3">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D8D348DA-7E6A-4186-AA8D-D1FCEB2356B1}" type="pres">
      <dgm:prSet presAssocID="{F880CF35-E024-47D9-80C4-9DFA312475FD}" presName="composite" presStyleCnt="0"/>
      <dgm:spPr/>
    </dgm:pt>
    <dgm:pt modelId="{4FC333EC-23E4-4E19-9979-33F85DB31A46}" type="pres">
      <dgm:prSet presAssocID="{F880CF35-E024-47D9-80C4-9DFA312475FD}" presName="parentText" presStyleLbl="alignNode1" presStyleIdx="1" presStyleCnt="3">
        <dgm:presLayoutVars>
          <dgm:chMax val="1"/>
          <dgm:bulletEnabled val="1"/>
        </dgm:presLayoutVars>
      </dgm:prSet>
      <dgm:spPr/>
      <dgm:t>
        <a:bodyPr/>
        <a:lstStyle/>
        <a:p>
          <a:endParaRPr lang="pt-BR"/>
        </a:p>
      </dgm:t>
    </dgm:pt>
    <dgm:pt modelId="{BC690D25-60D3-4AE1-9C4D-6E64AC8C7514}" type="pres">
      <dgm:prSet presAssocID="{F880CF35-E024-47D9-80C4-9DFA312475FD}" presName="descendantText" presStyleLbl="alignAcc1" presStyleIdx="1" presStyleCnt="3">
        <dgm:presLayoutVars>
          <dgm:bulletEnabled val="1"/>
        </dgm:presLayoutVars>
      </dgm:prSet>
      <dgm:spPr/>
      <dgm:t>
        <a:bodyPr/>
        <a:lstStyle/>
        <a:p>
          <a:endParaRPr lang="pt-BR"/>
        </a:p>
      </dgm:t>
    </dgm:pt>
    <dgm:pt modelId="{4E10B7F8-2003-4A85-B0BA-074065D685C6}" type="pres">
      <dgm:prSet presAssocID="{1107F49B-239E-4E94-8F65-AAAA21C2E788}"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2" presStyleCnt="3">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2" presStyleCnt="3">
        <dgm:presLayoutVars>
          <dgm:bulletEnabled val="1"/>
        </dgm:presLayoutVars>
      </dgm:prSet>
      <dgm:spPr/>
      <dgm:t>
        <a:bodyPr/>
        <a:lstStyle/>
        <a:p>
          <a:endParaRPr lang="pt-BR"/>
        </a:p>
      </dgm:t>
    </dgm:pt>
  </dgm:ptLst>
  <dgm:cxnLst>
    <dgm:cxn modelId="{1CB79E19-640C-4814-9AC6-EF5505F6EDC3}" type="presOf" srcId="{F880CF35-E024-47D9-80C4-9DFA312475FD}" destId="{4FC333EC-23E4-4E19-9979-33F85DB31A46}" srcOrd="0" destOrd="0" presId="urn:microsoft.com/office/officeart/2005/8/layout/chevron2"/>
    <dgm:cxn modelId="{EAB672D9-3615-4CF3-8AC3-77DC3F3443B3}" srcId="{757A8B1C-4A6E-49FF-99EB-F4445292AE2D}" destId="{2764E663-A913-4465-AEAF-E798D0DC9FD0}" srcOrd="0" destOrd="0" parTransId="{0837271D-9E1C-474E-BF56-29EEAD6A6D3E}" sibTransId="{300DFF3B-A15B-4C11-B2D5-39ACE640245E}"/>
    <dgm:cxn modelId="{3FAF67E9-011D-40E0-8143-40763A78B8EF}" type="presOf" srcId="{757A8B1C-4A6E-49FF-99EB-F4445292AE2D}" destId="{C39CF2CE-37F5-462F-AC68-B1C764EAF9EB}" srcOrd="0" destOrd="0" presId="urn:microsoft.com/office/officeart/2005/8/layout/chevron2"/>
    <dgm:cxn modelId="{A186630C-4D89-453F-83D2-C3A6B3512C9E}" type="presOf" srcId="{2764E663-A913-4465-AEAF-E798D0DC9FD0}" destId="{1BB95FE2-2F64-47BB-B2AC-1616A5EBFDDA}" srcOrd="0" destOrd="0" presId="urn:microsoft.com/office/officeart/2005/8/layout/chevron2"/>
    <dgm:cxn modelId="{9D7F2DF5-0B9F-492B-BB2C-7BAD0941222C}" srcId="{F880CF35-E024-47D9-80C4-9DFA312475FD}" destId="{AB739486-8FA1-4295-8761-C9BA3D1996D1}" srcOrd="0" destOrd="0" parTransId="{2778332D-F5D4-4C79-8E23-0E40DE1DC057}" sibTransId="{1239857A-36CB-45FD-9C78-8A6D9261270D}"/>
    <dgm:cxn modelId="{6D84A887-7FAA-4D4C-B537-3715F2449C95}" srcId="{54330761-FED8-4C9B-8940-3F1B91A21596}" destId="{76E47C96-E725-4DE2-9EA0-4B0D98E1067D}" srcOrd="0" destOrd="0" parTransId="{ED709173-FCB6-4AAF-8D67-00FA662C1CB6}" sibTransId="{CEE265CE-9C94-497C-A197-8E5094850E2B}"/>
    <dgm:cxn modelId="{B652CA57-0400-4A0B-A2A6-A8DA4CED9AC3}" type="presOf" srcId="{394B57A6-98FC-43D9-B0C9-3DB7413A7A58}" destId="{95AE0344-9A11-4CC8-A784-8F95D99A9401}" srcOrd="0" destOrd="0" presId="urn:microsoft.com/office/officeart/2005/8/layout/chevron2"/>
    <dgm:cxn modelId="{5458271D-28D3-479E-9D03-E806364D5A54}" srcId="{2764E663-A913-4465-AEAF-E798D0DC9FD0}" destId="{394B57A6-98FC-43D9-B0C9-3DB7413A7A58}" srcOrd="0" destOrd="0" parTransId="{5DA53F0D-0F81-4A6C-A3FB-4BAFADEDF491}" sibTransId="{2FDF825B-F4B4-479C-ADC9-FAEA8A345123}"/>
    <dgm:cxn modelId="{AEFFDBF1-361E-4C37-ABB2-3562EA2A8BD2}" srcId="{757A8B1C-4A6E-49FF-99EB-F4445292AE2D}" destId="{F880CF35-E024-47D9-80C4-9DFA312475FD}" srcOrd="1" destOrd="0" parTransId="{DA4D4EA1-ABFF-478D-87BD-1598662B1989}" sibTransId="{1107F49B-239E-4E94-8F65-AAAA21C2E788}"/>
    <dgm:cxn modelId="{69F23131-E7FA-456E-B022-9CA8C5DBE698}" type="presOf" srcId="{76E47C96-E725-4DE2-9EA0-4B0D98E1067D}" destId="{65D6A353-8C90-4E7B-895D-DCA6F82DAE81}" srcOrd="0" destOrd="0" presId="urn:microsoft.com/office/officeart/2005/8/layout/chevron2"/>
    <dgm:cxn modelId="{C2D3CAF5-0AAC-4E3F-AE2F-B9E07FFD37AA}" type="presOf" srcId="{AB739486-8FA1-4295-8761-C9BA3D1996D1}" destId="{BC690D25-60D3-4AE1-9C4D-6E64AC8C7514}" srcOrd="0" destOrd="0" presId="urn:microsoft.com/office/officeart/2005/8/layout/chevron2"/>
    <dgm:cxn modelId="{F115BC40-8A98-4E8A-BA83-ECD282E6564E}" srcId="{757A8B1C-4A6E-49FF-99EB-F4445292AE2D}" destId="{54330761-FED8-4C9B-8940-3F1B91A21596}" srcOrd="2" destOrd="0" parTransId="{E750059C-250D-4E3C-8853-C66F319EA8CF}" sibTransId="{2193BE26-7A83-4641-ABAA-C6C41079A342}"/>
    <dgm:cxn modelId="{4252C1ED-9439-4134-849E-022A3E7F79DB}" type="presOf" srcId="{54330761-FED8-4C9B-8940-3F1B91A21596}" destId="{8FF6085C-8D53-4CDB-9553-CD31D42A80C6}" srcOrd="0" destOrd="0" presId="urn:microsoft.com/office/officeart/2005/8/layout/chevron2"/>
    <dgm:cxn modelId="{E62BD441-CFCD-4AA7-AF21-0C9D9050C96F}" type="presParOf" srcId="{C39CF2CE-37F5-462F-AC68-B1C764EAF9EB}" destId="{6A47F31A-1168-4ACC-8788-891715748DFA}" srcOrd="0" destOrd="0" presId="urn:microsoft.com/office/officeart/2005/8/layout/chevron2"/>
    <dgm:cxn modelId="{EE2CFDBD-825F-42F2-AFF3-8EB5E0D90500}" type="presParOf" srcId="{6A47F31A-1168-4ACC-8788-891715748DFA}" destId="{1BB95FE2-2F64-47BB-B2AC-1616A5EBFDDA}" srcOrd="0" destOrd="0" presId="urn:microsoft.com/office/officeart/2005/8/layout/chevron2"/>
    <dgm:cxn modelId="{B491C951-92AF-4462-A2D2-E58A5C99DE7D}" type="presParOf" srcId="{6A47F31A-1168-4ACC-8788-891715748DFA}" destId="{95AE0344-9A11-4CC8-A784-8F95D99A9401}" srcOrd="1" destOrd="0" presId="urn:microsoft.com/office/officeart/2005/8/layout/chevron2"/>
    <dgm:cxn modelId="{446E5A77-A017-4DEC-9B94-452BECE97833}" type="presParOf" srcId="{C39CF2CE-37F5-462F-AC68-B1C764EAF9EB}" destId="{E3E3A733-048E-4277-B5FA-174B0C8059D2}" srcOrd="1" destOrd="0" presId="urn:microsoft.com/office/officeart/2005/8/layout/chevron2"/>
    <dgm:cxn modelId="{EA00A820-933D-4462-B1E2-87E9D175F98D}" type="presParOf" srcId="{C39CF2CE-37F5-462F-AC68-B1C764EAF9EB}" destId="{D8D348DA-7E6A-4186-AA8D-D1FCEB2356B1}" srcOrd="2" destOrd="0" presId="urn:microsoft.com/office/officeart/2005/8/layout/chevron2"/>
    <dgm:cxn modelId="{3E732583-412A-41C5-B608-2C845F910432}" type="presParOf" srcId="{D8D348DA-7E6A-4186-AA8D-D1FCEB2356B1}" destId="{4FC333EC-23E4-4E19-9979-33F85DB31A46}" srcOrd="0" destOrd="0" presId="urn:microsoft.com/office/officeart/2005/8/layout/chevron2"/>
    <dgm:cxn modelId="{0C2A2FDC-5AC4-4203-8663-BD95F7FCCEF6}" type="presParOf" srcId="{D8D348DA-7E6A-4186-AA8D-D1FCEB2356B1}" destId="{BC690D25-60D3-4AE1-9C4D-6E64AC8C7514}" srcOrd="1" destOrd="0" presId="urn:microsoft.com/office/officeart/2005/8/layout/chevron2"/>
    <dgm:cxn modelId="{FB4CC382-CA59-4A66-A3AC-B9EFE823F648}" type="presParOf" srcId="{C39CF2CE-37F5-462F-AC68-B1C764EAF9EB}" destId="{4E10B7F8-2003-4A85-B0BA-074065D685C6}" srcOrd="3" destOrd="0" presId="urn:microsoft.com/office/officeart/2005/8/layout/chevron2"/>
    <dgm:cxn modelId="{C5219C41-FCCC-40AD-86BC-41283031109F}" type="presParOf" srcId="{C39CF2CE-37F5-462F-AC68-B1C764EAF9EB}" destId="{18856E77-695A-4BB0-B4DD-A13325257B3A}" srcOrd="4" destOrd="0" presId="urn:microsoft.com/office/officeart/2005/8/layout/chevron2"/>
    <dgm:cxn modelId="{32A59810-0DC0-4227-9887-AAED3F1F1675}" type="presParOf" srcId="{18856E77-695A-4BB0-B4DD-A13325257B3A}" destId="{8FF6085C-8D53-4CDB-9553-CD31D42A80C6}" srcOrd="0" destOrd="0" presId="urn:microsoft.com/office/officeart/2005/8/layout/chevron2"/>
    <dgm:cxn modelId="{BE81F81C-48D6-4315-AA2C-7D53D0326B43}" type="presParOf" srcId="{18856E77-695A-4BB0-B4DD-A13325257B3A}" destId="{65D6A353-8C90-4E7B-895D-DCA6F82DAE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B80000"/>
        </a:solidFill>
      </dgm:spPr>
      <dgm:t>
        <a:bodyPr/>
        <a:lstStyle/>
        <a:p>
          <a:r>
            <a:rPr lang="pt-BR" sz="1600" dirty="0"/>
            <a:t>1</a:t>
          </a:r>
        </a:p>
      </dgm:t>
    </dgm:pt>
    <dgm:pt modelId="{0837271D-9E1C-474E-BF56-29EEAD6A6D3E}" type="parTrans" cxnId="{EAB672D9-3615-4CF3-8AC3-77DC3F3443B3}">
      <dgm:prSet/>
      <dgm:spPr/>
      <dgm:t>
        <a:bodyPr/>
        <a:lstStyle/>
        <a:p>
          <a:endParaRPr lang="pt-BR" sz="1600"/>
        </a:p>
      </dgm:t>
    </dgm:pt>
    <dgm:pt modelId="{300DFF3B-A15B-4C11-B2D5-39ACE640245E}" type="sibTrans" cxnId="{EAB672D9-3615-4CF3-8AC3-77DC3F3443B3}">
      <dgm:prSet/>
      <dgm:spPr/>
      <dgm:t>
        <a:bodyPr/>
        <a:lstStyle/>
        <a:p>
          <a:endParaRPr lang="pt-BR" sz="1600"/>
        </a:p>
      </dgm:t>
    </dgm:pt>
    <dgm:pt modelId="{394B57A6-98FC-43D9-B0C9-3DB7413A7A58}">
      <dgm:prSet phldrT="[Texto]" custT="1"/>
      <dgm:spPr/>
      <dgm:t>
        <a:bodyPr/>
        <a:lstStyle/>
        <a:p>
          <a:r>
            <a:rPr lang="pt-BR" sz="1400" dirty="0">
              <a:latin typeface="Arial" panose="020B0604020202020204" pitchFamily="34" charset="0"/>
              <a:cs typeface="Arial" panose="020B0604020202020204" pitchFamily="34" charset="0"/>
            </a:rPr>
            <a:t>Verificação das informações (veículos e condutores) no registro de entrada será feita pelo </a:t>
          </a:r>
          <a:r>
            <a:rPr lang="pt-BR" sz="1400" b="1" dirty="0">
              <a:latin typeface="Arial" panose="020B0604020202020204" pitchFamily="34" charset="0"/>
              <a:cs typeface="Arial" panose="020B0604020202020204" pitchFamily="34" charset="0"/>
            </a:rPr>
            <a:t>SIAD</a:t>
          </a:r>
        </a:p>
      </dgm:t>
    </dgm:pt>
    <dgm:pt modelId="{5DA53F0D-0F81-4A6C-A3FB-4BAFADEDF491}" type="parTrans" cxnId="{5458271D-28D3-479E-9D03-E806364D5A54}">
      <dgm:prSet/>
      <dgm:spPr/>
      <dgm:t>
        <a:bodyPr/>
        <a:lstStyle/>
        <a:p>
          <a:endParaRPr lang="pt-BR" sz="1600"/>
        </a:p>
      </dgm:t>
    </dgm:pt>
    <dgm:pt modelId="{2FDF825B-F4B4-479C-ADC9-FAEA8A345123}" type="sibTrans" cxnId="{5458271D-28D3-479E-9D03-E806364D5A54}">
      <dgm:prSet/>
      <dgm:spPr/>
      <dgm:t>
        <a:bodyPr/>
        <a:lstStyle/>
        <a:p>
          <a:endParaRPr lang="pt-BR" sz="1600"/>
        </a:p>
      </dgm:t>
    </dgm:pt>
    <dgm:pt modelId="{54330761-FED8-4C9B-8940-3F1B91A21596}">
      <dgm:prSet phldrT="[Texto]" custT="1"/>
      <dgm:spPr>
        <a:solidFill>
          <a:srgbClr val="B80000"/>
        </a:solidFill>
      </dgm:spPr>
      <dgm:t>
        <a:bodyPr/>
        <a:lstStyle/>
        <a:p>
          <a:r>
            <a:rPr lang="pt-BR" sz="1600" dirty="0"/>
            <a:t>2</a:t>
          </a:r>
        </a:p>
      </dgm:t>
    </dgm:pt>
    <dgm:pt modelId="{E750059C-250D-4E3C-8853-C66F319EA8CF}" type="parTrans" cxnId="{F115BC40-8A98-4E8A-BA83-ECD282E6564E}">
      <dgm:prSet/>
      <dgm:spPr/>
      <dgm:t>
        <a:bodyPr/>
        <a:lstStyle/>
        <a:p>
          <a:endParaRPr lang="pt-BR" sz="1600"/>
        </a:p>
      </dgm:t>
    </dgm:pt>
    <dgm:pt modelId="{2193BE26-7A83-4641-ABAA-C6C41079A342}" type="sibTrans" cxnId="{F115BC40-8A98-4E8A-BA83-ECD282E6564E}">
      <dgm:prSet/>
      <dgm:spPr/>
      <dgm:t>
        <a:bodyPr/>
        <a:lstStyle/>
        <a:p>
          <a:endParaRPr lang="pt-BR" sz="1600"/>
        </a:p>
      </dgm:t>
    </dgm:pt>
    <dgm:pt modelId="{76E47C96-E725-4DE2-9EA0-4B0D98E1067D}">
      <dgm:prSet phldrT="[Texto]" custT="1"/>
      <dgm:spPr/>
      <dgm:t>
        <a:bodyPr/>
        <a:lstStyle/>
        <a:p>
          <a:r>
            <a:rPr lang="pt-BR" sz="1400" dirty="0">
              <a:latin typeface="Arial" panose="020B0604020202020204" pitchFamily="34" charset="0"/>
              <a:cs typeface="Arial" panose="020B0604020202020204" pitchFamily="34" charset="0"/>
            </a:rPr>
            <a:t>Aprovações continuarão sendo feitas via </a:t>
          </a:r>
          <a:r>
            <a:rPr lang="pt-BR" sz="1400" b="1" dirty="0">
              <a:latin typeface="Arial" panose="020B0604020202020204" pitchFamily="34" charset="0"/>
              <a:cs typeface="Arial" panose="020B0604020202020204" pitchFamily="34" charset="0"/>
            </a:rPr>
            <a:t>SOU LOG</a:t>
          </a:r>
        </a:p>
      </dgm:t>
    </dgm:pt>
    <dgm:pt modelId="{ED709173-FCB6-4AAF-8D67-00FA662C1CB6}" type="parTrans" cxnId="{6D84A887-7FAA-4D4C-B537-3715F2449C95}">
      <dgm:prSet/>
      <dgm:spPr/>
      <dgm:t>
        <a:bodyPr/>
        <a:lstStyle/>
        <a:p>
          <a:endParaRPr lang="pt-BR" sz="1600"/>
        </a:p>
      </dgm:t>
    </dgm:pt>
    <dgm:pt modelId="{CEE265CE-9C94-497C-A197-8E5094850E2B}" type="sibTrans" cxnId="{6D84A887-7FAA-4D4C-B537-3715F2449C95}">
      <dgm:prSet/>
      <dgm:spPr/>
      <dgm:t>
        <a:bodyPr/>
        <a:lstStyle/>
        <a:p>
          <a:endParaRPr lang="pt-BR" sz="1600"/>
        </a:p>
      </dgm:t>
    </dgm:pt>
    <dgm:pt modelId="{0F984337-D047-4F8D-BC48-A99CD553B99F}">
      <dgm:prSet phldrT="[Texto]" custT="1"/>
      <dgm:spPr>
        <a:solidFill>
          <a:srgbClr val="B80000"/>
        </a:solidFill>
      </dgm:spPr>
      <dgm:t>
        <a:bodyPr/>
        <a:lstStyle/>
        <a:p>
          <a:r>
            <a:rPr lang="pt-BR" sz="1600" dirty="0"/>
            <a:t>4</a:t>
          </a:r>
        </a:p>
      </dgm:t>
    </dgm:pt>
    <dgm:pt modelId="{6B4DCAA8-5560-416C-979E-324DE3BE1B3B}" type="parTrans" cxnId="{9CC8E663-1764-4783-A29F-0F420E9E3728}">
      <dgm:prSet/>
      <dgm:spPr/>
      <dgm:t>
        <a:bodyPr/>
        <a:lstStyle/>
        <a:p>
          <a:endParaRPr lang="pt-BR" sz="1600"/>
        </a:p>
      </dgm:t>
    </dgm:pt>
    <dgm:pt modelId="{5A2B497B-C1AD-484A-852C-65403603A047}" type="sibTrans" cxnId="{9CC8E663-1764-4783-A29F-0F420E9E3728}">
      <dgm:prSet/>
      <dgm:spPr/>
      <dgm:t>
        <a:bodyPr/>
        <a:lstStyle/>
        <a:p>
          <a:endParaRPr lang="pt-BR" sz="1600"/>
        </a:p>
      </dgm:t>
    </dgm:pt>
    <dgm:pt modelId="{12D5A9FA-CFDE-4327-97A6-9A8AA80EC33D}">
      <dgm:prSet phldrT="[Texto]" custT="1"/>
      <dgm:spPr/>
      <dgm:t>
        <a:bodyPr/>
        <a:lstStyle/>
        <a:p>
          <a:r>
            <a:rPr lang="pt-BR" sz="1400" dirty="0">
              <a:latin typeface="Arial" panose="020B0604020202020204" pitchFamily="34" charset="0"/>
              <a:cs typeface="Arial" panose="020B0604020202020204" pitchFamily="34" charset="0"/>
            </a:rPr>
            <a:t>Dados da manutenção realizadas passarão a estar disponíveis tanto no </a:t>
          </a:r>
          <a:r>
            <a:rPr lang="pt-BR" sz="1400" b="1" dirty="0">
              <a:latin typeface="Arial" panose="020B0604020202020204" pitchFamily="34" charset="0"/>
              <a:cs typeface="Arial" panose="020B0604020202020204" pitchFamily="34" charset="0"/>
            </a:rPr>
            <a:t>SOU LOG</a:t>
          </a:r>
          <a:r>
            <a:rPr lang="pt-BR" sz="1400" b="0" dirty="0">
              <a:latin typeface="Arial" panose="020B0604020202020204" pitchFamily="34" charset="0"/>
              <a:cs typeface="Arial" panose="020B0604020202020204" pitchFamily="34" charset="0"/>
            </a:rPr>
            <a:t> quanto no </a:t>
          </a:r>
          <a:r>
            <a:rPr lang="pt-BR" sz="1400" b="1" dirty="0">
              <a:latin typeface="Arial" panose="020B0604020202020204" pitchFamily="34" charset="0"/>
              <a:cs typeface="Arial" panose="020B0604020202020204" pitchFamily="34" charset="0"/>
            </a:rPr>
            <a:t>SIAD</a:t>
          </a:r>
        </a:p>
      </dgm:t>
    </dgm:pt>
    <dgm:pt modelId="{DDBD66D7-9E10-4EF1-BDF0-D62CC2A0621C}" type="parTrans" cxnId="{B6523BDA-84DD-47E9-8332-E0F531DE5990}">
      <dgm:prSet/>
      <dgm:spPr/>
      <dgm:t>
        <a:bodyPr/>
        <a:lstStyle/>
        <a:p>
          <a:endParaRPr lang="pt-BR" sz="1600"/>
        </a:p>
      </dgm:t>
    </dgm:pt>
    <dgm:pt modelId="{101E0656-E52A-4338-8092-6C5AE1627D24}" type="sibTrans" cxnId="{B6523BDA-84DD-47E9-8332-E0F531DE5990}">
      <dgm:prSet/>
      <dgm:spPr/>
      <dgm:t>
        <a:bodyPr/>
        <a:lstStyle/>
        <a:p>
          <a:endParaRPr lang="pt-BR" sz="1600"/>
        </a:p>
      </dgm:t>
    </dgm:pt>
    <dgm:pt modelId="{002F0356-1066-4441-AAE4-A4B54BA03B24}">
      <dgm:prSet phldrT="[Texto]" custT="1"/>
      <dgm:spPr>
        <a:solidFill>
          <a:srgbClr val="B80000"/>
        </a:solidFill>
      </dgm:spPr>
      <dgm:t>
        <a:bodyPr/>
        <a:lstStyle/>
        <a:p>
          <a:r>
            <a:rPr lang="pt-BR" sz="1800" dirty="0"/>
            <a:t>3</a:t>
          </a:r>
        </a:p>
      </dgm:t>
    </dgm:pt>
    <dgm:pt modelId="{398F4798-52F1-4803-B544-ECE4260978AD}" type="parTrans" cxnId="{CC2F920C-C0CA-4B81-9516-CFC9D065F451}">
      <dgm:prSet/>
      <dgm:spPr/>
      <dgm:t>
        <a:bodyPr/>
        <a:lstStyle/>
        <a:p>
          <a:endParaRPr lang="pt-BR"/>
        </a:p>
      </dgm:t>
    </dgm:pt>
    <dgm:pt modelId="{5FD50B16-29E2-48E0-91FB-6AFEBC6CC9DF}" type="sibTrans" cxnId="{CC2F920C-C0CA-4B81-9516-CFC9D065F451}">
      <dgm:prSet/>
      <dgm:spPr/>
      <dgm:t>
        <a:bodyPr/>
        <a:lstStyle/>
        <a:p>
          <a:endParaRPr lang="pt-BR"/>
        </a:p>
      </dgm:t>
    </dgm:pt>
    <dgm:pt modelId="{F4469488-78D7-4A7F-A5A2-E4DA4DED7BD7}">
      <dgm:prSet phldrT="[Texto]" custT="1"/>
      <dgm:spPr/>
      <dgm:t>
        <a:bodyPr/>
        <a:lstStyle/>
        <a:p>
          <a:r>
            <a:rPr lang="pt-BR" sz="1400" dirty="0">
              <a:latin typeface="Arial" panose="020B0604020202020204" pitchFamily="34" charset="0"/>
              <a:cs typeface="Arial" panose="020B0604020202020204" pitchFamily="34" charset="0"/>
            </a:rPr>
            <a:t>Verificação das informações (veículos e condutores) no registro de retirada feita pelo </a:t>
          </a:r>
          <a:r>
            <a:rPr lang="pt-BR" sz="1400" b="1" dirty="0">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a:t>
          </a:r>
          <a:endParaRPr lang="pt-BR" sz="1400" b="1" dirty="0">
            <a:latin typeface="Arial" panose="020B0604020202020204" pitchFamily="34" charset="0"/>
            <a:cs typeface="Arial" panose="020B0604020202020204" pitchFamily="34" charset="0"/>
          </a:endParaRPr>
        </a:p>
      </dgm:t>
    </dgm:pt>
    <dgm:pt modelId="{31C18F1D-75FE-4D84-91CF-B510F5211220}" type="parTrans" cxnId="{A6F5B86B-9F91-47C2-BA99-A8446A302653}">
      <dgm:prSet/>
      <dgm:spPr/>
      <dgm:t>
        <a:bodyPr/>
        <a:lstStyle/>
        <a:p>
          <a:endParaRPr lang="pt-BR"/>
        </a:p>
      </dgm:t>
    </dgm:pt>
    <dgm:pt modelId="{43D1BB96-3D33-435C-9EEB-8BCB36755FC2}" type="sibTrans" cxnId="{A6F5B86B-9F91-47C2-BA99-A8446A302653}">
      <dgm:prSet/>
      <dgm:spPr/>
      <dgm:t>
        <a:bodyPr/>
        <a:lstStyle/>
        <a:p>
          <a:endParaRPr lang="pt-BR"/>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4">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4" custLinFactNeighborX="3132" custLinFactNeighborY="20790">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1" presStyleCnt="4">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1" presStyleCnt="4">
        <dgm:presLayoutVars>
          <dgm:bulletEnabled val="1"/>
        </dgm:presLayoutVars>
      </dgm:prSet>
      <dgm:spPr/>
      <dgm:t>
        <a:bodyPr/>
        <a:lstStyle/>
        <a:p>
          <a:endParaRPr lang="pt-BR"/>
        </a:p>
      </dgm:t>
    </dgm:pt>
    <dgm:pt modelId="{0228EAC8-05F1-4118-B629-B2923211E7A3}" type="pres">
      <dgm:prSet presAssocID="{2193BE26-7A83-4641-ABAA-C6C41079A342}" presName="sp" presStyleCnt="0"/>
      <dgm:spPr/>
    </dgm:pt>
    <dgm:pt modelId="{27623B0F-7B8B-4959-B22F-292D15566D5E}" type="pres">
      <dgm:prSet presAssocID="{002F0356-1066-4441-AAE4-A4B54BA03B24}" presName="composite" presStyleCnt="0"/>
      <dgm:spPr/>
    </dgm:pt>
    <dgm:pt modelId="{5DE8239A-72D1-4BF6-9468-70B74313603E}" type="pres">
      <dgm:prSet presAssocID="{002F0356-1066-4441-AAE4-A4B54BA03B24}" presName="parentText" presStyleLbl="alignNode1" presStyleIdx="2" presStyleCnt="4">
        <dgm:presLayoutVars>
          <dgm:chMax val="1"/>
          <dgm:bulletEnabled val="1"/>
        </dgm:presLayoutVars>
      </dgm:prSet>
      <dgm:spPr/>
      <dgm:t>
        <a:bodyPr/>
        <a:lstStyle/>
        <a:p>
          <a:endParaRPr lang="pt-BR"/>
        </a:p>
      </dgm:t>
    </dgm:pt>
    <dgm:pt modelId="{E5A5B78E-5083-4A16-855B-796427DCA393}" type="pres">
      <dgm:prSet presAssocID="{002F0356-1066-4441-AAE4-A4B54BA03B24}" presName="descendantText" presStyleLbl="alignAcc1" presStyleIdx="2" presStyleCnt="4">
        <dgm:presLayoutVars>
          <dgm:bulletEnabled val="1"/>
        </dgm:presLayoutVars>
      </dgm:prSet>
      <dgm:spPr/>
      <dgm:t>
        <a:bodyPr/>
        <a:lstStyle/>
        <a:p>
          <a:endParaRPr lang="pt-BR"/>
        </a:p>
      </dgm:t>
    </dgm:pt>
    <dgm:pt modelId="{AEF67C6A-5670-40DF-B398-EAD5C7F56AAE}" type="pres">
      <dgm:prSet presAssocID="{5FD50B16-29E2-48E0-91FB-6AFEBC6CC9DF}" presName="sp" presStyleCnt="0"/>
      <dgm:spPr/>
    </dgm:pt>
    <dgm:pt modelId="{878BA128-744C-4505-871B-5E28D2B11CAE}" type="pres">
      <dgm:prSet presAssocID="{0F984337-D047-4F8D-BC48-A99CD553B99F}" presName="composite" presStyleCnt="0"/>
      <dgm:spPr/>
    </dgm:pt>
    <dgm:pt modelId="{0D1E6674-C32E-4C3E-B151-9AD4F6DA1483}" type="pres">
      <dgm:prSet presAssocID="{0F984337-D047-4F8D-BC48-A99CD553B99F}" presName="parentText" presStyleLbl="alignNode1" presStyleIdx="3" presStyleCnt="4">
        <dgm:presLayoutVars>
          <dgm:chMax val="1"/>
          <dgm:bulletEnabled val="1"/>
        </dgm:presLayoutVars>
      </dgm:prSet>
      <dgm:spPr/>
      <dgm:t>
        <a:bodyPr/>
        <a:lstStyle/>
        <a:p>
          <a:endParaRPr lang="pt-BR"/>
        </a:p>
      </dgm:t>
    </dgm:pt>
    <dgm:pt modelId="{58BD3776-4B1E-451A-B324-70C42F3DA526}" type="pres">
      <dgm:prSet presAssocID="{0F984337-D047-4F8D-BC48-A99CD553B99F}" presName="descendantText" presStyleLbl="alignAcc1" presStyleIdx="3" presStyleCnt="4">
        <dgm:presLayoutVars>
          <dgm:bulletEnabled val="1"/>
        </dgm:presLayoutVars>
      </dgm:prSet>
      <dgm:spPr/>
      <dgm:t>
        <a:bodyPr/>
        <a:lstStyle/>
        <a:p>
          <a:endParaRPr lang="pt-BR"/>
        </a:p>
      </dgm:t>
    </dgm:pt>
  </dgm:ptLst>
  <dgm:cxnLst>
    <dgm:cxn modelId="{5458271D-28D3-479E-9D03-E806364D5A54}" srcId="{2764E663-A913-4465-AEAF-E798D0DC9FD0}" destId="{394B57A6-98FC-43D9-B0C9-3DB7413A7A58}" srcOrd="0" destOrd="0" parTransId="{5DA53F0D-0F81-4A6C-A3FB-4BAFADEDF491}" sibTransId="{2FDF825B-F4B4-479C-ADC9-FAEA8A345123}"/>
    <dgm:cxn modelId="{B6523BDA-84DD-47E9-8332-E0F531DE5990}" srcId="{0F984337-D047-4F8D-BC48-A99CD553B99F}" destId="{12D5A9FA-CFDE-4327-97A6-9A8AA80EC33D}" srcOrd="0" destOrd="0" parTransId="{DDBD66D7-9E10-4EF1-BDF0-D62CC2A0621C}" sibTransId="{101E0656-E52A-4338-8092-6C5AE1627D24}"/>
    <dgm:cxn modelId="{633DAAED-3BC1-4270-B34E-EA3AF8BCF8D8}" type="presOf" srcId="{12D5A9FA-CFDE-4327-97A6-9A8AA80EC33D}" destId="{58BD3776-4B1E-451A-B324-70C42F3DA526}" srcOrd="0" destOrd="0" presId="urn:microsoft.com/office/officeart/2005/8/layout/chevron2"/>
    <dgm:cxn modelId="{93BA4AEB-471A-4DE1-8D78-D6CF16776AAC}" type="presOf" srcId="{54330761-FED8-4C9B-8940-3F1B91A21596}" destId="{8FF6085C-8D53-4CDB-9553-CD31D42A80C6}" srcOrd="0" destOrd="0" presId="urn:microsoft.com/office/officeart/2005/8/layout/chevron2"/>
    <dgm:cxn modelId="{63010966-35A6-4076-96CF-8C700C6575AE}" type="presOf" srcId="{757A8B1C-4A6E-49FF-99EB-F4445292AE2D}" destId="{C39CF2CE-37F5-462F-AC68-B1C764EAF9EB}" srcOrd="0" destOrd="0" presId="urn:microsoft.com/office/officeart/2005/8/layout/chevron2"/>
    <dgm:cxn modelId="{EAB672D9-3615-4CF3-8AC3-77DC3F3443B3}" srcId="{757A8B1C-4A6E-49FF-99EB-F4445292AE2D}" destId="{2764E663-A913-4465-AEAF-E798D0DC9FD0}" srcOrd="0" destOrd="0" parTransId="{0837271D-9E1C-474E-BF56-29EEAD6A6D3E}" sibTransId="{300DFF3B-A15B-4C11-B2D5-39ACE640245E}"/>
    <dgm:cxn modelId="{CC2F920C-C0CA-4B81-9516-CFC9D065F451}" srcId="{757A8B1C-4A6E-49FF-99EB-F4445292AE2D}" destId="{002F0356-1066-4441-AAE4-A4B54BA03B24}" srcOrd="2" destOrd="0" parTransId="{398F4798-52F1-4803-B544-ECE4260978AD}" sibTransId="{5FD50B16-29E2-48E0-91FB-6AFEBC6CC9DF}"/>
    <dgm:cxn modelId="{CFA6F6F6-9762-44E4-A8B7-F8F9A11E6646}" type="presOf" srcId="{76E47C96-E725-4DE2-9EA0-4B0D98E1067D}" destId="{65D6A353-8C90-4E7B-895D-DCA6F82DAE81}" srcOrd="0" destOrd="0" presId="urn:microsoft.com/office/officeart/2005/8/layout/chevron2"/>
    <dgm:cxn modelId="{F115BC40-8A98-4E8A-BA83-ECD282E6564E}" srcId="{757A8B1C-4A6E-49FF-99EB-F4445292AE2D}" destId="{54330761-FED8-4C9B-8940-3F1B91A21596}" srcOrd="1" destOrd="0" parTransId="{E750059C-250D-4E3C-8853-C66F319EA8CF}" sibTransId="{2193BE26-7A83-4641-ABAA-C6C41079A342}"/>
    <dgm:cxn modelId="{6D84A887-7FAA-4D4C-B537-3715F2449C95}" srcId="{54330761-FED8-4C9B-8940-3F1B91A21596}" destId="{76E47C96-E725-4DE2-9EA0-4B0D98E1067D}" srcOrd="0" destOrd="0" parTransId="{ED709173-FCB6-4AAF-8D67-00FA662C1CB6}" sibTransId="{CEE265CE-9C94-497C-A197-8E5094850E2B}"/>
    <dgm:cxn modelId="{4AF06DDC-F150-41FD-B293-FEA1EF969F88}" type="presOf" srcId="{2764E663-A913-4465-AEAF-E798D0DC9FD0}" destId="{1BB95FE2-2F64-47BB-B2AC-1616A5EBFDDA}" srcOrd="0" destOrd="0" presId="urn:microsoft.com/office/officeart/2005/8/layout/chevron2"/>
    <dgm:cxn modelId="{51D4DBD1-1E78-4917-8EB2-CD04266B0425}" type="presOf" srcId="{394B57A6-98FC-43D9-B0C9-3DB7413A7A58}" destId="{95AE0344-9A11-4CC8-A784-8F95D99A9401}" srcOrd="0" destOrd="0" presId="urn:microsoft.com/office/officeart/2005/8/layout/chevron2"/>
    <dgm:cxn modelId="{ACF78376-5710-4C22-8192-77CD60D632BA}" type="presOf" srcId="{0F984337-D047-4F8D-BC48-A99CD553B99F}" destId="{0D1E6674-C32E-4C3E-B151-9AD4F6DA1483}" srcOrd="0" destOrd="0" presId="urn:microsoft.com/office/officeart/2005/8/layout/chevron2"/>
    <dgm:cxn modelId="{DD54C2A4-1744-451B-8797-5FEF96F3B183}" type="presOf" srcId="{F4469488-78D7-4A7F-A5A2-E4DA4DED7BD7}" destId="{E5A5B78E-5083-4A16-855B-796427DCA393}" srcOrd="0" destOrd="0" presId="urn:microsoft.com/office/officeart/2005/8/layout/chevron2"/>
    <dgm:cxn modelId="{9CC8E663-1764-4783-A29F-0F420E9E3728}" srcId="{757A8B1C-4A6E-49FF-99EB-F4445292AE2D}" destId="{0F984337-D047-4F8D-BC48-A99CD553B99F}" srcOrd="3" destOrd="0" parTransId="{6B4DCAA8-5560-416C-979E-324DE3BE1B3B}" sibTransId="{5A2B497B-C1AD-484A-852C-65403603A047}"/>
    <dgm:cxn modelId="{9508C9D9-0425-4144-9531-8DB457B51ACD}" type="presOf" srcId="{002F0356-1066-4441-AAE4-A4B54BA03B24}" destId="{5DE8239A-72D1-4BF6-9468-70B74313603E}" srcOrd="0" destOrd="0" presId="urn:microsoft.com/office/officeart/2005/8/layout/chevron2"/>
    <dgm:cxn modelId="{A6F5B86B-9F91-47C2-BA99-A8446A302653}" srcId="{002F0356-1066-4441-AAE4-A4B54BA03B24}" destId="{F4469488-78D7-4A7F-A5A2-E4DA4DED7BD7}" srcOrd="0" destOrd="0" parTransId="{31C18F1D-75FE-4D84-91CF-B510F5211220}" sibTransId="{43D1BB96-3D33-435C-9EEB-8BCB36755FC2}"/>
    <dgm:cxn modelId="{FAD381A3-7E00-41C3-995D-3D1EAAE18981}" type="presParOf" srcId="{C39CF2CE-37F5-462F-AC68-B1C764EAF9EB}" destId="{6A47F31A-1168-4ACC-8788-891715748DFA}" srcOrd="0" destOrd="0" presId="urn:microsoft.com/office/officeart/2005/8/layout/chevron2"/>
    <dgm:cxn modelId="{8BC8A21A-32D9-43D9-BAD2-E21001782ABD}" type="presParOf" srcId="{6A47F31A-1168-4ACC-8788-891715748DFA}" destId="{1BB95FE2-2F64-47BB-B2AC-1616A5EBFDDA}" srcOrd="0" destOrd="0" presId="urn:microsoft.com/office/officeart/2005/8/layout/chevron2"/>
    <dgm:cxn modelId="{270D8085-E8D6-4205-A6B3-67C5332DBB4C}" type="presParOf" srcId="{6A47F31A-1168-4ACC-8788-891715748DFA}" destId="{95AE0344-9A11-4CC8-A784-8F95D99A9401}" srcOrd="1" destOrd="0" presId="urn:microsoft.com/office/officeart/2005/8/layout/chevron2"/>
    <dgm:cxn modelId="{28873E68-DA27-40B3-93CD-B51C970E0CBF}" type="presParOf" srcId="{C39CF2CE-37F5-462F-AC68-B1C764EAF9EB}" destId="{E3E3A733-048E-4277-B5FA-174B0C8059D2}" srcOrd="1" destOrd="0" presId="urn:microsoft.com/office/officeart/2005/8/layout/chevron2"/>
    <dgm:cxn modelId="{833BAF8C-CB31-4536-B776-63A735C4BCEA}" type="presParOf" srcId="{C39CF2CE-37F5-462F-AC68-B1C764EAF9EB}" destId="{18856E77-695A-4BB0-B4DD-A13325257B3A}" srcOrd="2" destOrd="0" presId="urn:microsoft.com/office/officeart/2005/8/layout/chevron2"/>
    <dgm:cxn modelId="{2C3DEFBD-A5B4-479E-A415-A0340CE56D51}" type="presParOf" srcId="{18856E77-695A-4BB0-B4DD-A13325257B3A}" destId="{8FF6085C-8D53-4CDB-9553-CD31D42A80C6}" srcOrd="0" destOrd="0" presId="urn:microsoft.com/office/officeart/2005/8/layout/chevron2"/>
    <dgm:cxn modelId="{275EB3ED-F8E9-408A-8CED-DFDD563B4F04}" type="presParOf" srcId="{18856E77-695A-4BB0-B4DD-A13325257B3A}" destId="{65D6A353-8C90-4E7B-895D-DCA6F82DAE81}" srcOrd="1" destOrd="0" presId="urn:microsoft.com/office/officeart/2005/8/layout/chevron2"/>
    <dgm:cxn modelId="{AB5277CF-E8E4-4A66-9AEC-7AD0192BE0B2}" type="presParOf" srcId="{C39CF2CE-37F5-462F-AC68-B1C764EAF9EB}" destId="{0228EAC8-05F1-4118-B629-B2923211E7A3}" srcOrd="3" destOrd="0" presId="urn:microsoft.com/office/officeart/2005/8/layout/chevron2"/>
    <dgm:cxn modelId="{707F0A91-EB8A-417F-926D-7A937FC0B8DA}" type="presParOf" srcId="{C39CF2CE-37F5-462F-AC68-B1C764EAF9EB}" destId="{27623B0F-7B8B-4959-B22F-292D15566D5E}" srcOrd="4" destOrd="0" presId="urn:microsoft.com/office/officeart/2005/8/layout/chevron2"/>
    <dgm:cxn modelId="{1BEC5923-A69A-4728-AA80-CD95C0113469}" type="presParOf" srcId="{27623B0F-7B8B-4959-B22F-292D15566D5E}" destId="{5DE8239A-72D1-4BF6-9468-70B74313603E}" srcOrd="0" destOrd="0" presId="urn:microsoft.com/office/officeart/2005/8/layout/chevron2"/>
    <dgm:cxn modelId="{BE553A1A-648F-4EA5-BC8B-27E282687C63}" type="presParOf" srcId="{27623B0F-7B8B-4959-B22F-292D15566D5E}" destId="{E5A5B78E-5083-4A16-855B-796427DCA393}" srcOrd="1" destOrd="0" presId="urn:microsoft.com/office/officeart/2005/8/layout/chevron2"/>
    <dgm:cxn modelId="{786BA49F-B7C6-497E-9212-94A8DCCB8E8F}" type="presParOf" srcId="{C39CF2CE-37F5-462F-AC68-B1C764EAF9EB}" destId="{AEF67C6A-5670-40DF-B398-EAD5C7F56AAE}" srcOrd="5" destOrd="0" presId="urn:microsoft.com/office/officeart/2005/8/layout/chevron2"/>
    <dgm:cxn modelId="{B8CFFE41-8F7F-48A1-AF5C-6D7B3825B3BB}" type="presParOf" srcId="{C39CF2CE-37F5-462F-AC68-B1C764EAF9EB}" destId="{878BA128-744C-4505-871B-5E28D2B11CAE}" srcOrd="6" destOrd="0" presId="urn:microsoft.com/office/officeart/2005/8/layout/chevron2"/>
    <dgm:cxn modelId="{68D56737-A445-4ECA-8B03-D8AAA600CFB1}" type="presParOf" srcId="{878BA128-744C-4505-871B-5E28D2B11CAE}" destId="{0D1E6674-C32E-4C3E-B151-9AD4F6DA1483}" srcOrd="0" destOrd="0" presId="urn:microsoft.com/office/officeart/2005/8/layout/chevron2"/>
    <dgm:cxn modelId="{5F0CADFE-8E1D-4F42-9FEF-D04F40F31702}" type="presParOf" srcId="{878BA128-744C-4505-871B-5E28D2B11CAE}" destId="{58BD3776-4B1E-451A-B324-70C42F3DA5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B80000"/>
        </a:solidFill>
      </dgm:spPr>
      <dgm:t>
        <a:bodyPr/>
        <a:lstStyle/>
        <a:p>
          <a:r>
            <a:rPr lang="pt-BR" sz="1600" dirty="0"/>
            <a:t>1</a:t>
          </a:r>
        </a:p>
      </dgm:t>
    </dgm:pt>
    <dgm:pt modelId="{0837271D-9E1C-474E-BF56-29EEAD6A6D3E}" type="parTrans" cxnId="{EAB672D9-3615-4CF3-8AC3-77DC3F3443B3}">
      <dgm:prSet/>
      <dgm:spPr/>
      <dgm:t>
        <a:bodyPr/>
        <a:lstStyle/>
        <a:p>
          <a:endParaRPr lang="pt-BR" sz="1600"/>
        </a:p>
      </dgm:t>
    </dgm:pt>
    <dgm:pt modelId="{300DFF3B-A15B-4C11-B2D5-39ACE640245E}" type="sibTrans" cxnId="{EAB672D9-3615-4CF3-8AC3-77DC3F3443B3}">
      <dgm:prSet/>
      <dgm:spPr/>
      <dgm:t>
        <a:bodyPr/>
        <a:lstStyle/>
        <a:p>
          <a:endParaRPr lang="pt-BR" sz="1600"/>
        </a:p>
      </dgm:t>
    </dgm:pt>
    <dgm:pt modelId="{394B57A6-98FC-43D9-B0C9-3DB7413A7A58}">
      <dgm:prSet phldrT="[Texto]" custT="1"/>
      <dgm:spPr/>
      <dgm:t>
        <a:bodyPr/>
        <a:lstStyle/>
        <a:p>
          <a:r>
            <a:rPr lang="pt-BR" sz="1400">
              <a:latin typeface="Arial" panose="020B0604020202020204" pitchFamily="34" charset="0"/>
              <a:cs typeface="Arial" panose="020B0604020202020204" pitchFamily="34" charset="0"/>
            </a:rPr>
            <a:t>O veículo deve estar na </a:t>
          </a:r>
          <a:r>
            <a:rPr lang="pt-BR" sz="1400" b="1">
              <a:latin typeface="Arial" panose="020B0604020202020204" pitchFamily="34" charset="0"/>
              <a:cs typeface="Arial" panose="020B0604020202020204" pitchFamily="34" charset="0"/>
            </a:rPr>
            <a:t>BASE SIAD</a:t>
          </a:r>
          <a:endParaRPr lang="pt-BR" sz="1400" dirty="0">
            <a:latin typeface="Arial" panose="020B0604020202020204" pitchFamily="34" charset="0"/>
            <a:cs typeface="Arial" panose="020B0604020202020204" pitchFamily="34" charset="0"/>
          </a:endParaRPr>
        </a:p>
      </dgm:t>
    </dgm:pt>
    <dgm:pt modelId="{5DA53F0D-0F81-4A6C-A3FB-4BAFADEDF491}" type="parTrans" cxnId="{5458271D-28D3-479E-9D03-E806364D5A54}">
      <dgm:prSet/>
      <dgm:spPr/>
      <dgm:t>
        <a:bodyPr/>
        <a:lstStyle/>
        <a:p>
          <a:endParaRPr lang="pt-BR" sz="1600"/>
        </a:p>
      </dgm:t>
    </dgm:pt>
    <dgm:pt modelId="{2FDF825B-F4B4-479C-ADC9-FAEA8A345123}" type="sibTrans" cxnId="{5458271D-28D3-479E-9D03-E806364D5A54}">
      <dgm:prSet/>
      <dgm:spPr/>
      <dgm:t>
        <a:bodyPr/>
        <a:lstStyle/>
        <a:p>
          <a:endParaRPr lang="pt-BR" sz="1600"/>
        </a:p>
      </dgm:t>
    </dgm:pt>
    <dgm:pt modelId="{F880CF35-E024-47D9-80C4-9DFA312475FD}">
      <dgm:prSet phldrT="[Texto]" custT="1"/>
      <dgm:spPr>
        <a:solidFill>
          <a:srgbClr val="B80000"/>
        </a:solidFill>
      </dgm:spPr>
      <dgm:t>
        <a:bodyPr/>
        <a:lstStyle/>
        <a:p>
          <a:r>
            <a:rPr lang="pt-BR" sz="1600" dirty="0"/>
            <a:t>2</a:t>
          </a:r>
        </a:p>
      </dgm:t>
    </dgm:pt>
    <dgm:pt modelId="{DA4D4EA1-ABFF-478D-87BD-1598662B1989}" type="parTrans" cxnId="{AEFFDBF1-361E-4C37-ABB2-3562EA2A8BD2}">
      <dgm:prSet/>
      <dgm:spPr/>
      <dgm:t>
        <a:bodyPr/>
        <a:lstStyle/>
        <a:p>
          <a:endParaRPr lang="pt-BR" sz="1600"/>
        </a:p>
      </dgm:t>
    </dgm:pt>
    <dgm:pt modelId="{1107F49B-239E-4E94-8F65-AAAA21C2E788}" type="sibTrans" cxnId="{AEFFDBF1-361E-4C37-ABB2-3562EA2A8BD2}">
      <dgm:prSet/>
      <dgm:spPr/>
      <dgm:t>
        <a:bodyPr/>
        <a:lstStyle/>
        <a:p>
          <a:endParaRPr lang="pt-BR" sz="1600"/>
        </a:p>
      </dgm:t>
    </dgm:pt>
    <dgm:pt modelId="{AB739486-8FA1-4295-8761-C9BA3D1996D1}">
      <dgm:prSet phldrT="[Texto]" custT="1"/>
      <dgm:spPr/>
      <dgm:t>
        <a:bodyPr/>
        <a:lstStyle/>
        <a:p>
          <a:r>
            <a:rPr lang="pt-BR" sz="1400" dirty="0">
              <a:latin typeface="Arial" panose="020B0604020202020204" pitchFamily="34" charset="0"/>
              <a:cs typeface="Arial" panose="020B0604020202020204" pitchFamily="34" charset="0"/>
            </a:rPr>
            <a:t>O veículo deve estar </a:t>
          </a:r>
          <a:r>
            <a:rPr lang="pt-BR" sz="1400" b="1" dirty="0">
              <a:latin typeface="Arial" panose="020B0604020202020204" pitchFamily="34" charset="0"/>
              <a:cs typeface="Arial" panose="020B0604020202020204" pitchFamily="34" charset="0"/>
            </a:rPr>
            <a:t>EM USO</a:t>
          </a:r>
          <a:r>
            <a:rPr lang="pt-BR" sz="1400" dirty="0">
              <a:latin typeface="Arial" panose="020B0604020202020204" pitchFamily="34" charset="0"/>
              <a:cs typeface="Arial" panose="020B0604020202020204" pitchFamily="34" charset="0"/>
            </a:rPr>
            <a:t> (status “A”)</a:t>
          </a:r>
        </a:p>
      </dgm:t>
    </dgm:pt>
    <dgm:pt modelId="{2778332D-F5D4-4C79-8E23-0E40DE1DC057}" type="parTrans" cxnId="{9D7F2DF5-0B9F-492B-BB2C-7BAD0941222C}">
      <dgm:prSet/>
      <dgm:spPr/>
      <dgm:t>
        <a:bodyPr/>
        <a:lstStyle/>
        <a:p>
          <a:endParaRPr lang="pt-BR" sz="1600"/>
        </a:p>
      </dgm:t>
    </dgm:pt>
    <dgm:pt modelId="{1239857A-36CB-45FD-9C78-8A6D9261270D}" type="sibTrans" cxnId="{9D7F2DF5-0B9F-492B-BB2C-7BAD0941222C}">
      <dgm:prSet/>
      <dgm:spPr/>
      <dgm:t>
        <a:bodyPr/>
        <a:lstStyle/>
        <a:p>
          <a:endParaRPr lang="pt-BR" sz="1600"/>
        </a:p>
      </dgm:t>
    </dgm:pt>
    <dgm:pt modelId="{54330761-FED8-4C9B-8940-3F1B91A21596}">
      <dgm:prSet phldrT="[Texto]" custT="1"/>
      <dgm:spPr>
        <a:solidFill>
          <a:srgbClr val="B80000"/>
        </a:solidFill>
      </dgm:spPr>
      <dgm:t>
        <a:bodyPr/>
        <a:lstStyle/>
        <a:p>
          <a:r>
            <a:rPr lang="pt-BR" sz="1600" dirty="0"/>
            <a:t>3</a:t>
          </a:r>
        </a:p>
      </dgm:t>
    </dgm:pt>
    <dgm:pt modelId="{E750059C-250D-4E3C-8853-C66F319EA8CF}" type="parTrans" cxnId="{F115BC40-8A98-4E8A-BA83-ECD282E6564E}">
      <dgm:prSet/>
      <dgm:spPr/>
      <dgm:t>
        <a:bodyPr/>
        <a:lstStyle/>
        <a:p>
          <a:endParaRPr lang="pt-BR" sz="1600"/>
        </a:p>
      </dgm:t>
    </dgm:pt>
    <dgm:pt modelId="{2193BE26-7A83-4641-ABAA-C6C41079A342}" type="sibTrans" cxnId="{F115BC40-8A98-4E8A-BA83-ECD282E6564E}">
      <dgm:prSet/>
      <dgm:spPr/>
      <dgm:t>
        <a:bodyPr/>
        <a:lstStyle/>
        <a:p>
          <a:endParaRPr lang="pt-BR" sz="1600"/>
        </a:p>
      </dgm:t>
    </dgm:pt>
    <dgm:pt modelId="{76E47C96-E725-4DE2-9EA0-4B0D98E1067D}">
      <dgm:prSet phldrT="[Texto]" custT="1"/>
      <dgm:spPr/>
      <dgm:t>
        <a:bodyPr/>
        <a:lstStyle/>
        <a:p>
          <a:r>
            <a:rPr lang="pt-BR" sz="1400" dirty="0">
              <a:latin typeface="Arial" panose="020B0604020202020204" pitchFamily="34" charset="0"/>
              <a:cs typeface="Arial" panose="020B0604020202020204" pitchFamily="34" charset="0"/>
            </a:rPr>
            <a:t>O veículo deve estar com </a:t>
          </a:r>
          <a:r>
            <a:rPr lang="pt-BR" sz="1400" b="1" dirty="0">
              <a:latin typeface="Arial" panose="020B0604020202020204" pitchFamily="34" charset="0"/>
              <a:cs typeface="Arial" panose="020B0604020202020204" pitchFamily="34" charset="0"/>
            </a:rPr>
            <a:t>ATENDIMENTO</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ABERTO</a:t>
          </a:r>
          <a:endParaRPr lang="pt-BR" sz="1400" dirty="0">
            <a:latin typeface="Arial" panose="020B0604020202020204" pitchFamily="34" charset="0"/>
            <a:cs typeface="Arial" panose="020B0604020202020204" pitchFamily="34" charset="0"/>
          </a:endParaRPr>
        </a:p>
      </dgm:t>
    </dgm:pt>
    <dgm:pt modelId="{ED709173-FCB6-4AAF-8D67-00FA662C1CB6}" type="parTrans" cxnId="{6D84A887-7FAA-4D4C-B537-3715F2449C95}">
      <dgm:prSet/>
      <dgm:spPr/>
      <dgm:t>
        <a:bodyPr/>
        <a:lstStyle/>
        <a:p>
          <a:endParaRPr lang="pt-BR" sz="1600"/>
        </a:p>
      </dgm:t>
    </dgm:pt>
    <dgm:pt modelId="{CEE265CE-9C94-497C-A197-8E5094850E2B}" type="sibTrans" cxnId="{6D84A887-7FAA-4D4C-B537-3715F2449C95}">
      <dgm:prSet/>
      <dgm:spPr/>
      <dgm:t>
        <a:bodyPr/>
        <a:lstStyle/>
        <a:p>
          <a:endParaRPr lang="pt-BR" sz="1600"/>
        </a:p>
      </dgm:t>
    </dgm:pt>
    <dgm:pt modelId="{0F984337-D047-4F8D-BC48-A99CD553B99F}">
      <dgm:prSet phldrT="[Texto]" custT="1"/>
      <dgm:spPr>
        <a:solidFill>
          <a:srgbClr val="B80000"/>
        </a:solidFill>
      </dgm:spPr>
      <dgm:t>
        <a:bodyPr/>
        <a:lstStyle/>
        <a:p>
          <a:r>
            <a:rPr lang="pt-BR" sz="1600" dirty="0"/>
            <a:t>5</a:t>
          </a:r>
        </a:p>
      </dgm:t>
    </dgm:pt>
    <dgm:pt modelId="{6B4DCAA8-5560-416C-979E-324DE3BE1B3B}" type="parTrans" cxnId="{9CC8E663-1764-4783-A29F-0F420E9E3728}">
      <dgm:prSet/>
      <dgm:spPr/>
      <dgm:t>
        <a:bodyPr/>
        <a:lstStyle/>
        <a:p>
          <a:endParaRPr lang="pt-BR" sz="1600"/>
        </a:p>
      </dgm:t>
    </dgm:pt>
    <dgm:pt modelId="{5A2B497B-C1AD-484A-852C-65403603A047}" type="sibTrans" cxnId="{9CC8E663-1764-4783-A29F-0F420E9E3728}">
      <dgm:prSet/>
      <dgm:spPr/>
      <dgm:t>
        <a:bodyPr/>
        <a:lstStyle/>
        <a:p>
          <a:endParaRPr lang="pt-BR" sz="1600"/>
        </a:p>
      </dgm:t>
    </dgm:pt>
    <dgm:pt modelId="{12D5A9FA-CFDE-4327-97A6-9A8AA80EC33D}">
      <dgm:prSet phldrT="[Texto]" custT="1"/>
      <dgm:spPr/>
      <dgm:t>
        <a:bodyPr/>
        <a:lstStyle/>
        <a:p>
          <a:r>
            <a:rPr lang="pt-BR" sz="1400" dirty="0">
              <a:latin typeface="Arial" panose="020B0604020202020204" pitchFamily="34" charset="0"/>
              <a:cs typeface="Arial" panose="020B0604020202020204" pitchFamily="34" charset="0"/>
            </a:rPr>
            <a:t>O condutor deve ser do </a:t>
          </a:r>
          <a:r>
            <a:rPr lang="pt-BR" sz="1400" b="1" dirty="0">
              <a:latin typeface="Arial" panose="020B0604020202020204" pitchFamily="34" charset="0"/>
              <a:cs typeface="Arial" panose="020B0604020202020204" pitchFamily="34" charset="0"/>
            </a:rPr>
            <a:t>MESMO ÓRGÃO/ENTIDADE</a:t>
          </a:r>
          <a:r>
            <a:rPr lang="pt-BR" sz="1400" dirty="0">
              <a:latin typeface="Arial" panose="020B0604020202020204" pitchFamily="34" charset="0"/>
              <a:cs typeface="Arial" panose="020B0604020202020204" pitchFamily="34" charset="0"/>
            </a:rPr>
            <a:t> do veículo</a:t>
          </a:r>
        </a:p>
      </dgm:t>
    </dgm:pt>
    <dgm:pt modelId="{DDBD66D7-9E10-4EF1-BDF0-D62CC2A0621C}" type="parTrans" cxnId="{B6523BDA-84DD-47E9-8332-E0F531DE5990}">
      <dgm:prSet/>
      <dgm:spPr/>
      <dgm:t>
        <a:bodyPr/>
        <a:lstStyle/>
        <a:p>
          <a:endParaRPr lang="pt-BR" sz="1600"/>
        </a:p>
      </dgm:t>
    </dgm:pt>
    <dgm:pt modelId="{101E0656-E52A-4338-8092-6C5AE1627D24}" type="sibTrans" cxnId="{B6523BDA-84DD-47E9-8332-E0F531DE5990}">
      <dgm:prSet/>
      <dgm:spPr/>
      <dgm:t>
        <a:bodyPr/>
        <a:lstStyle/>
        <a:p>
          <a:endParaRPr lang="pt-BR" sz="1600"/>
        </a:p>
      </dgm:t>
    </dgm:pt>
    <dgm:pt modelId="{8F6FE41C-33B3-44EA-8333-040821021BCE}">
      <dgm:prSet phldrT="[Texto]" custT="1"/>
      <dgm:spPr>
        <a:solidFill>
          <a:srgbClr val="B80000"/>
        </a:solidFill>
      </dgm:spPr>
      <dgm:t>
        <a:bodyPr/>
        <a:lstStyle/>
        <a:p>
          <a:r>
            <a:rPr lang="pt-BR" sz="1600" dirty="0"/>
            <a:t>6</a:t>
          </a:r>
        </a:p>
      </dgm:t>
    </dgm:pt>
    <dgm:pt modelId="{DC54F2B4-293D-46CA-AAA9-E94E7EC793D4}" type="parTrans" cxnId="{AEEFD7EC-2F1D-4D78-98CF-7E189DD2D994}">
      <dgm:prSet/>
      <dgm:spPr/>
      <dgm:t>
        <a:bodyPr/>
        <a:lstStyle/>
        <a:p>
          <a:endParaRPr lang="pt-BR" sz="1600"/>
        </a:p>
      </dgm:t>
    </dgm:pt>
    <dgm:pt modelId="{5FE3FE07-0D4D-45B6-9F9A-7C96D11E8007}" type="sibTrans" cxnId="{AEEFD7EC-2F1D-4D78-98CF-7E189DD2D994}">
      <dgm:prSet/>
      <dgm:spPr/>
      <dgm:t>
        <a:bodyPr/>
        <a:lstStyle/>
        <a:p>
          <a:endParaRPr lang="pt-BR" sz="1600"/>
        </a:p>
      </dgm:t>
    </dgm:pt>
    <dgm:pt modelId="{28E1E11F-4524-4431-81D3-31A09DF3B2CC}">
      <dgm:prSet phldrT="[Texto]" custT="1"/>
      <dgm:spPr/>
      <dgm:t>
        <a:bodyPr/>
        <a:lstStyle/>
        <a:p>
          <a:r>
            <a:rPr lang="pt-BR" sz="1400" dirty="0">
              <a:latin typeface="Arial" panose="020B0604020202020204" pitchFamily="34" charset="0"/>
              <a:cs typeface="Arial" panose="020B0604020202020204" pitchFamily="34" charset="0"/>
            </a:rPr>
            <a:t>O condutor deve estar </a:t>
          </a:r>
          <a:r>
            <a:rPr lang="pt-BR" sz="1400" b="1" dirty="0">
              <a:latin typeface="Arial" panose="020B0604020202020204" pitchFamily="34" charset="0"/>
              <a:cs typeface="Arial" panose="020B0604020202020204" pitchFamily="34" charset="0"/>
            </a:rPr>
            <a:t>ATIVO</a:t>
          </a:r>
          <a:endParaRPr lang="pt-BR" sz="1400" dirty="0">
            <a:latin typeface="Arial" panose="020B0604020202020204" pitchFamily="34" charset="0"/>
            <a:cs typeface="Arial" panose="020B0604020202020204" pitchFamily="34" charset="0"/>
          </a:endParaRPr>
        </a:p>
      </dgm:t>
    </dgm:pt>
    <dgm:pt modelId="{B6CE370F-2FDC-4123-A592-E7A33FE8B2F7}" type="parTrans" cxnId="{0F63B3C5-E408-4E0B-8E15-06C974304DE1}">
      <dgm:prSet/>
      <dgm:spPr/>
      <dgm:t>
        <a:bodyPr/>
        <a:lstStyle/>
        <a:p>
          <a:endParaRPr lang="pt-BR" sz="1600"/>
        </a:p>
      </dgm:t>
    </dgm:pt>
    <dgm:pt modelId="{7DAC72F0-AA7F-40E5-A69D-F38CBBED960F}" type="sibTrans" cxnId="{0F63B3C5-E408-4E0B-8E15-06C974304DE1}">
      <dgm:prSet/>
      <dgm:spPr/>
      <dgm:t>
        <a:bodyPr/>
        <a:lstStyle/>
        <a:p>
          <a:endParaRPr lang="pt-BR" sz="1600"/>
        </a:p>
      </dgm:t>
    </dgm:pt>
    <dgm:pt modelId="{002F0356-1066-4441-AAE4-A4B54BA03B24}">
      <dgm:prSet phldrT="[Texto]" custT="1"/>
      <dgm:spPr>
        <a:solidFill>
          <a:srgbClr val="B80000"/>
        </a:solidFill>
      </dgm:spPr>
      <dgm:t>
        <a:bodyPr/>
        <a:lstStyle/>
        <a:p>
          <a:r>
            <a:rPr lang="pt-BR" sz="1800" dirty="0"/>
            <a:t>4</a:t>
          </a:r>
        </a:p>
      </dgm:t>
    </dgm:pt>
    <dgm:pt modelId="{398F4798-52F1-4803-B544-ECE4260978AD}" type="parTrans" cxnId="{CC2F920C-C0CA-4B81-9516-CFC9D065F451}">
      <dgm:prSet/>
      <dgm:spPr/>
      <dgm:t>
        <a:bodyPr/>
        <a:lstStyle/>
        <a:p>
          <a:endParaRPr lang="pt-BR"/>
        </a:p>
      </dgm:t>
    </dgm:pt>
    <dgm:pt modelId="{5FD50B16-29E2-48E0-91FB-6AFEBC6CC9DF}" type="sibTrans" cxnId="{CC2F920C-C0CA-4B81-9516-CFC9D065F451}">
      <dgm:prSet/>
      <dgm:spPr/>
      <dgm:t>
        <a:bodyPr/>
        <a:lstStyle/>
        <a:p>
          <a:endParaRPr lang="pt-BR"/>
        </a:p>
      </dgm:t>
    </dgm:pt>
    <dgm:pt modelId="{F4469488-78D7-4A7F-A5A2-E4DA4DED7BD7}">
      <dgm:prSet phldrT="[Texto]" custT="1"/>
      <dgm:spPr/>
      <dgm:t>
        <a:bodyPr/>
        <a:lstStyle/>
        <a:p>
          <a:r>
            <a:rPr lang="pt-BR" sz="1400" dirty="0">
              <a:latin typeface="Arial" panose="020B0604020202020204" pitchFamily="34" charset="0"/>
              <a:cs typeface="Arial" panose="020B0604020202020204" pitchFamily="34" charset="0"/>
            </a:rPr>
            <a:t>O hodômetro deve estar sempre </a:t>
          </a:r>
          <a:r>
            <a:rPr lang="pt-BR" sz="1400" b="1" dirty="0">
              <a:latin typeface="Arial" panose="020B0604020202020204" pitchFamily="34" charset="0"/>
              <a:cs typeface="Arial" panose="020B0604020202020204" pitchFamily="34" charset="0"/>
            </a:rPr>
            <a:t>ATUALIZADO</a:t>
          </a:r>
        </a:p>
      </dgm:t>
    </dgm:pt>
    <dgm:pt modelId="{31C18F1D-75FE-4D84-91CF-B510F5211220}" type="parTrans" cxnId="{A6F5B86B-9F91-47C2-BA99-A8446A302653}">
      <dgm:prSet/>
      <dgm:spPr/>
      <dgm:t>
        <a:bodyPr/>
        <a:lstStyle/>
        <a:p>
          <a:endParaRPr lang="pt-BR"/>
        </a:p>
      </dgm:t>
    </dgm:pt>
    <dgm:pt modelId="{43D1BB96-3D33-435C-9EEB-8BCB36755FC2}" type="sibTrans" cxnId="{A6F5B86B-9F91-47C2-BA99-A8446A302653}">
      <dgm:prSet/>
      <dgm:spPr/>
      <dgm:t>
        <a:bodyPr/>
        <a:lstStyle/>
        <a:p>
          <a:endParaRPr lang="pt-BR"/>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6">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6">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D8D348DA-7E6A-4186-AA8D-D1FCEB2356B1}" type="pres">
      <dgm:prSet presAssocID="{F880CF35-E024-47D9-80C4-9DFA312475FD}" presName="composite" presStyleCnt="0"/>
      <dgm:spPr/>
    </dgm:pt>
    <dgm:pt modelId="{4FC333EC-23E4-4E19-9979-33F85DB31A46}" type="pres">
      <dgm:prSet presAssocID="{F880CF35-E024-47D9-80C4-9DFA312475FD}" presName="parentText" presStyleLbl="alignNode1" presStyleIdx="1" presStyleCnt="6">
        <dgm:presLayoutVars>
          <dgm:chMax val="1"/>
          <dgm:bulletEnabled val="1"/>
        </dgm:presLayoutVars>
      </dgm:prSet>
      <dgm:spPr/>
      <dgm:t>
        <a:bodyPr/>
        <a:lstStyle/>
        <a:p>
          <a:endParaRPr lang="pt-BR"/>
        </a:p>
      </dgm:t>
    </dgm:pt>
    <dgm:pt modelId="{BC690D25-60D3-4AE1-9C4D-6E64AC8C7514}" type="pres">
      <dgm:prSet presAssocID="{F880CF35-E024-47D9-80C4-9DFA312475FD}" presName="descendantText" presStyleLbl="alignAcc1" presStyleIdx="1" presStyleCnt="6">
        <dgm:presLayoutVars>
          <dgm:bulletEnabled val="1"/>
        </dgm:presLayoutVars>
      </dgm:prSet>
      <dgm:spPr/>
      <dgm:t>
        <a:bodyPr/>
        <a:lstStyle/>
        <a:p>
          <a:endParaRPr lang="pt-BR"/>
        </a:p>
      </dgm:t>
    </dgm:pt>
    <dgm:pt modelId="{4E10B7F8-2003-4A85-B0BA-074065D685C6}" type="pres">
      <dgm:prSet presAssocID="{1107F49B-239E-4E94-8F65-AAAA21C2E788}"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2" presStyleCnt="6">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2" presStyleCnt="6">
        <dgm:presLayoutVars>
          <dgm:bulletEnabled val="1"/>
        </dgm:presLayoutVars>
      </dgm:prSet>
      <dgm:spPr/>
      <dgm:t>
        <a:bodyPr/>
        <a:lstStyle/>
        <a:p>
          <a:endParaRPr lang="pt-BR"/>
        </a:p>
      </dgm:t>
    </dgm:pt>
    <dgm:pt modelId="{0228EAC8-05F1-4118-B629-B2923211E7A3}" type="pres">
      <dgm:prSet presAssocID="{2193BE26-7A83-4641-ABAA-C6C41079A342}" presName="sp" presStyleCnt="0"/>
      <dgm:spPr/>
    </dgm:pt>
    <dgm:pt modelId="{27623B0F-7B8B-4959-B22F-292D15566D5E}" type="pres">
      <dgm:prSet presAssocID="{002F0356-1066-4441-AAE4-A4B54BA03B24}" presName="composite" presStyleCnt="0"/>
      <dgm:spPr/>
    </dgm:pt>
    <dgm:pt modelId="{5DE8239A-72D1-4BF6-9468-70B74313603E}" type="pres">
      <dgm:prSet presAssocID="{002F0356-1066-4441-AAE4-A4B54BA03B24}" presName="parentText" presStyleLbl="alignNode1" presStyleIdx="3" presStyleCnt="6">
        <dgm:presLayoutVars>
          <dgm:chMax val="1"/>
          <dgm:bulletEnabled val="1"/>
        </dgm:presLayoutVars>
      </dgm:prSet>
      <dgm:spPr/>
      <dgm:t>
        <a:bodyPr/>
        <a:lstStyle/>
        <a:p>
          <a:endParaRPr lang="pt-BR"/>
        </a:p>
      </dgm:t>
    </dgm:pt>
    <dgm:pt modelId="{E5A5B78E-5083-4A16-855B-796427DCA393}" type="pres">
      <dgm:prSet presAssocID="{002F0356-1066-4441-AAE4-A4B54BA03B24}" presName="descendantText" presStyleLbl="alignAcc1" presStyleIdx="3" presStyleCnt="6">
        <dgm:presLayoutVars>
          <dgm:bulletEnabled val="1"/>
        </dgm:presLayoutVars>
      </dgm:prSet>
      <dgm:spPr/>
      <dgm:t>
        <a:bodyPr/>
        <a:lstStyle/>
        <a:p>
          <a:endParaRPr lang="pt-BR"/>
        </a:p>
      </dgm:t>
    </dgm:pt>
    <dgm:pt modelId="{AEF67C6A-5670-40DF-B398-EAD5C7F56AAE}" type="pres">
      <dgm:prSet presAssocID="{5FD50B16-29E2-48E0-91FB-6AFEBC6CC9DF}" presName="sp" presStyleCnt="0"/>
      <dgm:spPr/>
    </dgm:pt>
    <dgm:pt modelId="{878BA128-744C-4505-871B-5E28D2B11CAE}" type="pres">
      <dgm:prSet presAssocID="{0F984337-D047-4F8D-BC48-A99CD553B99F}" presName="composite" presStyleCnt="0"/>
      <dgm:spPr/>
    </dgm:pt>
    <dgm:pt modelId="{0D1E6674-C32E-4C3E-B151-9AD4F6DA1483}" type="pres">
      <dgm:prSet presAssocID="{0F984337-D047-4F8D-BC48-A99CD553B99F}" presName="parentText" presStyleLbl="alignNode1" presStyleIdx="4" presStyleCnt="6">
        <dgm:presLayoutVars>
          <dgm:chMax val="1"/>
          <dgm:bulletEnabled val="1"/>
        </dgm:presLayoutVars>
      </dgm:prSet>
      <dgm:spPr/>
      <dgm:t>
        <a:bodyPr/>
        <a:lstStyle/>
        <a:p>
          <a:endParaRPr lang="pt-BR"/>
        </a:p>
      </dgm:t>
    </dgm:pt>
    <dgm:pt modelId="{58BD3776-4B1E-451A-B324-70C42F3DA526}" type="pres">
      <dgm:prSet presAssocID="{0F984337-D047-4F8D-BC48-A99CD553B99F}" presName="descendantText" presStyleLbl="alignAcc1" presStyleIdx="4" presStyleCnt="6">
        <dgm:presLayoutVars>
          <dgm:bulletEnabled val="1"/>
        </dgm:presLayoutVars>
      </dgm:prSet>
      <dgm:spPr/>
      <dgm:t>
        <a:bodyPr/>
        <a:lstStyle/>
        <a:p>
          <a:endParaRPr lang="pt-BR"/>
        </a:p>
      </dgm:t>
    </dgm:pt>
    <dgm:pt modelId="{5B8C8242-FB34-4E7C-B55F-8C25A03B730F}" type="pres">
      <dgm:prSet presAssocID="{5A2B497B-C1AD-484A-852C-65403603A047}" presName="sp" presStyleCnt="0"/>
      <dgm:spPr/>
    </dgm:pt>
    <dgm:pt modelId="{78A455AA-1031-4899-BE55-4483FF7C88C1}" type="pres">
      <dgm:prSet presAssocID="{8F6FE41C-33B3-44EA-8333-040821021BCE}" presName="composite" presStyleCnt="0"/>
      <dgm:spPr/>
    </dgm:pt>
    <dgm:pt modelId="{20589E50-5588-421B-B887-93D87D37CEA1}" type="pres">
      <dgm:prSet presAssocID="{8F6FE41C-33B3-44EA-8333-040821021BCE}" presName="parentText" presStyleLbl="alignNode1" presStyleIdx="5" presStyleCnt="6">
        <dgm:presLayoutVars>
          <dgm:chMax val="1"/>
          <dgm:bulletEnabled val="1"/>
        </dgm:presLayoutVars>
      </dgm:prSet>
      <dgm:spPr/>
      <dgm:t>
        <a:bodyPr/>
        <a:lstStyle/>
        <a:p>
          <a:endParaRPr lang="pt-BR"/>
        </a:p>
      </dgm:t>
    </dgm:pt>
    <dgm:pt modelId="{92C06DFB-0B3C-4BBB-B166-DAB013F7560F}" type="pres">
      <dgm:prSet presAssocID="{8F6FE41C-33B3-44EA-8333-040821021BCE}" presName="descendantText" presStyleLbl="alignAcc1" presStyleIdx="5" presStyleCnt="6">
        <dgm:presLayoutVars>
          <dgm:bulletEnabled val="1"/>
        </dgm:presLayoutVars>
      </dgm:prSet>
      <dgm:spPr/>
      <dgm:t>
        <a:bodyPr/>
        <a:lstStyle/>
        <a:p>
          <a:endParaRPr lang="pt-BR"/>
        </a:p>
      </dgm:t>
    </dgm:pt>
  </dgm:ptLst>
  <dgm:cxnLst>
    <dgm:cxn modelId="{8C4A896F-3942-428D-84BE-CC6842AA0317}" type="presOf" srcId="{76E47C96-E725-4DE2-9EA0-4B0D98E1067D}" destId="{65D6A353-8C90-4E7B-895D-DCA6F82DAE81}" srcOrd="0" destOrd="0" presId="urn:microsoft.com/office/officeart/2005/8/layout/chevron2"/>
    <dgm:cxn modelId="{52775BD0-0C98-44F9-8EB4-323300618B2D}" type="presOf" srcId="{F880CF35-E024-47D9-80C4-9DFA312475FD}" destId="{4FC333EC-23E4-4E19-9979-33F85DB31A46}" srcOrd="0" destOrd="0" presId="urn:microsoft.com/office/officeart/2005/8/layout/chevron2"/>
    <dgm:cxn modelId="{D847052E-CF75-4F9D-905C-EF9B069E2D97}" type="presOf" srcId="{002F0356-1066-4441-AAE4-A4B54BA03B24}" destId="{5DE8239A-72D1-4BF6-9468-70B74313603E}" srcOrd="0" destOrd="0" presId="urn:microsoft.com/office/officeart/2005/8/layout/chevron2"/>
    <dgm:cxn modelId="{04AE3BC5-5353-4B50-8B18-8DBD28B9BEA6}" type="presOf" srcId="{28E1E11F-4524-4431-81D3-31A09DF3B2CC}" destId="{92C06DFB-0B3C-4BBB-B166-DAB013F7560F}" srcOrd="0" destOrd="0" presId="urn:microsoft.com/office/officeart/2005/8/layout/chevron2"/>
    <dgm:cxn modelId="{CC2F920C-C0CA-4B81-9516-CFC9D065F451}" srcId="{757A8B1C-4A6E-49FF-99EB-F4445292AE2D}" destId="{002F0356-1066-4441-AAE4-A4B54BA03B24}" srcOrd="3" destOrd="0" parTransId="{398F4798-52F1-4803-B544-ECE4260978AD}" sibTransId="{5FD50B16-29E2-48E0-91FB-6AFEBC6CC9DF}"/>
    <dgm:cxn modelId="{6D84A887-7FAA-4D4C-B537-3715F2449C95}" srcId="{54330761-FED8-4C9B-8940-3F1B91A21596}" destId="{76E47C96-E725-4DE2-9EA0-4B0D98E1067D}" srcOrd="0" destOrd="0" parTransId="{ED709173-FCB6-4AAF-8D67-00FA662C1CB6}" sibTransId="{CEE265CE-9C94-497C-A197-8E5094850E2B}"/>
    <dgm:cxn modelId="{0A64CC61-87E2-44B9-A576-27E10B24D3B3}" type="presOf" srcId="{AB739486-8FA1-4295-8761-C9BA3D1996D1}" destId="{BC690D25-60D3-4AE1-9C4D-6E64AC8C7514}" srcOrd="0" destOrd="0" presId="urn:microsoft.com/office/officeart/2005/8/layout/chevron2"/>
    <dgm:cxn modelId="{9D7F2DF5-0B9F-492B-BB2C-7BAD0941222C}" srcId="{F880CF35-E024-47D9-80C4-9DFA312475FD}" destId="{AB739486-8FA1-4295-8761-C9BA3D1996D1}" srcOrd="0" destOrd="0" parTransId="{2778332D-F5D4-4C79-8E23-0E40DE1DC057}" sibTransId="{1239857A-36CB-45FD-9C78-8A6D9261270D}"/>
    <dgm:cxn modelId="{B0136DC5-3C29-4062-8E54-A58495ADA1BF}" type="presOf" srcId="{2764E663-A913-4465-AEAF-E798D0DC9FD0}" destId="{1BB95FE2-2F64-47BB-B2AC-1616A5EBFDDA}" srcOrd="0" destOrd="0" presId="urn:microsoft.com/office/officeart/2005/8/layout/chevron2"/>
    <dgm:cxn modelId="{5458271D-28D3-479E-9D03-E806364D5A54}" srcId="{2764E663-A913-4465-AEAF-E798D0DC9FD0}" destId="{394B57A6-98FC-43D9-B0C9-3DB7413A7A58}" srcOrd="0" destOrd="0" parTransId="{5DA53F0D-0F81-4A6C-A3FB-4BAFADEDF491}" sibTransId="{2FDF825B-F4B4-479C-ADC9-FAEA8A345123}"/>
    <dgm:cxn modelId="{47C57D69-B820-41AE-8EDF-88FE47D3C8F0}" type="presOf" srcId="{54330761-FED8-4C9B-8940-3F1B91A21596}" destId="{8FF6085C-8D53-4CDB-9553-CD31D42A80C6}" srcOrd="0" destOrd="0" presId="urn:microsoft.com/office/officeart/2005/8/layout/chevron2"/>
    <dgm:cxn modelId="{F115BC40-8A98-4E8A-BA83-ECD282E6564E}" srcId="{757A8B1C-4A6E-49FF-99EB-F4445292AE2D}" destId="{54330761-FED8-4C9B-8940-3F1B91A21596}" srcOrd="2" destOrd="0" parTransId="{E750059C-250D-4E3C-8853-C66F319EA8CF}" sibTransId="{2193BE26-7A83-4641-ABAA-C6C41079A342}"/>
    <dgm:cxn modelId="{CC0CE340-55CD-4C64-A0AF-A2003AA07B8A}" type="presOf" srcId="{757A8B1C-4A6E-49FF-99EB-F4445292AE2D}" destId="{C39CF2CE-37F5-462F-AC68-B1C764EAF9EB}" srcOrd="0" destOrd="0" presId="urn:microsoft.com/office/officeart/2005/8/layout/chevron2"/>
    <dgm:cxn modelId="{9CC8E663-1764-4783-A29F-0F420E9E3728}" srcId="{757A8B1C-4A6E-49FF-99EB-F4445292AE2D}" destId="{0F984337-D047-4F8D-BC48-A99CD553B99F}" srcOrd="4" destOrd="0" parTransId="{6B4DCAA8-5560-416C-979E-324DE3BE1B3B}" sibTransId="{5A2B497B-C1AD-484A-852C-65403603A047}"/>
    <dgm:cxn modelId="{0F63B3C5-E408-4E0B-8E15-06C974304DE1}" srcId="{8F6FE41C-33B3-44EA-8333-040821021BCE}" destId="{28E1E11F-4524-4431-81D3-31A09DF3B2CC}" srcOrd="0" destOrd="0" parTransId="{B6CE370F-2FDC-4123-A592-E7A33FE8B2F7}" sibTransId="{7DAC72F0-AA7F-40E5-A69D-F38CBBED960F}"/>
    <dgm:cxn modelId="{6AE784A5-0F49-4C30-A049-05A1B1FB5AA6}" type="presOf" srcId="{8F6FE41C-33B3-44EA-8333-040821021BCE}" destId="{20589E50-5588-421B-B887-93D87D37CEA1}" srcOrd="0" destOrd="0" presId="urn:microsoft.com/office/officeart/2005/8/layout/chevron2"/>
    <dgm:cxn modelId="{2F4828D3-312E-4527-B266-B46073F36C54}" type="presOf" srcId="{F4469488-78D7-4A7F-A5A2-E4DA4DED7BD7}" destId="{E5A5B78E-5083-4A16-855B-796427DCA393}" srcOrd="0" destOrd="0" presId="urn:microsoft.com/office/officeart/2005/8/layout/chevron2"/>
    <dgm:cxn modelId="{E8C9E7C4-8918-467D-92F6-536DFF69EA58}" type="presOf" srcId="{12D5A9FA-CFDE-4327-97A6-9A8AA80EC33D}" destId="{58BD3776-4B1E-451A-B324-70C42F3DA526}" srcOrd="0" destOrd="0" presId="urn:microsoft.com/office/officeart/2005/8/layout/chevron2"/>
    <dgm:cxn modelId="{61755283-559D-45BE-8856-322EA0D50DBE}" type="presOf" srcId="{394B57A6-98FC-43D9-B0C9-3DB7413A7A58}" destId="{95AE0344-9A11-4CC8-A784-8F95D99A9401}" srcOrd="0" destOrd="0" presId="urn:microsoft.com/office/officeart/2005/8/layout/chevron2"/>
    <dgm:cxn modelId="{BA0E4DB3-4149-4B1E-939B-8715E0B114EB}" type="presOf" srcId="{0F984337-D047-4F8D-BC48-A99CD553B99F}" destId="{0D1E6674-C32E-4C3E-B151-9AD4F6DA1483}" srcOrd="0" destOrd="0" presId="urn:microsoft.com/office/officeart/2005/8/layout/chevron2"/>
    <dgm:cxn modelId="{AEEFD7EC-2F1D-4D78-98CF-7E189DD2D994}" srcId="{757A8B1C-4A6E-49FF-99EB-F4445292AE2D}" destId="{8F6FE41C-33B3-44EA-8333-040821021BCE}" srcOrd="5" destOrd="0" parTransId="{DC54F2B4-293D-46CA-AAA9-E94E7EC793D4}" sibTransId="{5FE3FE07-0D4D-45B6-9F9A-7C96D11E8007}"/>
    <dgm:cxn modelId="{A6F5B86B-9F91-47C2-BA99-A8446A302653}" srcId="{002F0356-1066-4441-AAE4-A4B54BA03B24}" destId="{F4469488-78D7-4A7F-A5A2-E4DA4DED7BD7}" srcOrd="0" destOrd="0" parTransId="{31C18F1D-75FE-4D84-91CF-B510F5211220}" sibTransId="{43D1BB96-3D33-435C-9EEB-8BCB36755FC2}"/>
    <dgm:cxn modelId="{B6523BDA-84DD-47E9-8332-E0F531DE5990}" srcId="{0F984337-D047-4F8D-BC48-A99CD553B99F}" destId="{12D5A9FA-CFDE-4327-97A6-9A8AA80EC33D}" srcOrd="0" destOrd="0" parTransId="{DDBD66D7-9E10-4EF1-BDF0-D62CC2A0621C}" sibTransId="{101E0656-E52A-4338-8092-6C5AE1627D24}"/>
    <dgm:cxn modelId="{AEFFDBF1-361E-4C37-ABB2-3562EA2A8BD2}" srcId="{757A8B1C-4A6E-49FF-99EB-F4445292AE2D}" destId="{F880CF35-E024-47D9-80C4-9DFA312475FD}" srcOrd="1" destOrd="0" parTransId="{DA4D4EA1-ABFF-478D-87BD-1598662B1989}" sibTransId="{1107F49B-239E-4E94-8F65-AAAA21C2E788}"/>
    <dgm:cxn modelId="{EAB672D9-3615-4CF3-8AC3-77DC3F3443B3}" srcId="{757A8B1C-4A6E-49FF-99EB-F4445292AE2D}" destId="{2764E663-A913-4465-AEAF-E798D0DC9FD0}" srcOrd="0" destOrd="0" parTransId="{0837271D-9E1C-474E-BF56-29EEAD6A6D3E}" sibTransId="{300DFF3B-A15B-4C11-B2D5-39ACE640245E}"/>
    <dgm:cxn modelId="{FBA5B529-30B8-4B4D-9606-6790D29F6E1A}" type="presParOf" srcId="{C39CF2CE-37F5-462F-AC68-B1C764EAF9EB}" destId="{6A47F31A-1168-4ACC-8788-891715748DFA}" srcOrd="0" destOrd="0" presId="urn:microsoft.com/office/officeart/2005/8/layout/chevron2"/>
    <dgm:cxn modelId="{5CA7A70D-C060-40D0-9594-5BAF3A347955}" type="presParOf" srcId="{6A47F31A-1168-4ACC-8788-891715748DFA}" destId="{1BB95FE2-2F64-47BB-B2AC-1616A5EBFDDA}" srcOrd="0" destOrd="0" presId="urn:microsoft.com/office/officeart/2005/8/layout/chevron2"/>
    <dgm:cxn modelId="{17BABC64-FC06-46C9-89B5-7A4A1A6A0E50}" type="presParOf" srcId="{6A47F31A-1168-4ACC-8788-891715748DFA}" destId="{95AE0344-9A11-4CC8-A784-8F95D99A9401}" srcOrd="1" destOrd="0" presId="urn:microsoft.com/office/officeart/2005/8/layout/chevron2"/>
    <dgm:cxn modelId="{A55BAFB4-8FCE-456E-95ED-A16836C9B7A7}" type="presParOf" srcId="{C39CF2CE-37F5-462F-AC68-B1C764EAF9EB}" destId="{E3E3A733-048E-4277-B5FA-174B0C8059D2}" srcOrd="1" destOrd="0" presId="urn:microsoft.com/office/officeart/2005/8/layout/chevron2"/>
    <dgm:cxn modelId="{191BFFE8-C8CB-4B78-B7CD-2D6A8ECD0AAA}" type="presParOf" srcId="{C39CF2CE-37F5-462F-AC68-B1C764EAF9EB}" destId="{D8D348DA-7E6A-4186-AA8D-D1FCEB2356B1}" srcOrd="2" destOrd="0" presId="urn:microsoft.com/office/officeart/2005/8/layout/chevron2"/>
    <dgm:cxn modelId="{C3C09A5E-0186-4493-9DAC-96CB7E51EA04}" type="presParOf" srcId="{D8D348DA-7E6A-4186-AA8D-D1FCEB2356B1}" destId="{4FC333EC-23E4-4E19-9979-33F85DB31A46}" srcOrd="0" destOrd="0" presId="urn:microsoft.com/office/officeart/2005/8/layout/chevron2"/>
    <dgm:cxn modelId="{60105250-283C-4820-9CAD-D2AED6C170D7}" type="presParOf" srcId="{D8D348DA-7E6A-4186-AA8D-D1FCEB2356B1}" destId="{BC690D25-60D3-4AE1-9C4D-6E64AC8C7514}" srcOrd="1" destOrd="0" presId="urn:microsoft.com/office/officeart/2005/8/layout/chevron2"/>
    <dgm:cxn modelId="{E3712F00-81F8-4235-B1DE-61D187EA9520}" type="presParOf" srcId="{C39CF2CE-37F5-462F-AC68-B1C764EAF9EB}" destId="{4E10B7F8-2003-4A85-B0BA-074065D685C6}" srcOrd="3" destOrd="0" presId="urn:microsoft.com/office/officeart/2005/8/layout/chevron2"/>
    <dgm:cxn modelId="{91F5A909-7B64-4927-8645-2D5E426124EE}" type="presParOf" srcId="{C39CF2CE-37F5-462F-AC68-B1C764EAF9EB}" destId="{18856E77-695A-4BB0-B4DD-A13325257B3A}" srcOrd="4" destOrd="0" presId="urn:microsoft.com/office/officeart/2005/8/layout/chevron2"/>
    <dgm:cxn modelId="{EC9CDC56-48F7-4E6C-B6E9-122F3194F702}" type="presParOf" srcId="{18856E77-695A-4BB0-B4DD-A13325257B3A}" destId="{8FF6085C-8D53-4CDB-9553-CD31D42A80C6}" srcOrd="0" destOrd="0" presId="urn:microsoft.com/office/officeart/2005/8/layout/chevron2"/>
    <dgm:cxn modelId="{50F83F6F-B5D3-4956-8EEC-B5A7F52DFA05}" type="presParOf" srcId="{18856E77-695A-4BB0-B4DD-A13325257B3A}" destId="{65D6A353-8C90-4E7B-895D-DCA6F82DAE81}" srcOrd="1" destOrd="0" presId="urn:microsoft.com/office/officeart/2005/8/layout/chevron2"/>
    <dgm:cxn modelId="{6037F811-A787-497F-A624-4930ECD545CA}" type="presParOf" srcId="{C39CF2CE-37F5-462F-AC68-B1C764EAF9EB}" destId="{0228EAC8-05F1-4118-B629-B2923211E7A3}" srcOrd="5" destOrd="0" presId="urn:microsoft.com/office/officeart/2005/8/layout/chevron2"/>
    <dgm:cxn modelId="{9E6A4FA3-7918-47C2-83C6-3C07BB6E7A1D}" type="presParOf" srcId="{C39CF2CE-37F5-462F-AC68-B1C764EAF9EB}" destId="{27623B0F-7B8B-4959-B22F-292D15566D5E}" srcOrd="6" destOrd="0" presId="urn:microsoft.com/office/officeart/2005/8/layout/chevron2"/>
    <dgm:cxn modelId="{241FE9FB-E24B-445C-B676-A5C1B41188C1}" type="presParOf" srcId="{27623B0F-7B8B-4959-B22F-292D15566D5E}" destId="{5DE8239A-72D1-4BF6-9468-70B74313603E}" srcOrd="0" destOrd="0" presId="urn:microsoft.com/office/officeart/2005/8/layout/chevron2"/>
    <dgm:cxn modelId="{0831F60C-DC49-4A33-A4AB-EC8E204A54AF}" type="presParOf" srcId="{27623B0F-7B8B-4959-B22F-292D15566D5E}" destId="{E5A5B78E-5083-4A16-855B-796427DCA393}" srcOrd="1" destOrd="0" presId="urn:microsoft.com/office/officeart/2005/8/layout/chevron2"/>
    <dgm:cxn modelId="{E4173F55-3CBE-45D9-8331-C7BD9578447F}" type="presParOf" srcId="{C39CF2CE-37F5-462F-AC68-B1C764EAF9EB}" destId="{AEF67C6A-5670-40DF-B398-EAD5C7F56AAE}" srcOrd="7" destOrd="0" presId="urn:microsoft.com/office/officeart/2005/8/layout/chevron2"/>
    <dgm:cxn modelId="{FEBE3F09-F74C-4008-9017-E88A40476A6A}" type="presParOf" srcId="{C39CF2CE-37F5-462F-AC68-B1C764EAF9EB}" destId="{878BA128-744C-4505-871B-5E28D2B11CAE}" srcOrd="8" destOrd="0" presId="urn:microsoft.com/office/officeart/2005/8/layout/chevron2"/>
    <dgm:cxn modelId="{64E9941D-9A6F-4DBE-89C1-0102F5AC22EF}" type="presParOf" srcId="{878BA128-744C-4505-871B-5E28D2B11CAE}" destId="{0D1E6674-C32E-4C3E-B151-9AD4F6DA1483}" srcOrd="0" destOrd="0" presId="urn:microsoft.com/office/officeart/2005/8/layout/chevron2"/>
    <dgm:cxn modelId="{5A48A16E-4F6F-45BD-9445-87BF842C41C1}" type="presParOf" srcId="{878BA128-744C-4505-871B-5E28D2B11CAE}" destId="{58BD3776-4B1E-451A-B324-70C42F3DA526}" srcOrd="1" destOrd="0" presId="urn:microsoft.com/office/officeart/2005/8/layout/chevron2"/>
    <dgm:cxn modelId="{4A186065-779D-430E-B5AC-EAB34141DBDC}" type="presParOf" srcId="{C39CF2CE-37F5-462F-AC68-B1C764EAF9EB}" destId="{5B8C8242-FB34-4E7C-B55F-8C25A03B730F}" srcOrd="9" destOrd="0" presId="urn:microsoft.com/office/officeart/2005/8/layout/chevron2"/>
    <dgm:cxn modelId="{C1B8DEC0-B52E-4C97-937A-9ACE30FBA567}" type="presParOf" srcId="{C39CF2CE-37F5-462F-AC68-B1C764EAF9EB}" destId="{78A455AA-1031-4899-BE55-4483FF7C88C1}" srcOrd="10" destOrd="0" presId="urn:microsoft.com/office/officeart/2005/8/layout/chevron2"/>
    <dgm:cxn modelId="{BADF9C01-B02B-4FE7-9323-17B634C82B90}" type="presParOf" srcId="{78A455AA-1031-4899-BE55-4483FF7C88C1}" destId="{20589E50-5588-421B-B887-93D87D37CEA1}" srcOrd="0" destOrd="0" presId="urn:microsoft.com/office/officeart/2005/8/layout/chevron2"/>
    <dgm:cxn modelId="{195A6D2C-8677-474C-B3A2-DCA64D156E18}" type="presParOf" srcId="{78A455AA-1031-4899-BE55-4483FF7C88C1}" destId="{92C06DFB-0B3C-4BBB-B166-DAB013F756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6B9037-21C7-44AF-B743-348CC2796733}" type="doc">
      <dgm:prSet loTypeId="urn:microsoft.com/office/officeart/2005/8/layout/process2" loCatId="process" qsTypeId="urn:microsoft.com/office/officeart/2005/8/quickstyle/simple1" qsCatId="simple" csTypeId="urn:microsoft.com/office/officeart/2005/8/colors/colorful4" csCatId="colorful" phldr="1"/>
      <dgm:spPr/>
    </dgm:pt>
    <dgm:pt modelId="{E1D42711-E40F-43D1-BAD4-446AD950C259}">
      <dgm:prSet phldrT="[Texto]" custT="1"/>
      <dgm:spPr/>
      <dgm:t>
        <a:bodyPr/>
        <a:lstStyle/>
        <a:p>
          <a:r>
            <a:rPr lang="pt-BR" sz="1600" b="1" dirty="0"/>
            <a:t>Registro de Entrada no </a:t>
          </a:r>
          <a:r>
            <a:rPr lang="pt-BR" sz="1600" b="1" dirty="0">
              <a:solidFill>
                <a:schemeClr val="accent1">
                  <a:lumMod val="40000"/>
                  <a:lumOff val="60000"/>
                </a:schemeClr>
              </a:solidFill>
            </a:rPr>
            <a:t>SOU LOG</a:t>
          </a:r>
        </a:p>
      </dgm:t>
    </dgm:pt>
    <dgm:pt modelId="{264C770C-ECA1-4C45-82BE-CC27D215633D}" type="parTrans" cxnId="{83BE623E-3636-4D07-92EF-737DA904F1ED}">
      <dgm:prSet/>
      <dgm:spPr/>
      <dgm:t>
        <a:bodyPr/>
        <a:lstStyle/>
        <a:p>
          <a:endParaRPr lang="pt-BR" sz="1600" b="1"/>
        </a:p>
      </dgm:t>
    </dgm:pt>
    <dgm:pt modelId="{59F35B75-527C-48D0-A651-34EE0C16FC99}" type="sibTrans" cxnId="{83BE623E-3636-4D07-92EF-737DA904F1ED}">
      <dgm:prSet custT="1"/>
      <dgm:spPr/>
      <dgm:t>
        <a:bodyPr/>
        <a:lstStyle/>
        <a:p>
          <a:endParaRPr lang="pt-BR" sz="1600" b="1"/>
        </a:p>
      </dgm:t>
    </dgm:pt>
    <dgm:pt modelId="{1819DB40-BC03-4BBC-85B9-23DF1AD02A0E}">
      <dgm:prSet phldrT="[Texto]" custT="1"/>
      <dgm:spPr/>
      <dgm:t>
        <a:bodyPr/>
        <a:lstStyle/>
        <a:p>
          <a:r>
            <a:rPr lang="pt-BR" sz="1600" b="1" dirty="0">
              <a:solidFill>
                <a:schemeClr val="accent2">
                  <a:lumMod val="40000"/>
                  <a:lumOff val="60000"/>
                </a:schemeClr>
              </a:solidFill>
            </a:rPr>
            <a:t>SIAD</a:t>
          </a:r>
          <a:r>
            <a:rPr lang="pt-BR" sz="1600" b="1" dirty="0"/>
            <a:t> atualiza os dados do veículo.</a:t>
          </a:r>
        </a:p>
      </dgm:t>
    </dgm:pt>
    <dgm:pt modelId="{CD738A92-7EC5-41C6-AFE7-30BCCF62AF0F}" type="parTrans" cxnId="{02A3627B-6C1A-4C27-B8BA-D55313FDCDA5}">
      <dgm:prSet/>
      <dgm:spPr/>
      <dgm:t>
        <a:bodyPr/>
        <a:lstStyle/>
        <a:p>
          <a:endParaRPr lang="pt-BR" sz="1600" b="1"/>
        </a:p>
      </dgm:t>
    </dgm:pt>
    <dgm:pt modelId="{7BA0E955-EF65-40DB-B34A-E2E335DAE4F3}" type="sibTrans" cxnId="{02A3627B-6C1A-4C27-B8BA-D55313FDCDA5}">
      <dgm:prSet custT="1"/>
      <dgm:spPr/>
      <dgm:t>
        <a:bodyPr/>
        <a:lstStyle/>
        <a:p>
          <a:endParaRPr lang="pt-BR" sz="1600" b="1"/>
        </a:p>
      </dgm:t>
    </dgm:pt>
    <dgm:pt modelId="{8605DCDB-9C0C-41FE-AB0B-220BAA16F11E}">
      <dgm:prSet phldrT="[Texto]" custT="1"/>
      <dgm:spPr/>
      <dgm:t>
        <a:bodyPr/>
        <a:lstStyle/>
        <a:p>
          <a:r>
            <a:rPr lang="pt-BR" sz="1600" b="1" dirty="0">
              <a:solidFill>
                <a:schemeClr val="accent2">
                  <a:lumMod val="40000"/>
                  <a:lumOff val="60000"/>
                </a:schemeClr>
              </a:solidFill>
            </a:rPr>
            <a:t>SIAD</a:t>
          </a:r>
          <a:r>
            <a:rPr lang="pt-BR" sz="1600" b="1" dirty="0"/>
            <a:t> baixa o veículo para manutenção:</a:t>
          </a:r>
          <a:br>
            <a:rPr lang="pt-BR" sz="1600" b="1" dirty="0"/>
          </a:br>
          <a:r>
            <a:rPr lang="pt-BR" sz="1600" b="1" dirty="0"/>
            <a:t>De “A” </a:t>
          </a:r>
          <a:r>
            <a:rPr lang="pt-BR" sz="1600" b="1" dirty="0">
              <a:sym typeface="Wingdings" pitchFamily="2" charset="2"/>
            </a:rPr>
            <a:t> “M”</a:t>
          </a:r>
          <a:endParaRPr lang="pt-BR" sz="1600" b="1" dirty="0"/>
        </a:p>
      </dgm:t>
    </dgm:pt>
    <dgm:pt modelId="{F9E754CC-B528-4423-90A4-0FAD47FDAD43}" type="parTrans" cxnId="{D25E02FF-9E60-4735-99E0-F6758C59FED0}">
      <dgm:prSet/>
      <dgm:spPr/>
      <dgm:t>
        <a:bodyPr/>
        <a:lstStyle/>
        <a:p>
          <a:endParaRPr lang="pt-BR" sz="1600" b="1"/>
        </a:p>
      </dgm:t>
    </dgm:pt>
    <dgm:pt modelId="{BD045DDD-C826-4C45-BDB5-29290ACEFE35}" type="sibTrans" cxnId="{D25E02FF-9E60-4735-99E0-F6758C59FED0}">
      <dgm:prSet custT="1"/>
      <dgm:spPr/>
      <dgm:t>
        <a:bodyPr/>
        <a:lstStyle/>
        <a:p>
          <a:endParaRPr lang="pt-BR" sz="1600" b="1"/>
        </a:p>
      </dgm:t>
    </dgm:pt>
    <dgm:pt modelId="{77ABADF0-79B9-4520-8281-56C0E404618B}">
      <dgm:prSet phldrT="[Texto]" custT="1"/>
      <dgm:spPr/>
      <dgm:t>
        <a:bodyPr/>
        <a:lstStyle/>
        <a:p>
          <a:r>
            <a:rPr lang="pt-BR" sz="1600" b="1" dirty="0">
              <a:solidFill>
                <a:schemeClr val="accent2">
                  <a:lumMod val="40000"/>
                  <a:lumOff val="60000"/>
                </a:schemeClr>
              </a:solidFill>
            </a:rPr>
            <a:t>SIAD</a:t>
          </a:r>
          <a:r>
            <a:rPr lang="pt-BR" sz="1600" b="1" dirty="0"/>
            <a:t> finaliza o atendimento para o veículo, informando os dados de retorno.</a:t>
          </a:r>
        </a:p>
      </dgm:t>
    </dgm:pt>
    <dgm:pt modelId="{D697F509-0AA0-4754-B958-244AB51A4F29}" type="sibTrans" cxnId="{457310D0-E692-4F69-9028-81C9ED28A0F6}">
      <dgm:prSet/>
      <dgm:spPr/>
      <dgm:t>
        <a:bodyPr/>
        <a:lstStyle/>
        <a:p>
          <a:endParaRPr lang="pt-BR" sz="1600" b="1"/>
        </a:p>
      </dgm:t>
    </dgm:pt>
    <dgm:pt modelId="{827C6F5F-A1AB-4F4C-BA51-AE23313674FB}" type="parTrans" cxnId="{457310D0-E692-4F69-9028-81C9ED28A0F6}">
      <dgm:prSet/>
      <dgm:spPr/>
      <dgm:t>
        <a:bodyPr/>
        <a:lstStyle/>
        <a:p>
          <a:endParaRPr lang="pt-BR" sz="1600" b="1"/>
        </a:p>
      </dgm:t>
    </dgm:pt>
    <dgm:pt modelId="{1012BA7B-C4D9-4AB8-A612-9084FD537370}" type="pres">
      <dgm:prSet presAssocID="{FF6B9037-21C7-44AF-B743-348CC2796733}" presName="linearFlow" presStyleCnt="0">
        <dgm:presLayoutVars>
          <dgm:resizeHandles val="exact"/>
        </dgm:presLayoutVars>
      </dgm:prSet>
      <dgm:spPr/>
    </dgm:pt>
    <dgm:pt modelId="{EDB5C505-5D12-4391-9528-DA1A4F30A6B5}" type="pres">
      <dgm:prSet presAssocID="{E1D42711-E40F-43D1-BAD4-446AD950C259}" presName="node" presStyleLbl="node1" presStyleIdx="0" presStyleCnt="4" custScaleX="133768">
        <dgm:presLayoutVars>
          <dgm:bulletEnabled val="1"/>
        </dgm:presLayoutVars>
      </dgm:prSet>
      <dgm:spPr/>
      <dgm:t>
        <a:bodyPr/>
        <a:lstStyle/>
        <a:p>
          <a:endParaRPr lang="pt-BR"/>
        </a:p>
      </dgm:t>
    </dgm:pt>
    <dgm:pt modelId="{7D5E6892-C3AD-4318-BC83-502D1DAB79EA}" type="pres">
      <dgm:prSet presAssocID="{59F35B75-527C-48D0-A651-34EE0C16FC99}" presName="sibTrans" presStyleLbl="sibTrans2D1" presStyleIdx="0" presStyleCnt="3"/>
      <dgm:spPr/>
      <dgm:t>
        <a:bodyPr/>
        <a:lstStyle/>
        <a:p>
          <a:endParaRPr lang="pt-BR"/>
        </a:p>
      </dgm:t>
    </dgm:pt>
    <dgm:pt modelId="{A489BB57-B1EA-46EB-8EFA-53093DE42F03}" type="pres">
      <dgm:prSet presAssocID="{59F35B75-527C-48D0-A651-34EE0C16FC99}" presName="connectorText" presStyleLbl="sibTrans2D1" presStyleIdx="0" presStyleCnt="3"/>
      <dgm:spPr/>
      <dgm:t>
        <a:bodyPr/>
        <a:lstStyle/>
        <a:p>
          <a:endParaRPr lang="pt-BR"/>
        </a:p>
      </dgm:t>
    </dgm:pt>
    <dgm:pt modelId="{6A0CB39E-BDDD-4A9D-86FA-AC661706DA57}" type="pres">
      <dgm:prSet presAssocID="{1819DB40-BC03-4BBC-85B9-23DF1AD02A0E}" presName="node" presStyleLbl="node1" presStyleIdx="1" presStyleCnt="4" custScaleX="133768">
        <dgm:presLayoutVars>
          <dgm:bulletEnabled val="1"/>
        </dgm:presLayoutVars>
      </dgm:prSet>
      <dgm:spPr/>
      <dgm:t>
        <a:bodyPr/>
        <a:lstStyle/>
        <a:p>
          <a:endParaRPr lang="pt-BR"/>
        </a:p>
      </dgm:t>
    </dgm:pt>
    <dgm:pt modelId="{44398E8E-B040-4A21-9767-D5CE0649A474}" type="pres">
      <dgm:prSet presAssocID="{7BA0E955-EF65-40DB-B34A-E2E335DAE4F3}" presName="sibTrans" presStyleLbl="sibTrans2D1" presStyleIdx="1" presStyleCnt="3"/>
      <dgm:spPr/>
      <dgm:t>
        <a:bodyPr/>
        <a:lstStyle/>
        <a:p>
          <a:endParaRPr lang="pt-BR"/>
        </a:p>
      </dgm:t>
    </dgm:pt>
    <dgm:pt modelId="{D521874F-3535-4FF9-9B80-CB37F9AFE6CD}" type="pres">
      <dgm:prSet presAssocID="{7BA0E955-EF65-40DB-B34A-E2E335DAE4F3}" presName="connectorText" presStyleLbl="sibTrans2D1" presStyleIdx="1" presStyleCnt="3"/>
      <dgm:spPr/>
      <dgm:t>
        <a:bodyPr/>
        <a:lstStyle/>
        <a:p>
          <a:endParaRPr lang="pt-BR"/>
        </a:p>
      </dgm:t>
    </dgm:pt>
    <dgm:pt modelId="{EE256D14-FE45-496A-9042-82AE6D2EAC78}" type="pres">
      <dgm:prSet presAssocID="{8605DCDB-9C0C-41FE-AB0B-220BAA16F11E}" presName="node" presStyleLbl="node1" presStyleIdx="2" presStyleCnt="4" custScaleX="133768">
        <dgm:presLayoutVars>
          <dgm:bulletEnabled val="1"/>
        </dgm:presLayoutVars>
      </dgm:prSet>
      <dgm:spPr/>
      <dgm:t>
        <a:bodyPr/>
        <a:lstStyle/>
        <a:p>
          <a:endParaRPr lang="pt-BR"/>
        </a:p>
      </dgm:t>
    </dgm:pt>
    <dgm:pt modelId="{34C080DC-C655-4963-B5D3-6AB6958694E9}" type="pres">
      <dgm:prSet presAssocID="{BD045DDD-C826-4C45-BDB5-29290ACEFE35}" presName="sibTrans" presStyleLbl="sibTrans2D1" presStyleIdx="2" presStyleCnt="3"/>
      <dgm:spPr/>
      <dgm:t>
        <a:bodyPr/>
        <a:lstStyle/>
        <a:p>
          <a:endParaRPr lang="pt-BR"/>
        </a:p>
      </dgm:t>
    </dgm:pt>
    <dgm:pt modelId="{8839E992-4BDB-4E8F-9FAE-9D1FF5FD869E}" type="pres">
      <dgm:prSet presAssocID="{BD045DDD-C826-4C45-BDB5-29290ACEFE35}" presName="connectorText" presStyleLbl="sibTrans2D1" presStyleIdx="2" presStyleCnt="3"/>
      <dgm:spPr/>
      <dgm:t>
        <a:bodyPr/>
        <a:lstStyle/>
        <a:p>
          <a:endParaRPr lang="pt-BR"/>
        </a:p>
      </dgm:t>
    </dgm:pt>
    <dgm:pt modelId="{9CB96CBD-4408-43F4-BD28-43B23A177FE1}" type="pres">
      <dgm:prSet presAssocID="{77ABADF0-79B9-4520-8281-56C0E404618B}" presName="node" presStyleLbl="node1" presStyleIdx="3" presStyleCnt="4" custScaleX="133768">
        <dgm:presLayoutVars>
          <dgm:bulletEnabled val="1"/>
        </dgm:presLayoutVars>
      </dgm:prSet>
      <dgm:spPr/>
      <dgm:t>
        <a:bodyPr/>
        <a:lstStyle/>
        <a:p>
          <a:endParaRPr lang="pt-BR"/>
        </a:p>
      </dgm:t>
    </dgm:pt>
  </dgm:ptLst>
  <dgm:cxnLst>
    <dgm:cxn modelId="{E69B403C-8513-45B4-B61D-87347CEC6557}" type="presOf" srcId="{77ABADF0-79B9-4520-8281-56C0E404618B}" destId="{9CB96CBD-4408-43F4-BD28-43B23A177FE1}" srcOrd="0" destOrd="0" presId="urn:microsoft.com/office/officeart/2005/8/layout/process2"/>
    <dgm:cxn modelId="{02A3627B-6C1A-4C27-B8BA-D55313FDCDA5}" srcId="{FF6B9037-21C7-44AF-B743-348CC2796733}" destId="{1819DB40-BC03-4BBC-85B9-23DF1AD02A0E}" srcOrd="1" destOrd="0" parTransId="{CD738A92-7EC5-41C6-AFE7-30BCCF62AF0F}" sibTransId="{7BA0E955-EF65-40DB-B34A-E2E335DAE4F3}"/>
    <dgm:cxn modelId="{DBFA2337-3C86-4535-838F-EB881D4CD055}" type="presOf" srcId="{59F35B75-527C-48D0-A651-34EE0C16FC99}" destId="{A489BB57-B1EA-46EB-8EFA-53093DE42F03}" srcOrd="1" destOrd="0" presId="urn:microsoft.com/office/officeart/2005/8/layout/process2"/>
    <dgm:cxn modelId="{83BE623E-3636-4D07-92EF-737DA904F1ED}" srcId="{FF6B9037-21C7-44AF-B743-348CC2796733}" destId="{E1D42711-E40F-43D1-BAD4-446AD950C259}" srcOrd="0" destOrd="0" parTransId="{264C770C-ECA1-4C45-82BE-CC27D215633D}" sibTransId="{59F35B75-527C-48D0-A651-34EE0C16FC99}"/>
    <dgm:cxn modelId="{29552399-0DB9-412F-AC72-A159DB7B88E3}" type="presOf" srcId="{BD045DDD-C826-4C45-BDB5-29290ACEFE35}" destId="{34C080DC-C655-4963-B5D3-6AB6958694E9}" srcOrd="0" destOrd="0" presId="urn:microsoft.com/office/officeart/2005/8/layout/process2"/>
    <dgm:cxn modelId="{75643E9C-7C14-49D3-895A-21A518732E30}" type="presOf" srcId="{7BA0E955-EF65-40DB-B34A-E2E335DAE4F3}" destId="{44398E8E-B040-4A21-9767-D5CE0649A474}" srcOrd="0" destOrd="0" presId="urn:microsoft.com/office/officeart/2005/8/layout/process2"/>
    <dgm:cxn modelId="{1EE6FF90-E9D9-4BCA-9862-28AD5CA5824F}" type="presOf" srcId="{59F35B75-527C-48D0-A651-34EE0C16FC99}" destId="{7D5E6892-C3AD-4318-BC83-502D1DAB79EA}" srcOrd="0" destOrd="0" presId="urn:microsoft.com/office/officeart/2005/8/layout/process2"/>
    <dgm:cxn modelId="{CE7B6A32-9B80-47E7-8F37-DF29D505A5C1}" type="presOf" srcId="{BD045DDD-C826-4C45-BDB5-29290ACEFE35}" destId="{8839E992-4BDB-4E8F-9FAE-9D1FF5FD869E}" srcOrd="1" destOrd="0" presId="urn:microsoft.com/office/officeart/2005/8/layout/process2"/>
    <dgm:cxn modelId="{D25E02FF-9E60-4735-99E0-F6758C59FED0}" srcId="{FF6B9037-21C7-44AF-B743-348CC2796733}" destId="{8605DCDB-9C0C-41FE-AB0B-220BAA16F11E}" srcOrd="2" destOrd="0" parTransId="{F9E754CC-B528-4423-90A4-0FAD47FDAD43}" sibTransId="{BD045DDD-C826-4C45-BDB5-29290ACEFE35}"/>
    <dgm:cxn modelId="{9739FCE3-68ED-45E0-9E9A-AB7C7EF755D3}" type="presOf" srcId="{8605DCDB-9C0C-41FE-AB0B-220BAA16F11E}" destId="{EE256D14-FE45-496A-9042-82AE6D2EAC78}" srcOrd="0" destOrd="0" presId="urn:microsoft.com/office/officeart/2005/8/layout/process2"/>
    <dgm:cxn modelId="{9F6E6D0A-F80D-419A-84BB-86EAD12636E5}" type="presOf" srcId="{1819DB40-BC03-4BBC-85B9-23DF1AD02A0E}" destId="{6A0CB39E-BDDD-4A9D-86FA-AC661706DA57}" srcOrd="0" destOrd="0" presId="urn:microsoft.com/office/officeart/2005/8/layout/process2"/>
    <dgm:cxn modelId="{8FD8A581-5166-426E-809E-1FB992F4C607}" type="presOf" srcId="{7BA0E955-EF65-40DB-B34A-E2E335DAE4F3}" destId="{D521874F-3535-4FF9-9B80-CB37F9AFE6CD}" srcOrd="1" destOrd="0" presId="urn:microsoft.com/office/officeart/2005/8/layout/process2"/>
    <dgm:cxn modelId="{B66885B6-4536-46C6-9ADD-293A2AC4F4B8}" type="presOf" srcId="{FF6B9037-21C7-44AF-B743-348CC2796733}" destId="{1012BA7B-C4D9-4AB8-A612-9084FD537370}" srcOrd="0" destOrd="0" presId="urn:microsoft.com/office/officeart/2005/8/layout/process2"/>
    <dgm:cxn modelId="{457310D0-E692-4F69-9028-81C9ED28A0F6}" srcId="{FF6B9037-21C7-44AF-B743-348CC2796733}" destId="{77ABADF0-79B9-4520-8281-56C0E404618B}" srcOrd="3" destOrd="0" parTransId="{827C6F5F-A1AB-4F4C-BA51-AE23313674FB}" sibTransId="{D697F509-0AA0-4754-B958-244AB51A4F29}"/>
    <dgm:cxn modelId="{9E51FD70-C198-490B-89B3-D16CF2FBDC7D}" type="presOf" srcId="{E1D42711-E40F-43D1-BAD4-446AD950C259}" destId="{EDB5C505-5D12-4391-9528-DA1A4F30A6B5}" srcOrd="0" destOrd="0" presId="urn:microsoft.com/office/officeart/2005/8/layout/process2"/>
    <dgm:cxn modelId="{3645ED90-3A99-44CD-AA2C-2D62196E56E7}" type="presParOf" srcId="{1012BA7B-C4D9-4AB8-A612-9084FD537370}" destId="{EDB5C505-5D12-4391-9528-DA1A4F30A6B5}" srcOrd="0" destOrd="0" presId="urn:microsoft.com/office/officeart/2005/8/layout/process2"/>
    <dgm:cxn modelId="{68670F6F-28A5-44E8-83B8-B9212DE580EF}" type="presParOf" srcId="{1012BA7B-C4D9-4AB8-A612-9084FD537370}" destId="{7D5E6892-C3AD-4318-BC83-502D1DAB79EA}" srcOrd="1" destOrd="0" presId="urn:microsoft.com/office/officeart/2005/8/layout/process2"/>
    <dgm:cxn modelId="{79B3368F-96B1-4324-9FE1-B100D52F8B0B}" type="presParOf" srcId="{7D5E6892-C3AD-4318-BC83-502D1DAB79EA}" destId="{A489BB57-B1EA-46EB-8EFA-53093DE42F03}" srcOrd="0" destOrd="0" presId="urn:microsoft.com/office/officeart/2005/8/layout/process2"/>
    <dgm:cxn modelId="{CCDE0543-8329-46B7-BCA7-18F07E7F2063}" type="presParOf" srcId="{1012BA7B-C4D9-4AB8-A612-9084FD537370}" destId="{6A0CB39E-BDDD-4A9D-86FA-AC661706DA57}" srcOrd="2" destOrd="0" presId="urn:microsoft.com/office/officeart/2005/8/layout/process2"/>
    <dgm:cxn modelId="{5D296537-23FE-46D1-BF03-6CF46B6A17D1}" type="presParOf" srcId="{1012BA7B-C4D9-4AB8-A612-9084FD537370}" destId="{44398E8E-B040-4A21-9767-D5CE0649A474}" srcOrd="3" destOrd="0" presId="urn:microsoft.com/office/officeart/2005/8/layout/process2"/>
    <dgm:cxn modelId="{066A5445-2CB7-4D31-AF1E-DD2C03DD5E39}" type="presParOf" srcId="{44398E8E-B040-4A21-9767-D5CE0649A474}" destId="{D521874F-3535-4FF9-9B80-CB37F9AFE6CD}" srcOrd="0" destOrd="0" presId="urn:microsoft.com/office/officeart/2005/8/layout/process2"/>
    <dgm:cxn modelId="{AEFB9B49-7D59-4FF4-935F-6EEF8F0C8C36}" type="presParOf" srcId="{1012BA7B-C4D9-4AB8-A612-9084FD537370}" destId="{EE256D14-FE45-496A-9042-82AE6D2EAC78}" srcOrd="4" destOrd="0" presId="urn:microsoft.com/office/officeart/2005/8/layout/process2"/>
    <dgm:cxn modelId="{C4F59600-BFC3-4DEB-821C-A477B362F040}" type="presParOf" srcId="{1012BA7B-C4D9-4AB8-A612-9084FD537370}" destId="{34C080DC-C655-4963-B5D3-6AB6958694E9}" srcOrd="5" destOrd="0" presId="urn:microsoft.com/office/officeart/2005/8/layout/process2"/>
    <dgm:cxn modelId="{648F1738-CF94-464A-BACF-E07EDED38D19}" type="presParOf" srcId="{34C080DC-C655-4963-B5D3-6AB6958694E9}" destId="{8839E992-4BDB-4E8F-9FAE-9D1FF5FD869E}" srcOrd="0" destOrd="0" presId="urn:microsoft.com/office/officeart/2005/8/layout/process2"/>
    <dgm:cxn modelId="{1070B7C8-F825-4949-9A3D-BABE71ACE332}" type="presParOf" srcId="{1012BA7B-C4D9-4AB8-A612-9084FD537370}" destId="{9CB96CBD-4408-43F4-BD28-43B23A177FE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6B9037-21C7-44AF-B743-348CC2796733}" type="doc">
      <dgm:prSet loTypeId="urn:microsoft.com/office/officeart/2005/8/layout/process2" loCatId="process" qsTypeId="urn:microsoft.com/office/officeart/2005/8/quickstyle/simple1" qsCatId="simple" csTypeId="urn:microsoft.com/office/officeart/2005/8/colors/colorful4" csCatId="colorful" phldr="1"/>
      <dgm:spPr/>
    </dgm:pt>
    <dgm:pt modelId="{E1D42711-E40F-43D1-BAD4-446AD950C259}">
      <dgm:prSet phldrT="[Texto]" custT="1"/>
      <dgm:spPr/>
      <dgm:t>
        <a:bodyPr/>
        <a:lstStyle/>
        <a:p>
          <a:r>
            <a:rPr lang="pt-BR" sz="1600" b="1" dirty="0"/>
            <a:t>Registro de Retirada no </a:t>
          </a:r>
          <a:r>
            <a:rPr lang="pt-BR" sz="1600" b="1" dirty="0">
              <a:solidFill>
                <a:schemeClr val="accent1">
                  <a:lumMod val="40000"/>
                  <a:lumOff val="60000"/>
                </a:schemeClr>
              </a:solidFill>
            </a:rPr>
            <a:t>SOU LOG</a:t>
          </a:r>
        </a:p>
      </dgm:t>
    </dgm:pt>
    <dgm:pt modelId="{264C770C-ECA1-4C45-82BE-CC27D215633D}" type="parTrans" cxnId="{83BE623E-3636-4D07-92EF-737DA904F1ED}">
      <dgm:prSet/>
      <dgm:spPr/>
      <dgm:t>
        <a:bodyPr/>
        <a:lstStyle/>
        <a:p>
          <a:endParaRPr lang="pt-BR" sz="1600" b="1"/>
        </a:p>
      </dgm:t>
    </dgm:pt>
    <dgm:pt modelId="{59F35B75-527C-48D0-A651-34EE0C16FC99}" type="sibTrans" cxnId="{83BE623E-3636-4D07-92EF-737DA904F1ED}">
      <dgm:prSet custT="1"/>
      <dgm:spPr/>
      <dgm:t>
        <a:bodyPr/>
        <a:lstStyle/>
        <a:p>
          <a:endParaRPr lang="pt-BR" sz="1600" b="1"/>
        </a:p>
      </dgm:t>
    </dgm:pt>
    <dgm:pt modelId="{1819DB40-BC03-4BBC-85B9-23DF1AD02A0E}">
      <dgm:prSet phldrT="[Texto]" custT="1"/>
      <dgm:spPr/>
      <dgm:t>
        <a:bodyPr/>
        <a:lstStyle/>
        <a:p>
          <a:r>
            <a:rPr lang="pt-BR" sz="1600" b="1" dirty="0">
              <a:solidFill>
                <a:schemeClr val="accent1">
                  <a:lumMod val="40000"/>
                  <a:lumOff val="60000"/>
                </a:schemeClr>
              </a:solidFill>
            </a:rPr>
            <a:t>SOU LOG </a:t>
          </a:r>
          <a:r>
            <a:rPr lang="pt-BR" sz="1600" b="1" dirty="0"/>
            <a:t>informa ao </a:t>
          </a:r>
          <a:r>
            <a:rPr lang="pt-BR" sz="1600" b="1" dirty="0">
              <a:solidFill>
                <a:schemeClr val="accent2">
                  <a:lumMod val="40000"/>
                  <a:lumOff val="60000"/>
                </a:schemeClr>
              </a:solidFill>
            </a:rPr>
            <a:t>SIAD </a:t>
          </a:r>
          <a:r>
            <a:rPr lang="pt-BR" sz="1600" b="1" dirty="0"/>
            <a:t> os dados da manutenção.</a:t>
          </a:r>
        </a:p>
      </dgm:t>
    </dgm:pt>
    <dgm:pt modelId="{CD738A92-7EC5-41C6-AFE7-30BCCF62AF0F}" type="parTrans" cxnId="{02A3627B-6C1A-4C27-B8BA-D55313FDCDA5}">
      <dgm:prSet/>
      <dgm:spPr/>
      <dgm:t>
        <a:bodyPr/>
        <a:lstStyle/>
        <a:p>
          <a:endParaRPr lang="pt-BR" sz="1600" b="1"/>
        </a:p>
      </dgm:t>
    </dgm:pt>
    <dgm:pt modelId="{7BA0E955-EF65-40DB-B34A-E2E335DAE4F3}" type="sibTrans" cxnId="{02A3627B-6C1A-4C27-B8BA-D55313FDCDA5}">
      <dgm:prSet custT="1"/>
      <dgm:spPr/>
      <dgm:t>
        <a:bodyPr/>
        <a:lstStyle/>
        <a:p>
          <a:endParaRPr lang="pt-BR" sz="1600" b="1"/>
        </a:p>
      </dgm:t>
    </dgm:pt>
    <dgm:pt modelId="{8605DCDB-9C0C-41FE-AB0B-220BAA16F11E}">
      <dgm:prSet phldrT="[Texto]" custT="1"/>
      <dgm:spPr/>
      <dgm:t>
        <a:bodyPr/>
        <a:lstStyle/>
        <a:p>
          <a:r>
            <a:rPr lang="pt-BR" sz="1600" b="1" dirty="0">
              <a:solidFill>
                <a:schemeClr val="accent2">
                  <a:lumMod val="40000"/>
                  <a:lumOff val="60000"/>
                </a:schemeClr>
              </a:solidFill>
            </a:rPr>
            <a:t>SIAD</a:t>
          </a:r>
          <a:r>
            <a:rPr lang="pt-BR" sz="1600" b="1" dirty="0"/>
            <a:t> retorna veículo para status “EM USO”:</a:t>
          </a:r>
          <a:br>
            <a:rPr lang="pt-BR" sz="1600" b="1" dirty="0"/>
          </a:br>
          <a:r>
            <a:rPr lang="pt-BR" sz="1600" b="1" dirty="0"/>
            <a:t>De “M” </a:t>
          </a:r>
          <a:r>
            <a:rPr lang="pt-BR" sz="1600" b="1" dirty="0">
              <a:sym typeface="Wingdings" pitchFamily="2" charset="2"/>
            </a:rPr>
            <a:t> “A”</a:t>
          </a:r>
          <a:endParaRPr lang="pt-BR" sz="1600" b="1" dirty="0"/>
        </a:p>
      </dgm:t>
    </dgm:pt>
    <dgm:pt modelId="{F9E754CC-B528-4423-90A4-0FAD47FDAD43}" type="parTrans" cxnId="{D25E02FF-9E60-4735-99E0-F6758C59FED0}">
      <dgm:prSet/>
      <dgm:spPr/>
      <dgm:t>
        <a:bodyPr/>
        <a:lstStyle/>
        <a:p>
          <a:endParaRPr lang="pt-BR" sz="1600" b="1"/>
        </a:p>
      </dgm:t>
    </dgm:pt>
    <dgm:pt modelId="{BD045DDD-C826-4C45-BDB5-29290ACEFE35}" type="sibTrans" cxnId="{D25E02FF-9E60-4735-99E0-F6758C59FED0}">
      <dgm:prSet custT="1"/>
      <dgm:spPr/>
      <dgm:t>
        <a:bodyPr/>
        <a:lstStyle/>
        <a:p>
          <a:endParaRPr lang="pt-BR" sz="1600" b="1"/>
        </a:p>
      </dgm:t>
    </dgm:pt>
    <dgm:pt modelId="{77ABADF0-79B9-4520-8281-56C0E404618B}">
      <dgm:prSet phldrT="[Texto]" custT="1"/>
      <dgm:spPr/>
      <dgm:t>
        <a:bodyPr/>
        <a:lstStyle/>
        <a:p>
          <a:r>
            <a:rPr lang="pt-BR" sz="1600" b="1" dirty="0">
              <a:solidFill>
                <a:schemeClr val="accent2">
                  <a:lumMod val="40000"/>
                  <a:lumOff val="60000"/>
                </a:schemeClr>
              </a:solidFill>
            </a:rPr>
            <a:t>SIAD</a:t>
          </a:r>
          <a:r>
            <a:rPr lang="pt-BR" sz="1600" b="1" dirty="0"/>
            <a:t> abre novo atendimento para o veículo, informando os dados de saída.</a:t>
          </a:r>
        </a:p>
      </dgm:t>
    </dgm:pt>
    <dgm:pt modelId="{D697F509-0AA0-4754-B958-244AB51A4F29}" type="sibTrans" cxnId="{457310D0-E692-4F69-9028-81C9ED28A0F6}">
      <dgm:prSet/>
      <dgm:spPr/>
      <dgm:t>
        <a:bodyPr/>
        <a:lstStyle/>
        <a:p>
          <a:endParaRPr lang="pt-BR" sz="1600" b="1"/>
        </a:p>
      </dgm:t>
    </dgm:pt>
    <dgm:pt modelId="{827C6F5F-A1AB-4F4C-BA51-AE23313674FB}" type="parTrans" cxnId="{457310D0-E692-4F69-9028-81C9ED28A0F6}">
      <dgm:prSet/>
      <dgm:spPr/>
      <dgm:t>
        <a:bodyPr/>
        <a:lstStyle/>
        <a:p>
          <a:endParaRPr lang="pt-BR" sz="1600" b="1"/>
        </a:p>
      </dgm:t>
    </dgm:pt>
    <dgm:pt modelId="{1012BA7B-C4D9-4AB8-A612-9084FD537370}" type="pres">
      <dgm:prSet presAssocID="{FF6B9037-21C7-44AF-B743-348CC2796733}" presName="linearFlow" presStyleCnt="0">
        <dgm:presLayoutVars>
          <dgm:resizeHandles val="exact"/>
        </dgm:presLayoutVars>
      </dgm:prSet>
      <dgm:spPr/>
    </dgm:pt>
    <dgm:pt modelId="{EDB5C505-5D12-4391-9528-DA1A4F30A6B5}" type="pres">
      <dgm:prSet presAssocID="{E1D42711-E40F-43D1-BAD4-446AD950C259}" presName="node" presStyleLbl="node1" presStyleIdx="0" presStyleCnt="4" custScaleX="133768">
        <dgm:presLayoutVars>
          <dgm:bulletEnabled val="1"/>
        </dgm:presLayoutVars>
      </dgm:prSet>
      <dgm:spPr/>
      <dgm:t>
        <a:bodyPr/>
        <a:lstStyle/>
        <a:p>
          <a:endParaRPr lang="pt-BR"/>
        </a:p>
      </dgm:t>
    </dgm:pt>
    <dgm:pt modelId="{7D5E6892-C3AD-4318-BC83-502D1DAB79EA}" type="pres">
      <dgm:prSet presAssocID="{59F35B75-527C-48D0-A651-34EE0C16FC99}" presName="sibTrans" presStyleLbl="sibTrans2D1" presStyleIdx="0" presStyleCnt="3"/>
      <dgm:spPr/>
      <dgm:t>
        <a:bodyPr/>
        <a:lstStyle/>
        <a:p>
          <a:endParaRPr lang="pt-BR"/>
        </a:p>
      </dgm:t>
    </dgm:pt>
    <dgm:pt modelId="{A489BB57-B1EA-46EB-8EFA-53093DE42F03}" type="pres">
      <dgm:prSet presAssocID="{59F35B75-527C-48D0-A651-34EE0C16FC99}" presName="connectorText" presStyleLbl="sibTrans2D1" presStyleIdx="0" presStyleCnt="3"/>
      <dgm:spPr/>
      <dgm:t>
        <a:bodyPr/>
        <a:lstStyle/>
        <a:p>
          <a:endParaRPr lang="pt-BR"/>
        </a:p>
      </dgm:t>
    </dgm:pt>
    <dgm:pt modelId="{6A0CB39E-BDDD-4A9D-86FA-AC661706DA57}" type="pres">
      <dgm:prSet presAssocID="{1819DB40-BC03-4BBC-85B9-23DF1AD02A0E}" presName="node" presStyleLbl="node1" presStyleIdx="1" presStyleCnt="4" custScaleX="133768">
        <dgm:presLayoutVars>
          <dgm:bulletEnabled val="1"/>
        </dgm:presLayoutVars>
      </dgm:prSet>
      <dgm:spPr/>
      <dgm:t>
        <a:bodyPr/>
        <a:lstStyle/>
        <a:p>
          <a:endParaRPr lang="pt-BR"/>
        </a:p>
      </dgm:t>
    </dgm:pt>
    <dgm:pt modelId="{44398E8E-B040-4A21-9767-D5CE0649A474}" type="pres">
      <dgm:prSet presAssocID="{7BA0E955-EF65-40DB-B34A-E2E335DAE4F3}" presName="sibTrans" presStyleLbl="sibTrans2D1" presStyleIdx="1" presStyleCnt="3"/>
      <dgm:spPr/>
      <dgm:t>
        <a:bodyPr/>
        <a:lstStyle/>
        <a:p>
          <a:endParaRPr lang="pt-BR"/>
        </a:p>
      </dgm:t>
    </dgm:pt>
    <dgm:pt modelId="{D521874F-3535-4FF9-9B80-CB37F9AFE6CD}" type="pres">
      <dgm:prSet presAssocID="{7BA0E955-EF65-40DB-B34A-E2E335DAE4F3}" presName="connectorText" presStyleLbl="sibTrans2D1" presStyleIdx="1" presStyleCnt="3"/>
      <dgm:spPr/>
      <dgm:t>
        <a:bodyPr/>
        <a:lstStyle/>
        <a:p>
          <a:endParaRPr lang="pt-BR"/>
        </a:p>
      </dgm:t>
    </dgm:pt>
    <dgm:pt modelId="{EE256D14-FE45-496A-9042-82AE6D2EAC78}" type="pres">
      <dgm:prSet presAssocID="{8605DCDB-9C0C-41FE-AB0B-220BAA16F11E}" presName="node" presStyleLbl="node1" presStyleIdx="2" presStyleCnt="4" custScaleX="133768">
        <dgm:presLayoutVars>
          <dgm:bulletEnabled val="1"/>
        </dgm:presLayoutVars>
      </dgm:prSet>
      <dgm:spPr/>
      <dgm:t>
        <a:bodyPr/>
        <a:lstStyle/>
        <a:p>
          <a:endParaRPr lang="pt-BR"/>
        </a:p>
      </dgm:t>
    </dgm:pt>
    <dgm:pt modelId="{34C080DC-C655-4963-B5D3-6AB6958694E9}" type="pres">
      <dgm:prSet presAssocID="{BD045DDD-C826-4C45-BDB5-29290ACEFE35}" presName="sibTrans" presStyleLbl="sibTrans2D1" presStyleIdx="2" presStyleCnt="3"/>
      <dgm:spPr/>
      <dgm:t>
        <a:bodyPr/>
        <a:lstStyle/>
        <a:p>
          <a:endParaRPr lang="pt-BR"/>
        </a:p>
      </dgm:t>
    </dgm:pt>
    <dgm:pt modelId="{8839E992-4BDB-4E8F-9FAE-9D1FF5FD869E}" type="pres">
      <dgm:prSet presAssocID="{BD045DDD-C826-4C45-BDB5-29290ACEFE35}" presName="connectorText" presStyleLbl="sibTrans2D1" presStyleIdx="2" presStyleCnt="3"/>
      <dgm:spPr/>
      <dgm:t>
        <a:bodyPr/>
        <a:lstStyle/>
        <a:p>
          <a:endParaRPr lang="pt-BR"/>
        </a:p>
      </dgm:t>
    </dgm:pt>
    <dgm:pt modelId="{9CB96CBD-4408-43F4-BD28-43B23A177FE1}" type="pres">
      <dgm:prSet presAssocID="{77ABADF0-79B9-4520-8281-56C0E404618B}" presName="node" presStyleLbl="node1" presStyleIdx="3" presStyleCnt="4" custScaleX="133768">
        <dgm:presLayoutVars>
          <dgm:bulletEnabled val="1"/>
        </dgm:presLayoutVars>
      </dgm:prSet>
      <dgm:spPr/>
      <dgm:t>
        <a:bodyPr/>
        <a:lstStyle/>
        <a:p>
          <a:endParaRPr lang="pt-BR"/>
        </a:p>
      </dgm:t>
    </dgm:pt>
  </dgm:ptLst>
  <dgm:cxnLst>
    <dgm:cxn modelId="{02A3627B-6C1A-4C27-B8BA-D55313FDCDA5}" srcId="{FF6B9037-21C7-44AF-B743-348CC2796733}" destId="{1819DB40-BC03-4BBC-85B9-23DF1AD02A0E}" srcOrd="1" destOrd="0" parTransId="{CD738A92-7EC5-41C6-AFE7-30BCCF62AF0F}" sibTransId="{7BA0E955-EF65-40DB-B34A-E2E335DAE4F3}"/>
    <dgm:cxn modelId="{FA2E03EE-6ED7-47E4-ADCA-A70C1ADA4B2B}" type="presOf" srcId="{FF6B9037-21C7-44AF-B743-348CC2796733}" destId="{1012BA7B-C4D9-4AB8-A612-9084FD537370}" srcOrd="0" destOrd="0" presId="urn:microsoft.com/office/officeart/2005/8/layout/process2"/>
    <dgm:cxn modelId="{83BE623E-3636-4D07-92EF-737DA904F1ED}" srcId="{FF6B9037-21C7-44AF-B743-348CC2796733}" destId="{E1D42711-E40F-43D1-BAD4-446AD950C259}" srcOrd="0" destOrd="0" parTransId="{264C770C-ECA1-4C45-82BE-CC27D215633D}" sibTransId="{59F35B75-527C-48D0-A651-34EE0C16FC99}"/>
    <dgm:cxn modelId="{55E00F00-7FF3-4F65-A2DA-39AA48DD4DB2}" type="presOf" srcId="{59F35B75-527C-48D0-A651-34EE0C16FC99}" destId="{A489BB57-B1EA-46EB-8EFA-53093DE42F03}" srcOrd="1" destOrd="0" presId="urn:microsoft.com/office/officeart/2005/8/layout/process2"/>
    <dgm:cxn modelId="{23B8B404-F24A-4490-BF37-2F7B6E1A3ECA}" type="presOf" srcId="{BD045DDD-C826-4C45-BDB5-29290ACEFE35}" destId="{34C080DC-C655-4963-B5D3-6AB6958694E9}" srcOrd="0" destOrd="0" presId="urn:microsoft.com/office/officeart/2005/8/layout/process2"/>
    <dgm:cxn modelId="{D4919F1D-2F02-450F-92F7-7D5F1ADEE079}" type="presOf" srcId="{BD045DDD-C826-4C45-BDB5-29290ACEFE35}" destId="{8839E992-4BDB-4E8F-9FAE-9D1FF5FD869E}" srcOrd="1" destOrd="0" presId="urn:microsoft.com/office/officeart/2005/8/layout/process2"/>
    <dgm:cxn modelId="{8FA42391-0E8B-49F1-924D-7A9B486AF992}" type="presOf" srcId="{59F35B75-527C-48D0-A651-34EE0C16FC99}" destId="{7D5E6892-C3AD-4318-BC83-502D1DAB79EA}" srcOrd="0" destOrd="0" presId="urn:microsoft.com/office/officeart/2005/8/layout/process2"/>
    <dgm:cxn modelId="{D25E02FF-9E60-4735-99E0-F6758C59FED0}" srcId="{FF6B9037-21C7-44AF-B743-348CC2796733}" destId="{8605DCDB-9C0C-41FE-AB0B-220BAA16F11E}" srcOrd="2" destOrd="0" parTransId="{F9E754CC-B528-4423-90A4-0FAD47FDAD43}" sibTransId="{BD045DDD-C826-4C45-BDB5-29290ACEFE35}"/>
    <dgm:cxn modelId="{3971B486-656B-459A-B1E4-BE6E4C1E2B75}" type="presOf" srcId="{1819DB40-BC03-4BBC-85B9-23DF1AD02A0E}" destId="{6A0CB39E-BDDD-4A9D-86FA-AC661706DA57}" srcOrd="0" destOrd="0" presId="urn:microsoft.com/office/officeart/2005/8/layout/process2"/>
    <dgm:cxn modelId="{52C8C5F0-F810-4204-BD8A-DF5DAF4F998B}" type="presOf" srcId="{77ABADF0-79B9-4520-8281-56C0E404618B}" destId="{9CB96CBD-4408-43F4-BD28-43B23A177FE1}" srcOrd="0" destOrd="0" presId="urn:microsoft.com/office/officeart/2005/8/layout/process2"/>
    <dgm:cxn modelId="{0B8C08B4-72F9-444A-9777-BCA8653816E4}" type="presOf" srcId="{E1D42711-E40F-43D1-BAD4-446AD950C259}" destId="{EDB5C505-5D12-4391-9528-DA1A4F30A6B5}" srcOrd="0" destOrd="0" presId="urn:microsoft.com/office/officeart/2005/8/layout/process2"/>
    <dgm:cxn modelId="{B5A2C1E8-222C-4886-B418-1E2C0FFD0615}" type="presOf" srcId="{7BA0E955-EF65-40DB-B34A-E2E335DAE4F3}" destId="{D521874F-3535-4FF9-9B80-CB37F9AFE6CD}" srcOrd="1" destOrd="0" presId="urn:microsoft.com/office/officeart/2005/8/layout/process2"/>
    <dgm:cxn modelId="{5107BC02-E8F5-432B-8C51-16CFED26EB53}" type="presOf" srcId="{7BA0E955-EF65-40DB-B34A-E2E335DAE4F3}" destId="{44398E8E-B040-4A21-9767-D5CE0649A474}" srcOrd="0" destOrd="0" presId="urn:microsoft.com/office/officeart/2005/8/layout/process2"/>
    <dgm:cxn modelId="{2882D486-3BB7-4D3A-BC99-638CF38C6751}" type="presOf" srcId="{8605DCDB-9C0C-41FE-AB0B-220BAA16F11E}" destId="{EE256D14-FE45-496A-9042-82AE6D2EAC78}" srcOrd="0" destOrd="0" presId="urn:microsoft.com/office/officeart/2005/8/layout/process2"/>
    <dgm:cxn modelId="{457310D0-E692-4F69-9028-81C9ED28A0F6}" srcId="{FF6B9037-21C7-44AF-B743-348CC2796733}" destId="{77ABADF0-79B9-4520-8281-56C0E404618B}" srcOrd="3" destOrd="0" parTransId="{827C6F5F-A1AB-4F4C-BA51-AE23313674FB}" sibTransId="{D697F509-0AA0-4754-B958-244AB51A4F29}"/>
    <dgm:cxn modelId="{EFD47614-490A-4859-9006-B1102188832B}" type="presParOf" srcId="{1012BA7B-C4D9-4AB8-A612-9084FD537370}" destId="{EDB5C505-5D12-4391-9528-DA1A4F30A6B5}" srcOrd="0" destOrd="0" presId="urn:microsoft.com/office/officeart/2005/8/layout/process2"/>
    <dgm:cxn modelId="{A4B07FCA-3CC1-40AA-AF03-76528011E6C2}" type="presParOf" srcId="{1012BA7B-C4D9-4AB8-A612-9084FD537370}" destId="{7D5E6892-C3AD-4318-BC83-502D1DAB79EA}" srcOrd="1" destOrd="0" presId="urn:microsoft.com/office/officeart/2005/8/layout/process2"/>
    <dgm:cxn modelId="{BB1C4BFF-8A4E-4AEF-97E2-3CEF3F1E1303}" type="presParOf" srcId="{7D5E6892-C3AD-4318-BC83-502D1DAB79EA}" destId="{A489BB57-B1EA-46EB-8EFA-53093DE42F03}" srcOrd="0" destOrd="0" presId="urn:microsoft.com/office/officeart/2005/8/layout/process2"/>
    <dgm:cxn modelId="{4CA90F41-D1FB-466C-8482-1ECEF9581662}" type="presParOf" srcId="{1012BA7B-C4D9-4AB8-A612-9084FD537370}" destId="{6A0CB39E-BDDD-4A9D-86FA-AC661706DA57}" srcOrd="2" destOrd="0" presId="urn:microsoft.com/office/officeart/2005/8/layout/process2"/>
    <dgm:cxn modelId="{B96AFA65-86E5-4C7A-9546-3DCFA8E32C81}" type="presParOf" srcId="{1012BA7B-C4D9-4AB8-A612-9084FD537370}" destId="{44398E8E-B040-4A21-9767-D5CE0649A474}" srcOrd="3" destOrd="0" presId="urn:microsoft.com/office/officeart/2005/8/layout/process2"/>
    <dgm:cxn modelId="{CABC513E-EB43-4890-A13B-8C64903AD3E0}" type="presParOf" srcId="{44398E8E-B040-4A21-9767-D5CE0649A474}" destId="{D521874F-3535-4FF9-9B80-CB37F9AFE6CD}" srcOrd="0" destOrd="0" presId="urn:microsoft.com/office/officeart/2005/8/layout/process2"/>
    <dgm:cxn modelId="{C1AE01F9-4108-4465-A142-80C950142CEA}" type="presParOf" srcId="{1012BA7B-C4D9-4AB8-A612-9084FD537370}" destId="{EE256D14-FE45-496A-9042-82AE6D2EAC78}" srcOrd="4" destOrd="0" presId="urn:microsoft.com/office/officeart/2005/8/layout/process2"/>
    <dgm:cxn modelId="{F44B6E9D-F39F-4B84-A6AA-CCEA0BF1135E}" type="presParOf" srcId="{1012BA7B-C4D9-4AB8-A612-9084FD537370}" destId="{34C080DC-C655-4963-B5D3-6AB6958694E9}" srcOrd="5" destOrd="0" presId="urn:microsoft.com/office/officeart/2005/8/layout/process2"/>
    <dgm:cxn modelId="{D646B064-CA8E-4B97-9171-6513997A37C5}" type="presParOf" srcId="{34C080DC-C655-4963-B5D3-6AB6958694E9}" destId="{8839E992-4BDB-4E8F-9FAE-9D1FF5FD869E}" srcOrd="0" destOrd="0" presId="urn:microsoft.com/office/officeart/2005/8/layout/process2"/>
    <dgm:cxn modelId="{F24A0F58-47A3-4C4E-9C03-5BEEBC50B8BF}" type="presParOf" srcId="{1012BA7B-C4D9-4AB8-A612-9084FD537370}" destId="{9CB96CBD-4408-43F4-BD28-43B23A177FE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6B9037-21C7-44AF-B743-348CC2796733}" type="doc">
      <dgm:prSet loTypeId="urn:microsoft.com/office/officeart/2005/8/layout/process2" loCatId="process" qsTypeId="urn:microsoft.com/office/officeart/2005/8/quickstyle/simple1" qsCatId="simple" csTypeId="urn:microsoft.com/office/officeart/2005/8/colors/colorful4" csCatId="colorful" phldr="1"/>
      <dgm:spPr/>
    </dgm:pt>
    <dgm:pt modelId="{E1D42711-E40F-43D1-BAD4-446AD950C259}">
      <dgm:prSet phldrT="[Texto]" custT="1"/>
      <dgm:spPr/>
      <dgm:t>
        <a:bodyPr/>
        <a:lstStyle/>
        <a:p>
          <a:r>
            <a:rPr lang="pt-BR" sz="1600" b="1" dirty="0"/>
            <a:t>Aprovação no Pré-faturamento</a:t>
          </a:r>
        </a:p>
      </dgm:t>
    </dgm:pt>
    <dgm:pt modelId="{264C770C-ECA1-4C45-82BE-CC27D215633D}" type="parTrans" cxnId="{83BE623E-3636-4D07-92EF-737DA904F1ED}">
      <dgm:prSet/>
      <dgm:spPr/>
      <dgm:t>
        <a:bodyPr/>
        <a:lstStyle/>
        <a:p>
          <a:endParaRPr lang="pt-BR" sz="1600" b="1"/>
        </a:p>
      </dgm:t>
    </dgm:pt>
    <dgm:pt modelId="{59F35B75-527C-48D0-A651-34EE0C16FC99}" type="sibTrans" cxnId="{83BE623E-3636-4D07-92EF-737DA904F1ED}">
      <dgm:prSet custT="1"/>
      <dgm:spPr/>
      <dgm:t>
        <a:bodyPr/>
        <a:lstStyle/>
        <a:p>
          <a:endParaRPr lang="pt-BR" sz="1600" b="1"/>
        </a:p>
      </dgm:t>
    </dgm:pt>
    <dgm:pt modelId="{1819DB40-BC03-4BBC-85B9-23DF1AD02A0E}">
      <dgm:prSet phldrT="[Texto]" custT="1"/>
      <dgm:spPr/>
      <dgm:t>
        <a:bodyPr/>
        <a:lstStyle/>
        <a:p>
          <a:r>
            <a:rPr lang="pt-BR" sz="1600" b="1" dirty="0">
              <a:solidFill>
                <a:schemeClr val="accent1">
                  <a:lumMod val="40000"/>
                  <a:lumOff val="60000"/>
                </a:schemeClr>
              </a:solidFill>
            </a:rPr>
            <a:t>SOU LOG </a:t>
          </a:r>
          <a:r>
            <a:rPr lang="pt-BR" sz="1600" b="1" dirty="0"/>
            <a:t>envia os dados completos das manutenções ao </a:t>
          </a:r>
          <a:r>
            <a:rPr lang="pt-BR" sz="1600" b="1" dirty="0">
              <a:solidFill>
                <a:schemeClr val="accent2">
                  <a:lumMod val="40000"/>
                  <a:lumOff val="60000"/>
                </a:schemeClr>
              </a:solidFill>
            </a:rPr>
            <a:t>SIAD</a:t>
          </a:r>
          <a:endParaRPr lang="pt-BR" sz="1600" b="1" dirty="0"/>
        </a:p>
      </dgm:t>
    </dgm:pt>
    <dgm:pt modelId="{CD738A92-7EC5-41C6-AFE7-30BCCF62AF0F}" type="parTrans" cxnId="{02A3627B-6C1A-4C27-B8BA-D55313FDCDA5}">
      <dgm:prSet/>
      <dgm:spPr/>
      <dgm:t>
        <a:bodyPr/>
        <a:lstStyle/>
        <a:p>
          <a:endParaRPr lang="pt-BR" sz="1600" b="1"/>
        </a:p>
      </dgm:t>
    </dgm:pt>
    <dgm:pt modelId="{7BA0E955-EF65-40DB-B34A-E2E335DAE4F3}" type="sibTrans" cxnId="{02A3627B-6C1A-4C27-B8BA-D55313FDCDA5}">
      <dgm:prSet custT="1"/>
      <dgm:spPr/>
      <dgm:t>
        <a:bodyPr/>
        <a:lstStyle/>
        <a:p>
          <a:endParaRPr lang="pt-BR" sz="1600" b="1"/>
        </a:p>
      </dgm:t>
    </dgm:pt>
    <dgm:pt modelId="{77ABADF0-79B9-4520-8281-56C0E404618B}">
      <dgm:prSet phldrT="[Texto]" custT="1"/>
      <dgm:spPr/>
      <dgm:t>
        <a:bodyPr/>
        <a:lstStyle/>
        <a:p>
          <a:r>
            <a:rPr lang="pt-BR" sz="1600" b="1" dirty="0">
              <a:solidFill>
                <a:schemeClr val="accent2">
                  <a:lumMod val="40000"/>
                  <a:lumOff val="60000"/>
                </a:schemeClr>
              </a:solidFill>
            </a:rPr>
            <a:t>SIAD</a:t>
          </a:r>
          <a:r>
            <a:rPr lang="pt-BR" sz="1600" b="1" dirty="0"/>
            <a:t> atualiza os dados da manutenção e os deixa disponíveis para futuras consultas </a:t>
          </a:r>
        </a:p>
      </dgm:t>
    </dgm:pt>
    <dgm:pt modelId="{D697F509-0AA0-4754-B958-244AB51A4F29}" type="sibTrans" cxnId="{457310D0-E692-4F69-9028-81C9ED28A0F6}">
      <dgm:prSet/>
      <dgm:spPr/>
      <dgm:t>
        <a:bodyPr/>
        <a:lstStyle/>
        <a:p>
          <a:endParaRPr lang="pt-BR" sz="1600" b="1"/>
        </a:p>
      </dgm:t>
    </dgm:pt>
    <dgm:pt modelId="{827C6F5F-A1AB-4F4C-BA51-AE23313674FB}" type="parTrans" cxnId="{457310D0-E692-4F69-9028-81C9ED28A0F6}">
      <dgm:prSet/>
      <dgm:spPr/>
      <dgm:t>
        <a:bodyPr/>
        <a:lstStyle/>
        <a:p>
          <a:endParaRPr lang="pt-BR" sz="1600" b="1"/>
        </a:p>
      </dgm:t>
    </dgm:pt>
    <dgm:pt modelId="{1012BA7B-C4D9-4AB8-A612-9084FD537370}" type="pres">
      <dgm:prSet presAssocID="{FF6B9037-21C7-44AF-B743-348CC2796733}" presName="linearFlow" presStyleCnt="0">
        <dgm:presLayoutVars>
          <dgm:resizeHandles val="exact"/>
        </dgm:presLayoutVars>
      </dgm:prSet>
      <dgm:spPr/>
    </dgm:pt>
    <dgm:pt modelId="{EDB5C505-5D12-4391-9528-DA1A4F30A6B5}" type="pres">
      <dgm:prSet presAssocID="{E1D42711-E40F-43D1-BAD4-446AD950C259}" presName="node" presStyleLbl="node1" presStyleIdx="0" presStyleCnt="3" custScaleX="133768">
        <dgm:presLayoutVars>
          <dgm:bulletEnabled val="1"/>
        </dgm:presLayoutVars>
      </dgm:prSet>
      <dgm:spPr/>
      <dgm:t>
        <a:bodyPr/>
        <a:lstStyle/>
        <a:p>
          <a:endParaRPr lang="pt-BR"/>
        </a:p>
      </dgm:t>
    </dgm:pt>
    <dgm:pt modelId="{7D5E6892-C3AD-4318-BC83-502D1DAB79EA}" type="pres">
      <dgm:prSet presAssocID="{59F35B75-527C-48D0-A651-34EE0C16FC99}" presName="sibTrans" presStyleLbl="sibTrans2D1" presStyleIdx="0" presStyleCnt="2" custLinFactNeighborX="-13743" custLinFactNeighborY="479"/>
      <dgm:spPr/>
      <dgm:t>
        <a:bodyPr/>
        <a:lstStyle/>
        <a:p>
          <a:endParaRPr lang="pt-BR"/>
        </a:p>
      </dgm:t>
    </dgm:pt>
    <dgm:pt modelId="{A489BB57-B1EA-46EB-8EFA-53093DE42F03}" type="pres">
      <dgm:prSet presAssocID="{59F35B75-527C-48D0-A651-34EE0C16FC99}" presName="connectorText" presStyleLbl="sibTrans2D1" presStyleIdx="0" presStyleCnt="2"/>
      <dgm:spPr/>
      <dgm:t>
        <a:bodyPr/>
        <a:lstStyle/>
        <a:p>
          <a:endParaRPr lang="pt-BR"/>
        </a:p>
      </dgm:t>
    </dgm:pt>
    <dgm:pt modelId="{6A0CB39E-BDDD-4A9D-86FA-AC661706DA57}" type="pres">
      <dgm:prSet presAssocID="{1819DB40-BC03-4BBC-85B9-23DF1AD02A0E}" presName="node" presStyleLbl="node1" presStyleIdx="1" presStyleCnt="3" custScaleX="133768">
        <dgm:presLayoutVars>
          <dgm:bulletEnabled val="1"/>
        </dgm:presLayoutVars>
      </dgm:prSet>
      <dgm:spPr/>
      <dgm:t>
        <a:bodyPr/>
        <a:lstStyle/>
        <a:p>
          <a:endParaRPr lang="pt-BR"/>
        </a:p>
      </dgm:t>
    </dgm:pt>
    <dgm:pt modelId="{44398E8E-B040-4A21-9767-D5CE0649A474}" type="pres">
      <dgm:prSet presAssocID="{7BA0E955-EF65-40DB-B34A-E2E335DAE4F3}" presName="sibTrans" presStyleLbl="sibTrans2D1" presStyleIdx="1" presStyleCnt="2" custLinFactNeighborX="-13743" custLinFactNeighborY="479"/>
      <dgm:spPr/>
      <dgm:t>
        <a:bodyPr/>
        <a:lstStyle/>
        <a:p>
          <a:endParaRPr lang="pt-BR"/>
        </a:p>
      </dgm:t>
    </dgm:pt>
    <dgm:pt modelId="{D521874F-3535-4FF9-9B80-CB37F9AFE6CD}" type="pres">
      <dgm:prSet presAssocID="{7BA0E955-EF65-40DB-B34A-E2E335DAE4F3}" presName="connectorText" presStyleLbl="sibTrans2D1" presStyleIdx="1" presStyleCnt="2"/>
      <dgm:spPr/>
      <dgm:t>
        <a:bodyPr/>
        <a:lstStyle/>
        <a:p>
          <a:endParaRPr lang="pt-BR"/>
        </a:p>
      </dgm:t>
    </dgm:pt>
    <dgm:pt modelId="{9CB96CBD-4408-43F4-BD28-43B23A177FE1}" type="pres">
      <dgm:prSet presAssocID="{77ABADF0-79B9-4520-8281-56C0E404618B}" presName="node" presStyleLbl="node1" presStyleIdx="2" presStyleCnt="3" custScaleX="133768">
        <dgm:presLayoutVars>
          <dgm:bulletEnabled val="1"/>
        </dgm:presLayoutVars>
      </dgm:prSet>
      <dgm:spPr/>
      <dgm:t>
        <a:bodyPr/>
        <a:lstStyle/>
        <a:p>
          <a:endParaRPr lang="pt-BR"/>
        </a:p>
      </dgm:t>
    </dgm:pt>
  </dgm:ptLst>
  <dgm:cxnLst>
    <dgm:cxn modelId="{5E6570E5-2B03-4CDC-85A6-9025BDA4F3C8}" type="presOf" srcId="{7BA0E955-EF65-40DB-B34A-E2E335DAE4F3}" destId="{44398E8E-B040-4A21-9767-D5CE0649A474}" srcOrd="0" destOrd="0" presId="urn:microsoft.com/office/officeart/2005/8/layout/process2"/>
    <dgm:cxn modelId="{402225ED-B157-4B3E-818E-8D718E53D4DD}" type="presOf" srcId="{FF6B9037-21C7-44AF-B743-348CC2796733}" destId="{1012BA7B-C4D9-4AB8-A612-9084FD537370}" srcOrd="0" destOrd="0" presId="urn:microsoft.com/office/officeart/2005/8/layout/process2"/>
    <dgm:cxn modelId="{02A3627B-6C1A-4C27-B8BA-D55313FDCDA5}" srcId="{FF6B9037-21C7-44AF-B743-348CC2796733}" destId="{1819DB40-BC03-4BBC-85B9-23DF1AD02A0E}" srcOrd="1" destOrd="0" parTransId="{CD738A92-7EC5-41C6-AFE7-30BCCF62AF0F}" sibTransId="{7BA0E955-EF65-40DB-B34A-E2E335DAE4F3}"/>
    <dgm:cxn modelId="{D20AA802-6605-4A14-8F90-B2CF132075AB}" type="presOf" srcId="{59F35B75-527C-48D0-A651-34EE0C16FC99}" destId="{A489BB57-B1EA-46EB-8EFA-53093DE42F03}" srcOrd="1" destOrd="0" presId="urn:microsoft.com/office/officeart/2005/8/layout/process2"/>
    <dgm:cxn modelId="{15DBDFD8-C87F-41CB-A67D-F1F3A9B0F003}" type="presOf" srcId="{7BA0E955-EF65-40DB-B34A-E2E335DAE4F3}" destId="{D521874F-3535-4FF9-9B80-CB37F9AFE6CD}" srcOrd="1" destOrd="0" presId="urn:microsoft.com/office/officeart/2005/8/layout/process2"/>
    <dgm:cxn modelId="{83BE623E-3636-4D07-92EF-737DA904F1ED}" srcId="{FF6B9037-21C7-44AF-B743-348CC2796733}" destId="{E1D42711-E40F-43D1-BAD4-446AD950C259}" srcOrd="0" destOrd="0" parTransId="{264C770C-ECA1-4C45-82BE-CC27D215633D}" sibTransId="{59F35B75-527C-48D0-A651-34EE0C16FC99}"/>
    <dgm:cxn modelId="{A7F99610-B46E-453F-8C77-119B582F2C13}" type="presOf" srcId="{1819DB40-BC03-4BBC-85B9-23DF1AD02A0E}" destId="{6A0CB39E-BDDD-4A9D-86FA-AC661706DA57}" srcOrd="0" destOrd="0" presId="urn:microsoft.com/office/officeart/2005/8/layout/process2"/>
    <dgm:cxn modelId="{887800FE-16FD-4C13-A174-FE9EC200DC13}" type="presOf" srcId="{77ABADF0-79B9-4520-8281-56C0E404618B}" destId="{9CB96CBD-4408-43F4-BD28-43B23A177FE1}" srcOrd="0" destOrd="0" presId="urn:microsoft.com/office/officeart/2005/8/layout/process2"/>
    <dgm:cxn modelId="{3316E275-87D4-4E4F-8B62-220DE1B5649D}" type="presOf" srcId="{E1D42711-E40F-43D1-BAD4-446AD950C259}" destId="{EDB5C505-5D12-4391-9528-DA1A4F30A6B5}" srcOrd="0" destOrd="0" presId="urn:microsoft.com/office/officeart/2005/8/layout/process2"/>
    <dgm:cxn modelId="{6A5EFB6A-DF12-41B5-A916-5778466D73CA}" type="presOf" srcId="{59F35B75-527C-48D0-A651-34EE0C16FC99}" destId="{7D5E6892-C3AD-4318-BC83-502D1DAB79EA}" srcOrd="0" destOrd="0" presId="urn:microsoft.com/office/officeart/2005/8/layout/process2"/>
    <dgm:cxn modelId="{457310D0-E692-4F69-9028-81C9ED28A0F6}" srcId="{FF6B9037-21C7-44AF-B743-348CC2796733}" destId="{77ABADF0-79B9-4520-8281-56C0E404618B}" srcOrd="2" destOrd="0" parTransId="{827C6F5F-A1AB-4F4C-BA51-AE23313674FB}" sibTransId="{D697F509-0AA0-4754-B958-244AB51A4F29}"/>
    <dgm:cxn modelId="{1F4C1452-8BC9-40EE-8B96-3D5817AF53B3}" type="presParOf" srcId="{1012BA7B-C4D9-4AB8-A612-9084FD537370}" destId="{EDB5C505-5D12-4391-9528-DA1A4F30A6B5}" srcOrd="0" destOrd="0" presId="urn:microsoft.com/office/officeart/2005/8/layout/process2"/>
    <dgm:cxn modelId="{06785195-1DD3-4905-AF30-400923609F56}" type="presParOf" srcId="{1012BA7B-C4D9-4AB8-A612-9084FD537370}" destId="{7D5E6892-C3AD-4318-BC83-502D1DAB79EA}" srcOrd="1" destOrd="0" presId="urn:microsoft.com/office/officeart/2005/8/layout/process2"/>
    <dgm:cxn modelId="{6D91D702-D3EA-4F55-A0E6-AF023293F61B}" type="presParOf" srcId="{7D5E6892-C3AD-4318-BC83-502D1DAB79EA}" destId="{A489BB57-B1EA-46EB-8EFA-53093DE42F03}" srcOrd="0" destOrd="0" presId="urn:microsoft.com/office/officeart/2005/8/layout/process2"/>
    <dgm:cxn modelId="{867F588F-7077-41DB-87E5-49447AAF29DD}" type="presParOf" srcId="{1012BA7B-C4D9-4AB8-A612-9084FD537370}" destId="{6A0CB39E-BDDD-4A9D-86FA-AC661706DA57}" srcOrd="2" destOrd="0" presId="urn:microsoft.com/office/officeart/2005/8/layout/process2"/>
    <dgm:cxn modelId="{2694C819-EE75-43F4-BD4A-44572618AEE4}" type="presParOf" srcId="{1012BA7B-C4D9-4AB8-A612-9084FD537370}" destId="{44398E8E-B040-4A21-9767-D5CE0649A474}" srcOrd="3" destOrd="0" presId="urn:microsoft.com/office/officeart/2005/8/layout/process2"/>
    <dgm:cxn modelId="{7C48B423-DCB9-436E-AC5D-AD148BAD49E6}" type="presParOf" srcId="{44398E8E-B040-4A21-9767-D5CE0649A474}" destId="{D521874F-3535-4FF9-9B80-CB37F9AFE6CD}" srcOrd="0" destOrd="0" presId="urn:microsoft.com/office/officeart/2005/8/layout/process2"/>
    <dgm:cxn modelId="{FE31E324-78E1-433F-99CD-2DD106512A64}" type="presParOf" srcId="{1012BA7B-C4D9-4AB8-A612-9084FD537370}" destId="{9CB96CBD-4408-43F4-BD28-43B23A177FE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B80000"/>
        </a:solidFill>
      </dgm:spPr>
      <dgm:t>
        <a:bodyPr/>
        <a:lstStyle/>
        <a:p>
          <a:r>
            <a:rPr lang="pt-BR" sz="1600" dirty="0"/>
            <a:t>1</a:t>
          </a:r>
        </a:p>
      </dgm:t>
    </dgm:pt>
    <dgm:pt modelId="{0837271D-9E1C-474E-BF56-29EEAD6A6D3E}" type="parTrans" cxnId="{EAB672D9-3615-4CF3-8AC3-77DC3F3443B3}">
      <dgm:prSet/>
      <dgm:spPr/>
      <dgm:t>
        <a:bodyPr/>
        <a:lstStyle/>
        <a:p>
          <a:endParaRPr lang="pt-BR" sz="1600"/>
        </a:p>
      </dgm:t>
    </dgm:pt>
    <dgm:pt modelId="{300DFF3B-A15B-4C11-B2D5-39ACE640245E}" type="sibTrans" cxnId="{EAB672D9-3615-4CF3-8AC3-77DC3F3443B3}">
      <dgm:prSet/>
      <dgm:spPr/>
      <dgm:t>
        <a:bodyPr/>
        <a:lstStyle/>
        <a:p>
          <a:endParaRPr lang="pt-BR" sz="1600"/>
        </a:p>
      </dgm:t>
    </dgm:pt>
    <dgm:pt modelId="{394B57A6-98FC-43D9-B0C9-3DB7413A7A58}">
      <dgm:prSet phldrT="[Texto]" custT="1"/>
      <dgm:spPr/>
      <dgm:t>
        <a:bodyPr/>
        <a:lstStyle/>
        <a:p>
          <a:r>
            <a:rPr lang="pt-BR" sz="1400" dirty="0">
              <a:latin typeface="Arial" panose="020B0604020202020204" pitchFamily="34" charset="0"/>
              <a:cs typeface="Arial" panose="020B0604020202020204" pitchFamily="34" charset="0"/>
            </a:rPr>
            <a:t>Tentativa de registrar entrada do veículo no estabelecimento</a:t>
          </a:r>
        </a:p>
      </dgm:t>
    </dgm:pt>
    <dgm:pt modelId="{5DA53F0D-0F81-4A6C-A3FB-4BAFADEDF491}" type="parTrans" cxnId="{5458271D-28D3-479E-9D03-E806364D5A54}">
      <dgm:prSet/>
      <dgm:spPr/>
      <dgm:t>
        <a:bodyPr/>
        <a:lstStyle/>
        <a:p>
          <a:endParaRPr lang="pt-BR" sz="1600"/>
        </a:p>
      </dgm:t>
    </dgm:pt>
    <dgm:pt modelId="{2FDF825B-F4B4-479C-ADC9-FAEA8A345123}" type="sibTrans" cxnId="{5458271D-28D3-479E-9D03-E806364D5A54}">
      <dgm:prSet/>
      <dgm:spPr/>
      <dgm:t>
        <a:bodyPr/>
        <a:lstStyle/>
        <a:p>
          <a:endParaRPr lang="pt-BR" sz="1600"/>
        </a:p>
      </dgm:t>
    </dgm:pt>
    <dgm:pt modelId="{F880CF35-E024-47D9-80C4-9DFA312475FD}">
      <dgm:prSet phldrT="[Texto]" custT="1"/>
      <dgm:spPr>
        <a:solidFill>
          <a:srgbClr val="B80000"/>
        </a:solidFill>
      </dgm:spPr>
      <dgm:t>
        <a:bodyPr/>
        <a:lstStyle/>
        <a:p>
          <a:r>
            <a:rPr lang="pt-BR" sz="1600" dirty="0"/>
            <a:t>2</a:t>
          </a:r>
        </a:p>
      </dgm:t>
    </dgm:pt>
    <dgm:pt modelId="{DA4D4EA1-ABFF-478D-87BD-1598662B1989}" type="parTrans" cxnId="{AEFFDBF1-361E-4C37-ABB2-3562EA2A8BD2}">
      <dgm:prSet/>
      <dgm:spPr/>
      <dgm:t>
        <a:bodyPr/>
        <a:lstStyle/>
        <a:p>
          <a:endParaRPr lang="pt-BR" sz="1600"/>
        </a:p>
      </dgm:t>
    </dgm:pt>
    <dgm:pt modelId="{1107F49B-239E-4E94-8F65-AAAA21C2E788}" type="sibTrans" cxnId="{AEFFDBF1-361E-4C37-ABB2-3562EA2A8BD2}">
      <dgm:prSet/>
      <dgm:spPr/>
      <dgm:t>
        <a:bodyPr/>
        <a:lstStyle/>
        <a:p>
          <a:endParaRPr lang="pt-BR" sz="1600"/>
        </a:p>
      </dgm:t>
    </dgm:pt>
    <dgm:pt modelId="{AB739486-8FA1-4295-8761-C9BA3D1996D1}">
      <dgm:prSet phldrT="[Texto]" custT="1"/>
      <dgm:spPr/>
      <dgm:t>
        <a:bodyPr/>
        <a:lstStyle/>
        <a:p>
          <a:r>
            <a:rPr lang="pt-BR" sz="1400" dirty="0">
              <a:latin typeface="Arial" panose="020B0604020202020204" pitchFamily="34" charset="0"/>
              <a:cs typeface="Arial" panose="020B0604020202020204" pitchFamily="34" charset="0"/>
            </a:rPr>
            <a:t>Retirada do veículo do estabelecimento</a:t>
          </a:r>
        </a:p>
      </dgm:t>
    </dgm:pt>
    <dgm:pt modelId="{2778332D-F5D4-4C79-8E23-0E40DE1DC057}" type="parTrans" cxnId="{9D7F2DF5-0B9F-492B-BB2C-7BAD0941222C}">
      <dgm:prSet/>
      <dgm:spPr/>
      <dgm:t>
        <a:bodyPr/>
        <a:lstStyle/>
        <a:p>
          <a:endParaRPr lang="pt-BR" sz="1600"/>
        </a:p>
      </dgm:t>
    </dgm:pt>
    <dgm:pt modelId="{1239857A-36CB-45FD-9C78-8A6D9261270D}" type="sibTrans" cxnId="{9D7F2DF5-0B9F-492B-BB2C-7BAD0941222C}">
      <dgm:prSet/>
      <dgm:spPr/>
      <dgm:t>
        <a:bodyPr/>
        <a:lstStyle/>
        <a:p>
          <a:endParaRPr lang="pt-BR" sz="1600"/>
        </a:p>
      </dgm:t>
    </dgm:pt>
    <dgm:pt modelId="{54330761-FED8-4C9B-8940-3F1B91A21596}">
      <dgm:prSet phldrT="[Texto]" custT="1"/>
      <dgm:spPr>
        <a:solidFill>
          <a:srgbClr val="B80000"/>
        </a:solidFill>
      </dgm:spPr>
      <dgm:t>
        <a:bodyPr/>
        <a:lstStyle/>
        <a:p>
          <a:r>
            <a:rPr lang="pt-BR" sz="1600" dirty="0"/>
            <a:t>3</a:t>
          </a:r>
        </a:p>
      </dgm:t>
    </dgm:pt>
    <dgm:pt modelId="{E750059C-250D-4E3C-8853-C66F319EA8CF}" type="parTrans" cxnId="{F115BC40-8A98-4E8A-BA83-ECD282E6564E}">
      <dgm:prSet/>
      <dgm:spPr/>
      <dgm:t>
        <a:bodyPr/>
        <a:lstStyle/>
        <a:p>
          <a:endParaRPr lang="pt-BR" sz="1600"/>
        </a:p>
      </dgm:t>
    </dgm:pt>
    <dgm:pt modelId="{2193BE26-7A83-4641-ABAA-C6C41079A342}" type="sibTrans" cxnId="{F115BC40-8A98-4E8A-BA83-ECD282E6564E}">
      <dgm:prSet/>
      <dgm:spPr/>
      <dgm:t>
        <a:bodyPr/>
        <a:lstStyle/>
        <a:p>
          <a:endParaRPr lang="pt-BR" sz="1600"/>
        </a:p>
      </dgm:t>
    </dgm:pt>
    <dgm:pt modelId="{76E47C96-E725-4DE2-9EA0-4B0D98E1067D}">
      <dgm:prSet phldrT="[Texto]" custT="1"/>
      <dgm:spPr/>
      <dgm:t>
        <a:bodyPr/>
        <a:lstStyle/>
        <a:p>
          <a:r>
            <a:rPr lang="pt-BR" sz="1400" dirty="0">
              <a:latin typeface="Arial" panose="020B0604020202020204" pitchFamily="34" charset="0"/>
              <a:cs typeface="Arial" panose="020B0604020202020204" pitchFamily="34" charset="0"/>
            </a:rPr>
            <a:t>Cancelamento de manutenção em qualquer etapa do processo</a:t>
          </a:r>
        </a:p>
      </dgm:t>
    </dgm:pt>
    <dgm:pt modelId="{ED709173-FCB6-4AAF-8D67-00FA662C1CB6}" type="parTrans" cxnId="{6D84A887-7FAA-4D4C-B537-3715F2449C95}">
      <dgm:prSet/>
      <dgm:spPr/>
      <dgm:t>
        <a:bodyPr/>
        <a:lstStyle/>
        <a:p>
          <a:endParaRPr lang="pt-BR" sz="1600"/>
        </a:p>
      </dgm:t>
    </dgm:pt>
    <dgm:pt modelId="{CEE265CE-9C94-497C-A197-8E5094850E2B}" type="sibTrans" cxnId="{6D84A887-7FAA-4D4C-B537-3715F2449C95}">
      <dgm:prSet/>
      <dgm:spPr/>
      <dgm:t>
        <a:bodyPr/>
        <a:lstStyle/>
        <a:p>
          <a:endParaRPr lang="pt-BR" sz="1600"/>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3">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3">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D8D348DA-7E6A-4186-AA8D-D1FCEB2356B1}" type="pres">
      <dgm:prSet presAssocID="{F880CF35-E024-47D9-80C4-9DFA312475FD}" presName="composite" presStyleCnt="0"/>
      <dgm:spPr/>
    </dgm:pt>
    <dgm:pt modelId="{4FC333EC-23E4-4E19-9979-33F85DB31A46}" type="pres">
      <dgm:prSet presAssocID="{F880CF35-E024-47D9-80C4-9DFA312475FD}" presName="parentText" presStyleLbl="alignNode1" presStyleIdx="1" presStyleCnt="3">
        <dgm:presLayoutVars>
          <dgm:chMax val="1"/>
          <dgm:bulletEnabled val="1"/>
        </dgm:presLayoutVars>
      </dgm:prSet>
      <dgm:spPr/>
      <dgm:t>
        <a:bodyPr/>
        <a:lstStyle/>
        <a:p>
          <a:endParaRPr lang="pt-BR"/>
        </a:p>
      </dgm:t>
    </dgm:pt>
    <dgm:pt modelId="{BC690D25-60D3-4AE1-9C4D-6E64AC8C7514}" type="pres">
      <dgm:prSet presAssocID="{F880CF35-E024-47D9-80C4-9DFA312475FD}" presName="descendantText" presStyleLbl="alignAcc1" presStyleIdx="1" presStyleCnt="3">
        <dgm:presLayoutVars>
          <dgm:bulletEnabled val="1"/>
        </dgm:presLayoutVars>
      </dgm:prSet>
      <dgm:spPr/>
      <dgm:t>
        <a:bodyPr/>
        <a:lstStyle/>
        <a:p>
          <a:endParaRPr lang="pt-BR"/>
        </a:p>
      </dgm:t>
    </dgm:pt>
    <dgm:pt modelId="{4E10B7F8-2003-4A85-B0BA-074065D685C6}" type="pres">
      <dgm:prSet presAssocID="{1107F49B-239E-4E94-8F65-AAAA21C2E788}"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2" presStyleCnt="3">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2" presStyleCnt="3">
        <dgm:presLayoutVars>
          <dgm:bulletEnabled val="1"/>
        </dgm:presLayoutVars>
      </dgm:prSet>
      <dgm:spPr/>
      <dgm:t>
        <a:bodyPr/>
        <a:lstStyle/>
        <a:p>
          <a:endParaRPr lang="pt-BR"/>
        </a:p>
      </dgm:t>
    </dgm:pt>
  </dgm:ptLst>
  <dgm:cxnLst>
    <dgm:cxn modelId="{6E83856D-AD0F-4B1D-AA74-6C6309612644}" type="presOf" srcId="{76E47C96-E725-4DE2-9EA0-4B0D98E1067D}" destId="{65D6A353-8C90-4E7B-895D-DCA6F82DAE81}" srcOrd="0" destOrd="0" presId="urn:microsoft.com/office/officeart/2005/8/layout/chevron2"/>
    <dgm:cxn modelId="{989CEE53-FDAA-496A-A8BD-52F3C24C1293}" type="presOf" srcId="{F880CF35-E024-47D9-80C4-9DFA312475FD}" destId="{4FC333EC-23E4-4E19-9979-33F85DB31A46}" srcOrd="0" destOrd="0" presId="urn:microsoft.com/office/officeart/2005/8/layout/chevron2"/>
    <dgm:cxn modelId="{EAB672D9-3615-4CF3-8AC3-77DC3F3443B3}" srcId="{757A8B1C-4A6E-49FF-99EB-F4445292AE2D}" destId="{2764E663-A913-4465-AEAF-E798D0DC9FD0}" srcOrd="0" destOrd="0" parTransId="{0837271D-9E1C-474E-BF56-29EEAD6A6D3E}" sibTransId="{300DFF3B-A15B-4C11-B2D5-39ACE640245E}"/>
    <dgm:cxn modelId="{45F7FCCE-872E-45C4-82CD-747697D0E8C9}" type="presOf" srcId="{394B57A6-98FC-43D9-B0C9-3DB7413A7A58}" destId="{95AE0344-9A11-4CC8-A784-8F95D99A9401}" srcOrd="0" destOrd="0" presId="urn:microsoft.com/office/officeart/2005/8/layout/chevron2"/>
    <dgm:cxn modelId="{9D7F2DF5-0B9F-492B-BB2C-7BAD0941222C}" srcId="{F880CF35-E024-47D9-80C4-9DFA312475FD}" destId="{AB739486-8FA1-4295-8761-C9BA3D1996D1}" srcOrd="0" destOrd="0" parTransId="{2778332D-F5D4-4C79-8E23-0E40DE1DC057}" sibTransId="{1239857A-36CB-45FD-9C78-8A6D9261270D}"/>
    <dgm:cxn modelId="{082C6D74-93E5-4239-8BA6-4E0C54197B10}" type="presOf" srcId="{54330761-FED8-4C9B-8940-3F1B91A21596}" destId="{8FF6085C-8D53-4CDB-9553-CD31D42A80C6}" srcOrd="0" destOrd="0" presId="urn:microsoft.com/office/officeart/2005/8/layout/chevron2"/>
    <dgm:cxn modelId="{842DF352-070C-4601-86AC-6AFDBAAAA0A7}" type="presOf" srcId="{2764E663-A913-4465-AEAF-E798D0DC9FD0}" destId="{1BB95FE2-2F64-47BB-B2AC-1616A5EBFDDA}" srcOrd="0" destOrd="0" presId="urn:microsoft.com/office/officeart/2005/8/layout/chevron2"/>
    <dgm:cxn modelId="{6D84A887-7FAA-4D4C-B537-3715F2449C95}" srcId="{54330761-FED8-4C9B-8940-3F1B91A21596}" destId="{76E47C96-E725-4DE2-9EA0-4B0D98E1067D}" srcOrd="0" destOrd="0" parTransId="{ED709173-FCB6-4AAF-8D67-00FA662C1CB6}" sibTransId="{CEE265CE-9C94-497C-A197-8E5094850E2B}"/>
    <dgm:cxn modelId="{5458271D-28D3-479E-9D03-E806364D5A54}" srcId="{2764E663-A913-4465-AEAF-E798D0DC9FD0}" destId="{394B57A6-98FC-43D9-B0C9-3DB7413A7A58}" srcOrd="0" destOrd="0" parTransId="{5DA53F0D-0F81-4A6C-A3FB-4BAFADEDF491}" sibTransId="{2FDF825B-F4B4-479C-ADC9-FAEA8A345123}"/>
    <dgm:cxn modelId="{BBC07983-A678-4030-840E-D0141CB05E7C}" type="presOf" srcId="{AB739486-8FA1-4295-8761-C9BA3D1996D1}" destId="{BC690D25-60D3-4AE1-9C4D-6E64AC8C7514}" srcOrd="0" destOrd="0" presId="urn:microsoft.com/office/officeart/2005/8/layout/chevron2"/>
    <dgm:cxn modelId="{AEFFDBF1-361E-4C37-ABB2-3562EA2A8BD2}" srcId="{757A8B1C-4A6E-49FF-99EB-F4445292AE2D}" destId="{F880CF35-E024-47D9-80C4-9DFA312475FD}" srcOrd="1" destOrd="0" parTransId="{DA4D4EA1-ABFF-478D-87BD-1598662B1989}" sibTransId="{1107F49B-239E-4E94-8F65-AAAA21C2E788}"/>
    <dgm:cxn modelId="{F115BC40-8A98-4E8A-BA83-ECD282E6564E}" srcId="{757A8B1C-4A6E-49FF-99EB-F4445292AE2D}" destId="{54330761-FED8-4C9B-8940-3F1B91A21596}" srcOrd="2" destOrd="0" parTransId="{E750059C-250D-4E3C-8853-C66F319EA8CF}" sibTransId="{2193BE26-7A83-4641-ABAA-C6C41079A342}"/>
    <dgm:cxn modelId="{5EBA8234-93A9-4400-8274-F692C2029CC1}" type="presOf" srcId="{757A8B1C-4A6E-49FF-99EB-F4445292AE2D}" destId="{C39CF2CE-37F5-462F-AC68-B1C764EAF9EB}" srcOrd="0" destOrd="0" presId="urn:microsoft.com/office/officeart/2005/8/layout/chevron2"/>
    <dgm:cxn modelId="{8327A715-D7A3-4F2F-A44C-59308F128848}" type="presParOf" srcId="{C39CF2CE-37F5-462F-AC68-B1C764EAF9EB}" destId="{6A47F31A-1168-4ACC-8788-891715748DFA}" srcOrd="0" destOrd="0" presId="urn:microsoft.com/office/officeart/2005/8/layout/chevron2"/>
    <dgm:cxn modelId="{ABF85281-F6C9-4B35-BE41-BCB9E8AA6D12}" type="presParOf" srcId="{6A47F31A-1168-4ACC-8788-891715748DFA}" destId="{1BB95FE2-2F64-47BB-B2AC-1616A5EBFDDA}" srcOrd="0" destOrd="0" presId="urn:microsoft.com/office/officeart/2005/8/layout/chevron2"/>
    <dgm:cxn modelId="{35F46CA5-7FCD-400F-B3DF-38357C3373A9}" type="presParOf" srcId="{6A47F31A-1168-4ACC-8788-891715748DFA}" destId="{95AE0344-9A11-4CC8-A784-8F95D99A9401}" srcOrd="1" destOrd="0" presId="urn:microsoft.com/office/officeart/2005/8/layout/chevron2"/>
    <dgm:cxn modelId="{DECC1407-02C3-48E4-A37C-5A4D35765DE5}" type="presParOf" srcId="{C39CF2CE-37F5-462F-AC68-B1C764EAF9EB}" destId="{E3E3A733-048E-4277-B5FA-174B0C8059D2}" srcOrd="1" destOrd="0" presId="urn:microsoft.com/office/officeart/2005/8/layout/chevron2"/>
    <dgm:cxn modelId="{AE193031-A604-407D-9AE5-693EAD3F8965}" type="presParOf" srcId="{C39CF2CE-37F5-462F-AC68-B1C764EAF9EB}" destId="{D8D348DA-7E6A-4186-AA8D-D1FCEB2356B1}" srcOrd="2" destOrd="0" presId="urn:microsoft.com/office/officeart/2005/8/layout/chevron2"/>
    <dgm:cxn modelId="{AAD6EE97-9E2E-4031-BD62-16B05FC34FAD}" type="presParOf" srcId="{D8D348DA-7E6A-4186-AA8D-D1FCEB2356B1}" destId="{4FC333EC-23E4-4E19-9979-33F85DB31A46}" srcOrd="0" destOrd="0" presId="urn:microsoft.com/office/officeart/2005/8/layout/chevron2"/>
    <dgm:cxn modelId="{D259D527-4758-4CF2-B951-4B7DE39A303B}" type="presParOf" srcId="{D8D348DA-7E6A-4186-AA8D-D1FCEB2356B1}" destId="{BC690D25-60D3-4AE1-9C4D-6E64AC8C7514}" srcOrd="1" destOrd="0" presId="urn:microsoft.com/office/officeart/2005/8/layout/chevron2"/>
    <dgm:cxn modelId="{7A5C257C-B3B5-458E-8F7B-D67DDBD822B9}" type="presParOf" srcId="{C39CF2CE-37F5-462F-AC68-B1C764EAF9EB}" destId="{4E10B7F8-2003-4A85-B0BA-074065D685C6}" srcOrd="3" destOrd="0" presId="urn:microsoft.com/office/officeart/2005/8/layout/chevron2"/>
    <dgm:cxn modelId="{BD23477E-AA13-42AF-A8DD-6CC713A141D6}" type="presParOf" srcId="{C39CF2CE-37F5-462F-AC68-B1C764EAF9EB}" destId="{18856E77-695A-4BB0-B4DD-A13325257B3A}" srcOrd="4" destOrd="0" presId="urn:microsoft.com/office/officeart/2005/8/layout/chevron2"/>
    <dgm:cxn modelId="{313232AE-C41B-4392-9810-7CE7D26B8E4C}" type="presParOf" srcId="{18856E77-695A-4BB0-B4DD-A13325257B3A}" destId="{8FF6085C-8D53-4CDB-9553-CD31D42A80C6}" srcOrd="0" destOrd="0" presId="urn:microsoft.com/office/officeart/2005/8/layout/chevron2"/>
    <dgm:cxn modelId="{FBA9D2FC-507D-4F75-9778-81607451DDCD}" type="presParOf" srcId="{18856E77-695A-4BB0-B4DD-A13325257B3A}" destId="{65D6A353-8C90-4E7B-895D-DCA6F82DAE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B80000"/>
        </a:solidFill>
      </dgm:spPr>
      <dgm:t>
        <a:bodyPr/>
        <a:lstStyle/>
        <a:p>
          <a:r>
            <a:rPr lang="pt-BR" sz="1600" dirty="0"/>
            <a:t>1</a:t>
          </a:r>
        </a:p>
      </dgm:t>
    </dgm:pt>
    <dgm:pt modelId="{0837271D-9E1C-474E-BF56-29EEAD6A6D3E}" type="parTrans" cxnId="{EAB672D9-3615-4CF3-8AC3-77DC3F3443B3}">
      <dgm:prSet/>
      <dgm:spPr/>
      <dgm:t>
        <a:bodyPr/>
        <a:lstStyle/>
        <a:p>
          <a:endParaRPr lang="pt-BR" sz="1600"/>
        </a:p>
      </dgm:t>
    </dgm:pt>
    <dgm:pt modelId="{300DFF3B-A15B-4C11-B2D5-39ACE640245E}" type="sibTrans" cxnId="{EAB672D9-3615-4CF3-8AC3-77DC3F3443B3}">
      <dgm:prSet/>
      <dgm:spPr/>
      <dgm:t>
        <a:bodyPr/>
        <a:lstStyle/>
        <a:p>
          <a:endParaRPr lang="pt-BR" sz="1600"/>
        </a:p>
      </dgm:t>
    </dgm:pt>
    <dgm:pt modelId="{394B57A6-98FC-43D9-B0C9-3DB7413A7A58}">
      <dgm:prSet phldrT="[Texto]" custT="1"/>
      <dgm:spPr/>
      <dgm:t>
        <a:bodyPr/>
        <a:lstStyle/>
        <a:p>
          <a:r>
            <a:rPr lang="pt-BR" sz="1400" dirty="0">
              <a:latin typeface="Arial" panose="020B0604020202020204" pitchFamily="34" charset="0"/>
              <a:cs typeface="Arial" panose="020B0604020202020204" pitchFamily="34" charset="0"/>
            </a:rPr>
            <a:t>Tentativa de registrar entrada do veículo no estabelecimento</a:t>
          </a:r>
        </a:p>
      </dgm:t>
    </dgm:pt>
    <dgm:pt modelId="{5DA53F0D-0F81-4A6C-A3FB-4BAFADEDF491}" type="parTrans" cxnId="{5458271D-28D3-479E-9D03-E806364D5A54}">
      <dgm:prSet/>
      <dgm:spPr/>
      <dgm:t>
        <a:bodyPr/>
        <a:lstStyle/>
        <a:p>
          <a:endParaRPr lang="pt-BR" sz="1600"/>
        </a:p>
      </dgm:t>
    </dgm:pt>
    <dgm:pt modelId="{2FDF825B-F4B4-479C-ADC9-FAEA8A345123}" type="sibTrans" cxnId="{5458271D-28D3-479E-9D03-E806364D5A54}">
      <dgm:prSet/>
      <dgm:spPr/>
      <dgm:t>
        <a:bodyPr/>
        <a:lstStyle/>
        <a:p>
          <a:endParaRPr lang="pt-BR" sz="1600"/>
        </a:p>
      </dgm:t>
    </dgm:pt>
    <dgm:pt modelId="{F880CF35-E024-47D9-80C4-9DFA312475FD}">
      <dgm:prSet phldrT="[Texto]" custT="1"/>
      <dgm:spPr>
        <a:solidFill>
          <a:srgbClr val="B80000"/>
        </a:solidFill>
      </dgm:spPr>
      <dgm:t>
        <a:bodyPr/>
        <a:lstStyle/>
        <a:p>
          <a:r>
            <a:rPr lang="pt-BR" sz="1600" dirty="0"/>
            <a:t>2</a:t>
          </a:r>
        </a:p>
      </dgm:t>
    </dgm:pt>
    <dgm:pt modelId="{DA4D4EA1-ABFF-478D-87BD-1598662B1989}" type="parTrans" cxnId="{AEFFDBF1-361E-4C37-ABB2-3562EA2A8BD2}">
      <dgm:prSet/>
      <dgm:spPr/>
      <dgm:t>
        <a:bodyPr/>
        <a:lstStyle/>
        <a:p>
          <a:endParaRPr lang="pt-BR" sz="1600"/>
        </a:p>
      </dgm:t>
    </dgm:pt>
    <dgm:pt modelId="{1107F49B-239E-4E94-8F65-AAAA21C2E788}" type="sibTrans" cxnId="{AEFFDBF1-361E-4C37-ABB2-3562EA2A8BD2}">
      <dgm:prSet/>
      <dgm:spPr/>
      <dgm:t>
        <a:bodyPr/>
        <a:lstStyle/>
        <a:p>
          <a:endParaRPr lang="pt-BR" sz="1600"/>
        </a:p>
      </dgm:t>
    </dgm:pt>
    <dgm:pt modelId="{AB739486-8FA1-4295-8761-C9BA3D1996D1}">
      <dgm:prSet phldrT="[Texto]" custT="1"/>
      <dgm:spPr/>
      <dgm:t>
        <a:bodyPr/>
        <a:lstStyle/>
        <a:p>
          <a:r>
            <a:rPr lang="pt-BR" sz="1400" dirty="0">
              <a:latin typeface="Arial" panose="020B0604020202020204" pitchFamily="34" charset="0"/>
              <a:cs typeface="Arial" panose="020B0604020202020204" pitchFamily="34" charset="0"/>
            </a:rPr>
            <a:t>Retirada do veículo do estabelecimento</a:t>
          </a:r>
        </a:p>
      </dgm:t>
    </dgm:pt>
    <dgm:pt modelId="{2778332D-F5D4-4C79-8E23-0E40DE1DC057}" type="parTrans" cxnId="{9D7F2DF5-0B9F-492B-BB2C-7BAD0941222C}">
      <dgm:prSet/>
      <dgm:spPr/>
      <dgm:t>
        <a:bodyPr/>
        <a:lstStyle/>
        <a:p>
          <a:endParaRPr lang="pt-BR" sz="1600"/>
        </a:p>
      </dgm:t>
    </dgm:pt>
    <dgm:pt modelId="{1239857A-36CB-45FD-9C78-8A6D9261270D}" type="sibTrans" cxnId="{9D7F2DF5-0B9F-492B-BB2C-7BAD0941222C}">
      <dgm:prSet/>
      <dgm:spPr/>
      <dgm:t>
        <a:bodyPr/>
        <a:lstStyle/>
        <a:p>
          <a:endParaRPr lang="pt-BR" sz="1600"/>
        </a:p>
      </dgm:t>
    </dgm:pt>
    <dgm:pt modelId="{54330761-FED8-4C9B-8940-3F1B91A21596}">
      <dgm:prSet phldrT="[Texto]" custT="1"/>
      <dgm:spPr>
        <a:solidFill>
          <a:srgbClr val="B80000"/>
        </a:solidFill>
      </dgm:spPr>
      <dgm:t>
        <a:bodyPr/>
        <a:lstStyle/>
        <a:p>
          <a:r>
            <a:rPr lang="pt-BR" sz="1600" dirty="0"/>
            <a:t>3</a:t>
          </a:r>
        </a:p>
      </dgm:t>
    </dgm:pt>
    <dgm:pt modelId="{E750059C-250D-4E3C-8853-C66F319EA8CF}" type="parTrans" cxnId="{F115BC40-8A98-4E8A-BA83-ECD282E6564E}">
      <dgm:prSet/>
      <dgm:spPr/>
      <dgm:t>
        <a:bodyPr/>
        <a:lstStyle/>
        <a:p>
          <a:endParaRPr lang="pt-BR" sz="1600"/>
        </a:p>
      </dgm:t>
    </dgm:pt>
    <dgm:pt modelId="{2193BE26-7A83-4641-ABAA-C6C41079A342}" type="sibTrans" cxnId="{F115BC40-8A98-4E8A-BA83-ECD282E6564E}">
      <dgm:prSet/>
      <dgm:spPr/>
      <dgm:t>
        <a:bodyPr/>
        <a:lstStyle/>
        <a:p>
          <a:endParaRPr lang="pt-BR" sz="1600"/>
        </a:p>
      </dgm:t>
    </dgm:pt>
    <dgm:pt modelId="{76E47C96-E725-4DE2-9EA0-4B0D98E1067D}">
      <dgm:prSet phldrT="[Texto]" custT="1"/>
      <dgm:spPr/>
      <dgm:t>
        <a:bodyPr/>
        <a:lstStyle/>
        <a:p>
          <a:r>
            <a:rPr lang="pt-BR" sz="1400" dirty="0">
              <a:latin typeface="Arial" panose="020B0604020202020204" pitchFamily="34" charset="0"/>
              <a:cs typeface="Arial" panose="020B0604020202020204" pitchFamily="34" charset="0"/>
            </a:rPr>
            <a:t>Cancelamento de manutenção em qualquer etapa do processo</a:t>
          </a:r>
        </a:p>
      </dgm:t>
    </dgm:pt>
    <dgm:pt modelId="{ED709173-FCB6-4AAF-8D67-00FA662C1CB6}" type="parTrans" cxnId="{6D84A887-7FAA-4D4C-B537-3715F2449C95}">
      <dgm:prSet/>
      <dgm:spPr/>
      <dgm:t>
        <a:bodyPr/>
        <a:lstStyle/>
        <a:p>
          <a:endParaRPr lang="pt-BR" sz="1600"/>
        </a:p>
      </dgm:t>
    </dgm:pt>
    <dgm:pt modelId="{CEE265CE-9C94-497C-A197-8E5094850E2B}" type="sibTrans" cxnId="{6D84A887-7FAA-4D4C-B537-3715F2449C95}">
      <dgm:prSet/>
      <dgm:spPr/>
      <dgm:t>
        <a:bodyPr/>
        <a:lstStyle/>
        <a:p>
          <a:endParaRPr lang="pt-BR" sz="1600"/>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3">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3">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D8D348DA-7E6A-4186-AA8D-D1FCEB2356B1}" type="pres">
      <dgm:prSet presAssocID="{F880CF35-E024-47D9-80C4-9DFA312475FD}" presName="composite" presStyleCnt="0"/>
      <dgm:spPr/>
    </dgm:pt>
    <dgm:pt modelId="{4FC333EC-23E4-4E19-9979-33F85DB31A46}" type="pres">
      <dgm:prSet presAssocID="{F880CF35-E024-47D9-80C4-9DFA312475FD}" presName="parentText" presStyleLbl="alignNode1" presStyleIdx="1" presStyleCnt="3">
        <dgm:presLayoutVars>
          <dgm:chMax val="1"/>
          <dgm:bulletEnabled val="1"/>
        </dgm:presLayoutVars>
      </dgm:prSet>
      <dgm:spPr/>
      <dgm:t>
        <a:bodyPr/>
        <a:lstStyle/>
        <a:p>
          <a:endParaRPr lang="pt-BR"/>
        </a:p>
      </dgm:t>
    </dgm:pt>
    <dgm:pt modelId="{BC690D25-60D3-4AE1-9C4D-6E64AC8C7514}" type="pres">
      <dgm:prSet presAssocID="{F880CF35-E024-47D9-80C4-9DFA312475FD}" presName="descendantText" presStyleLbl="alignAcc1" presStyleIdx="1" presStyleCnt="3">
        <dgm:presLayoutVars>
          <dgm:bulletEnabled val="1"/>
        </dgm:presLayoutVars>
      </dgm:prSet>
      <dgm:spPr/>
      <dgm:t>
        <a:bodyPr/>
        <a:lstStyle/>
        <a:p>
          <a:endParaRPr lang="pt-BR"/>
        </a:p>
      </dgm:t>
    </dgm:pt>
    <dgm:pt modelId="{4E10B7F8-2003-4A85-B0BA-074065D685C6}" type="pres">
      <dgm:prSet presAssocID="{1107F49B-239E-4E94-8F65-AAAA21C2E788}"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2" presStyleCnt="3">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2" presStyleCnt="3">
        <dgm:presLayoutVars>
          <dgm:bulletEnabled val="1"/>
        </dgm:presLayoutVars>
      </dgm:prSet>
      <dgm:spPr/>
      <dgm:t>
        <a:bodyPr/>
        <a:lstStyle/>
        <a:p>
          <a:endParaRPr lang="pt-BR"/>
        </a:p>
      </dgm:t>
    </dgm:pt>
  </dgm:ptLst>
  <dgm:cxnLst>
    <dgm:cxn modelId="{5458271D-28D3-479E-9D03-E806364D5A54}" srcId="{2764E663-A913-4465-AEAF-E798D0DC9FD0}" destId="{394B57A6-98FC-43D9-B0C9-3DB7413A7A58}" srcOrd="0" destOrd="0" parTransId="{5DA53F0D-0F81-4A6C-A3FB-4BAFADEDF491}" sibTransId="{2FDF825B-F4B4-479C-ADC9-FAEA8A345123}"/>
    <dgm:cxn modelId="{CAC9F980-8771-4EEF-AC8C-F1A0031EBBC3}" type="presOf" srcId="{54330761-FED8-4C9B-8940-3F1B91A21596}" destId="{8FF6085C-8D53-4CDB-9553-CD31D42A80C6}" srcOrd="0" destOrd="0" presId="urn:microsoft.com/office/officeart/2005/8/layout/chevron2"/>
    <dgm:cxn modelId="{F115BC40-8A98-4E8A-BA83-ECD282E6564E}" srcId="{757A8B1C-4A6E-49FF-99EB-F4445292AE2D}" destId="{54330761-FED8-4C9B-8940-3F1B91A21596}" srcOrd="2" destOrd="0" parTransId="{E750059C-250D-4E3C-8853-C66F319EA8CF}" sibTransId="{2193BE26-7A83-4641-ABAA-C6C41079A342}"/>
    <dgm:cxn modelId="{703F6B74-FB9F-4A24-A48A-F0E09A4755E7}" type="presOf" srcId="{F880CF35-E024-47D9-80C4-9DFA312475FD}" destId="{4FC333EC-23E4-4E19-9979-33F85DB31A46}" srcOrd="0" destOrd="0" presId="urn:microsoft.com/office/officeart/2005/8/layout/chevron2"/>
    <dgm:cxn modelId="{EAB672D9-3615-4CF3-8AC3-77DC3F3443B3}" srcId="{757A8B1C-4A6E-49FF-99EB-F4445292AE2D}" destId="{2764E663-A913-4465-AEAF-E798D0DC9FD0}" srcOrd="0" destOrd="0" parTransId="{0837271D-9E1C-474E-BF56-29EEAD6A6D3E}" sibTransId="{300DFF3B-A15B-4C11-B2D5-39ACE640245E}"/>
    <dgm:cxn modelId="{66138CBF-12D3-46B7-96CD-34F255378D9E}" type="presOf" srcId="{2764E663-A913-4465-AEAF-E798D0DC9FD0}" destId="{1BB95FE2-2F64-47BB-B2AC-1616A5EBFDDA}" srcOrd="0" destOrd="0" presId="urn:microsoft.com/office/officeart/2005/8/layout/chevron2"/>
    <dgm:cxn modelId="{0554EB37-9FA0-4C94-8D0A-A0D55331154B}" type="presOf" srcId="{757A8B1C-4A6E-49FF-99EB-F4445292AE2D}" destId="{C39CF2CE-37F5-462F-AC68-B1C764EAF9EB}" srcOrd="0" destOrd="0" presId="urn:microsoft.com/office/officeart/2005/8/layout/chevron2"/>
    <dgm:cxn modelId="{AEFFDBF1-361E-4C37-ABB2-3562EA2A8BD2}" srcId="{757A8B1C-4A6E-49FF-99EB-F4445292AE2D}" destId="{F880CF35-E024-47D9-80C4-9DFA312475FD}" srcOrd="1" destOrd="0" parTransId="{DA4D4EA1-ABFF-478D-87BD-1598662B1989}" sibTransId="{1107F49B-239E-4E94-8F65-AAAA21C2E788}"/>
    <dgm:cxn modelId="{9D7F2DF5-0B9F-492B-BB2C-7BAD0941222C}" srcId="{F880CF35-E024-47D9-80C4-9DFA312475FD}" destId="{AB739486-8FA1-4295-8761-C9BA3D1996D1}" srcOrd="0" destOrd="0" parTransId="{2778332D-F5D4-4C79-8E23-0E40DE1DC057}" sibTransId="{1239857A-36CB-45FD-9C78-8A6D9261270D}"/>
    <dgm:cxn modelId="{28F78810-4438-4CD8-9E0F-4592E45A4F88}" type="presOf" srcId="{76E47C96-E725-4DE2-9EA0-4B0D98E1067D}" destId="{65D6A353-8C90-4E7B-895D-DCA6F82DAE81}" srcOrd="0" destOrd="0" presId="urn:microsoft.com/office/officeart/2005/8/layout/chevron2"/>
    <dgm:cxn modelId="{F447B6A1-DBF1-4504-889E-223BA6CCDA41}" type="presOf" srcId="{394B57A6-98FC-43D9-B0C9-3DB7413A7A58}" destId="{95AE0344-9A11-4CC8-A784-8F95D99A9401}" srcOrd="0" destOrd="0" presId="urn:microsoft.com/office/officeart/2005/8/layout/chevron2"/>
    <dgm:cxn modelId="{6D84A887-7FAA-4D4C-B537-3715F2449C95}" srcId="{54330761-FED8-4C9B-8940-3F1B91A21596}" destId="{76E47C96-E725-4DE2-9EA0-4B0D98E1067D}" srcOrd="0" destOrd="0" parTransId="{ED709173-FCB6-4AAF-8D67-00FA662C1CB6}" sibTransId="{CEE265CE-9C94-497C-A197-8E5094850E2B}"/>
    <dgm:cxn modelId="{1628171D-3079-4F7C-B4A8-0070463B90A5}" type="presOf" srcId="{AB739486-8FA1-4295-8761-C9BA3D1996D1}" destId="{BC690D25-60D3-4AE1-9C4D-6E64AC8C7514}" srcOrd="0" destOrd="0" presId="urn:microsoft.com/office/officeart/2005/8/layout/chevron2"/>
    <dgm:cxn modelId="{4926298D-E18F-448F-A987-BF9FD30C3962}" type="presParOf" srcId="{C39CF2CE-37F5-462F-AC68-B1C764EAF9EB}" destId="{6A47F31A-1168-4ACC-8788-891715748DFA}" srcOrd="0" destOrd="0" presId="urn:microsoft.com/office/officeart/2005/8/layout/chevron2"/>
    <dgm:cxn modelId="{323054E5-6ECA-466C-A258-4959E272446F}" type="presParOf" srcId="{6A47F31A-1168-4ACC-8788-891715748DFA}" destId="{1BB95FE2-2F64-47BB-B2AC-1616A5EBFDDA}" srcOrd="0" destOrd="0" presId="urn:microsoft.com/office/officeart/2005/8/layout/chevron2"/>
    <dgm:cxn modelId="{25DFF84C-A7CB-4E46-96CD-3F592D54EFC6}" type="presParOf" srcId="{6A47F31A-1168-4ACC-8788-891715748DFA}" destId="{95AE0344-9A11-4CC8-A784-8F95D99A9401}" srcOrd="1" destOrd="0" presId="urn:microsoft.com/office/officeart/2005/8/layout/chevron2"/>
    <dgm:cxn modelId="{18B0B2B0-1CA4-4639-8506-981A1F082875}" type="presParOf" srcId="{C39CF2CE-37F5-462F-AC68-B1C764EAF9EB}" destId="{E3E3A733-048E-4277-B5FA-174B0C8059D2}" srcOrd="1" destOrd="0" presId="urn:microsoft.com/office/officeart/2005/8/layout/chevron2"/>
    <dgm:cxn modelId="{53F8C3C9-2BAE-4D9D-9FBC-F32644C3EAE6}" type="presParOf" srcId="{C39CF2CE-37F5-462F-AC68-B1C764EAF9EB}" destId="{D8D348DA-7E6A-4186-AA8D-D1FCEB2356B1}" srcOrd="2" destOrd="0" presId="urn:microsoft.com/office/officeart/2005/8/layout/chevron2"/>
    <dgm:cxn modelId="{1C51D16B-49F1-4D4C-A026-BFA9E945C97A}" type="presParOf" srcId="{D8D348DA-7E6A-4186-AA8D-D1FCEB2356B1}" destId="{4FC333EC-23E4-4E19-9979-33F85DB31A46}" srcOrd="0" destOrd="0" presId="urn:microsoft.com/office/officeart/2005/8/layout/chevron2"/>
    <dgm:cxn modelId="{6D867DFA-3E8C-4379-9966-AC6023A722BD}" type="presParOf" srcId="{D8D348DA-7E6A-4186-AA8D-D1FCEB2356B1}" destId="{BC690D25-60D3-4AE1-9C4D-6E64AC8C7514}" srcOrd="1" destOrd="0" presId="urn:microsoft.com/office/officeart/2005/8/layout/chevron2"/>
    <dgm:cxn modelId="{DBA581C9-7A33-4B29-A881-16CD20E7D1C8}" type="presParOf" srcId="{C39CF2CE-37F5-462F-AC68-B1C764EAF9EB}" destId="{4E10B7F8-2003-4A85-B0BA-074065D685C6}" srcOrd="3" destOrd="0" presId="urn:microsoft.com/office/officeart/2005/8/layout/chevron2"/>
    <dgm:cxn modelId="{70398CCE-3759-459D-8114-7564753D9717}" type="presParOf" srcId="{C39CF2CE-37F5-462F-AC68-B1C764EAF9EB}" destId="{18856E77-695A-4BB0-B4DD-A13325257B3A}" srcOrd="4" destOrd="0" presId="urn:microsoft.com/office/officeart/2005/8/layout/chevron2"/>
    <dgm:cxn modelId="{5A08F6BC-433B-41E8-9A99-CF113C2E61F2}" type="presParOf" srcId="{18856E77-695A-4BB0-B4DD-A13325257B3A}" destId="{8FF6085C-8D53-4CDB-9553-CD31D42A80C6}" srcOrd="0" destOrd="0" presId="urn:microsoft.com/office/officeart/2005/8/layout/chevron2"/>
    <dgm:cxn modelId="{1D5F10E0-2E20-4DFB-9622-14F3E94E535A}" type="presParOf" srcId="{18856E77-695A-4BB0-B4DD-A13325257B3A}" destId="{65D6A353-8C90-4E7B-895D-DCA6F82DAE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7A8B1C-4A6E-49FF-99EB-F4445292AE2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pt-BR"/>
        </a:p>
      </dgm:t>
    </dgm:pt>
    <dgm:pt modelId="{2764E663-A913-4465-AEAF-E798D0DC9FD0}">
      <dgm:prSet phldrT="[Texto]" custT="1"/>
      <dgm:spPr>
        <a:solidFill>
          <a:srgbClr val="B80000"/>
        </a:solidFill>
      </dgm:spPr>
      <dgm:t>
        <a:bodyPr/>
        <a:lstStyle/>
        <a:p>
          <a:r>
            <a:rPr lang="pt-BR" sz="1600" dirty="0"/>
            <a:t>1</a:t>
          </a:r>
        </a:p>
      </dgm:t>
    </dgm:pt>
    <dgm:pt modelId="{0837271D-9E1C-474E-BF56-29EEAD6A6D3E}" type="parTrans" cxnId="{EAB672D9-3615-4CF3-8AC3-77DC3F3443B3}">
      <dgm:prSet/>
      <dgm:spPr/>
      <dgm:t>
        <a:bodyPr/>
        <a:lstStyle/>
        <a:p>
          <a:endParaRPr lang="pt-BR" sz="1600"/>
        </a:p>
      </dgm:t>
    </dgm:pt>
    <dgm:pt modelId="{300DFF3B-A15B-4C11-B2D5-39ACE640245E}" type="sibTrans" cxnId="{EAB672D9-3615-4CF3-8AC3-77DC3F3443B3}">
      <dgm:prSet/>
      <dgm:spPr/>
      <dgm:t>
        <a:bodyPr/>
        <a:lstStyle/>
        <a:p>
          <a:endParaRPr lang="pt-BR" sz="1600"/>
        </a:p>
      </dgm:t>
    </dgm:pt>
    <dgm:pt modelId="{394B57A6-98FC-43D9-B0C9-3DB7413A7A58}">
      <dgm:prSet phldrT="[Texto]" custT="1"/>
      <dgm:spPr/>
      <dgm:t>
        <a:bodyPr/>
        <a:lstStyle/>
        <a:p>
          <a:r>
            <a:rPr lang="pt-BR" sz="1400" dirty="0">
              <a:latin typeface="Arial" panose="020B0604020202020204" pitchFamily="34" charset="0"/>
              <a:cs typeface="Arial" panose="020B0604020202020204" pitchFamily="34" charset="0"/>
            </a:rPr>
            <a:t>Tentativa de registrar entrada do veículo no estabelecimento</a:t>
          </a:r>
        </a:p>
      </dgm:t>
    </dgm:pt>
    <dgm:pt modelId="{5DA53F0D-0F81-4A6C-A3FB-4BAFADEDF491}" type="parTrans" cxnId="{5458271D-28D3-479E-9D03-E806364D5A54}">
      <dgm:prSet/>
      <dgm:spPr/>
      <dgm:t>
        <a:bodyPr/>
        <a:lstStyle/>
        <a:p>
          <a:endParaRPr lang="pt-BR" sz="1600"/>
        </a:p>
      </dgm:t>
    </dgm:pt>
    <dgm:pt modelId="{2FDF825B-F4B4-479C-ADC9-FAEA8A345123}" type="sibTrans" cxnId="{5458271D-28D3-479E-9D03-E806364D5A54}">
      <dgm:prSet/>
      <dgm:spPr/>
      <dgm:t>
        <a:bodyPr/>
        <a:lstStyle/>
        <a:p>
          <a:endParaRPr lang="pt-BR" sz="1600"/>
        </a:p>
      </dgm:t>
    </dgm:pt>
    <dgm:pt modelId="{F880CF35-E024-47D9-80C4-9DFA312475FD}">
      <dgm:prSet phldrT="[Texto]" custT="1"/>
      <dgm:spPr>
        <a:solidFill>
          <a:srgbClr val="B80000"/>
        </a:solidFill>
      </dgm:spPr>
      <dgm:t>
        <a:bodyPr/>
        <a:lstStyle/>
        <a:p>
          <a:r>
            <a:rPr lang="pt-BR" sz="1600" dirty="0"/>
            <a:t>2</a:t>
          </a:r>
        </a:p>
      </dgm:t>
    </dgm:pt>
    <dgm:pt modelId="{DA4D4EA1-ABFF-478D-87BD-1598662B1989}" type="parTrans" cxnId="{AEFFDBF1-361E-4C37-ABB2-3562EA2A8BD2}">
      <dgm:prSet/>
      <dgm:spPr/>
      <dgm:t>
        <a:bodyPr/>
        <a:lstStyle/>
        <a:p>
          <a:endParaRPr lang="pt-BR" sz="1600"/>
        </a:p>
      </dgm:t>
    </dgm:pt>
    <dgm:pt modelId="{1107F49B-239E-4E94-8F65-AAAA21C2E788}" type="sibTrans" cxnId="{AEFFDBF1-361E-4C37-ABB2-3562EA2A8BD2}">
      <dgm:prSet/>
      <dgm:spPr/>
      <dgm:t>
        <a:bodyPr/>
        <a:lstStyle/>
        <a:p>
          <a:endParaRPr lang="pt-BR" sz="1600"/>
        </a:p>
      </dgm:t>
    </dgm:pt>
    <dgm:pt modelId="{AB739486-8FA1-4295-8761-C9BA3D1996D1}">
      <dgm:prSet phldrT="[Texto]" custT="1"/>
      <dgm:spPr/>
      <dgm:t>
        <a:bodyPr/>
        <a:lstStyle/>
        <a:p>
          <a:r>
            <a:rPr lang="pt-BR" sz="1400" dirty="0">
              <a:latin typeface="Arial" panose="020B0604020202020204" pitchFamily="34" charset="0"/>
              <a:cs typeface="Arial" panose="020B0604020202020204" pitchFamily="34" charset="0"/>
            </a:rPr>
            <a:t>Retirada do veículo do estabelecimento</a:t>
          </a:r>
        </a:p>
      </dgm:t>
    </dgm:pt>
    <dgm:pt modelId="{2778332D-F5D4-4C79-8E23-0E40DE1DC057}" type="parTrans" cxnId="{9D7F2DF5-0B9F-492B-BB2C-7BAD0941222C}">
      <dgm:prSet/>
      <dgm:spPr/>
      <dgm:t>
        <a:bodyPr/>
        <a:lstStyle/>
        <a:p>
          <a:endParaRPr lang="pt-BR" sz="1600"/>
        </a:p>
      </dgm:t>
    </dgm:pt>
    <dgm:pt modelId="{1239857A-36CB-45FD-9C78-8A6D9261270D}" type="sibTrans" cxnId="{9D7F2DF5-0B9F-492B-BB2C-7BAD0941222C}">
      <dgm:prSet/>
      <dgm:spPr/>
      <dgm:t>
        <a:bodyPr/>
        <a:lstStyle/>
        <a:p>
          <a:endParaRPr lang="pt-BR" sz="1600"/>
        </a:p>
      </dgm:t>
    </dgm:pt>
    <dgm:pt modelId="{54330761-FED8-4C9B-8940-3F1B91A21596}">
      <dgm:prSet phldrT="[Texto]" custT="1"/>
      <dgm:spPr>
        <a:solidFill>
          <a:srgbClr val="B80000"/>
        </a:solidFill>
      </dgm:spPr>
      <dgm:t>
        <a:bodyPr/>
        <a:lstStyle/>
        <a:p>
          <a:r>
            <a:rPr lang="pt-BR" sz="1600" dirty="0"/>
            <a:t>3</a:t>
          </a:r>
        </a:p>
      </dgm:t>
    </dgm:pt>
    <dgm:pt modelId="{E750059C-250D-4E3C-8853-C66F319EA8CF}" type="parTrans" cxnId="{F115BC40-8A98-4E8A-BA83-ECD282E6564E}">
      <dgm:prSet/>
      <dgm:spPr/>
      <dgm:t>
        <a:bodyPr/>
        <a:lstStyle/>
        <a:p>
          <a:endParaRPr lang="pt-BR" sz="1600"/>
        </a:p>
      </dgm:t>
    </dgm:pt>
    <dgm:pt modelId="{2193BE26-7A83-4641-ABAA-C6C41079A342}" type="sibTrans" cxnId="{F115BC40-8A98-4E8A-BA83-ECD282E6564E}">
      <dgm:prSet/>
      <dgm:spPr/>
      <dgm:t>
        <a:bodyPr/>
        <a:lstStyle/>
        <a:p>
          <a:endParaRPr lang="pt-BR" sz="1600"/>
        </a:p>
      </dgm:t>
    </dgm:pt>
    <dgm:pt modelId="{76E47C96-E725-4DE2-9EA0-4B0D98E1067D}">
      <dgm:prSet phldrT="[Texto]" custT="1"/>
      <dgm:spPr/>
      <dgm:t>
        <a:bodyPr/>
        <a:lstStyle/>
        <a:p>
          <a:r>
            <a:rPr lang="pt-BR" sz="1400" dirty="0">
              <a:latin typeface="Arial" panose="020B0604020202020204" pitchFamily="34" charset="0"/>
              <a:cs typeface="Arial" panose="020B0604020202020204" pitchFamily="34" charset="0"/>
            </a:rPr>
            <a:t>Cancelamento de manutenção em qualquer etapa do processo</a:t>
          </a:r>
        </a:p>
      </dgm:t>
    </dgm:pt>
    <dgm:pt modelId="{ED709173-FCB6-4AAF-8D67-00FA662C1CB6}" type="parTrans" cxnId="{6D84A887-7FAA-4D4C-B537-3715F2449C95}">
      <dgm:prSet/>
      <dgm:spPr/>
      <dgm:t>
        <a:bodyPr/>
        <a:lstStyle/>
        <a:p>
          <a:endParaRPr lang="pt-BR" sz="1600"/>
        </a:p>
      </dgm:t>
    </dgm:pt>
    <dgm:pt modelId="{CEE265CE-9C94-497C-A197-8E5094850E2B}" type="sibTrans" cxnId="{6D84A887-7FAA-4D4C-B537-3715F2449C95}">
      <dgm:prSet/>
      <dgm:spPr/>
      <dgm:t>
        <a:bodyPr/>
        <a:lstStyle/>
        <a:p>
          <a:endParaRPr lang="pt-BR" sz="1600"/>
        </a:p>
      </dgm:t>
    </dgm:pt>
    <dgm:pt modelId="{C39CF2CE-37F5-462F-AC68-B1C764EAF9EB}" type="pres">
      <dgm:prSet presAssocID="{757A8B1C-4A6E-49FF-99EB-F4445292AE2D}" presName="linearFlow" presStyleCnt="0">
        <dgm:presLayoutVars>
          <dgm:dir/>
          <dgm:animLvl val="lvl"/>
          <dgm:resizeHandles val="exact"/>
        </dgm:presLayoutVars>
      </dgm:prSet>
      <dgm:spPr/>
      <dgm:t>
        <a:bodyPr/>
        <a:lstStyle/>
        <a:p>
          <a:endParaRPr lang="pt-BR"/>
        </a:p>
      </dgm:t>
    </dgm:pt>
    <dgm:pt modelId="{6A47F31A-1168-4ACC-8788-891715748DFA}" type="pres">
      <dgm:prSet presAssocID="{2764E663-A913-4465-AEAF-E798D0DC9FD0}" presName="composite" presStyleCnt="0"/>
      <dgm:spPr/>
    </dgm:pt>
    <dgm:pt modelId="{1BB95FE2-2F64-47BB-B2AC-1616A5EBFDDA}" type="pres">
      <dgm:prSet presAssocID="{2764E663-A913-4465-AEAF-E798D0DC9FD0}" presName="parentText" presStyleLbl="alignNode1" presStyleIdx="0" presStyleCnt="3">
        <dgm:presLayoutVars>
          <dgm:chMax val="1"/>
          <dgm:bulletEnabled val="1"/>
        </dgm:presLayoutVars>
      </dgm:prSet>
      <dgm:spPr/>
      <dgm:t>
        <a:bodyPr/>
        <a:lstStyle/>
        <a:p>
          <a:endParaRPr lang="pt-BR"/>
        </a:p>
      </dgm:t>
    </dgm:pt>
    <dgm:pt modelId="{95AE0344-9A11-4CC8-A784-8F95D99A9401}" type="pres">
      <dgm:prSet presAssocID="{2764E663-A913-4465-AEAF-E798D0DC9FD0}" presName="descendantText" presStyleLbl="alignAcc1" presStyleIdx="0" presStyleCnt="3">
        <dgm:presLayoutVars>
          <dgm:bulletEnabled val="1"/>
        </dgm:presLayoutVars>
      </dgm:prSet>
      <dgm:spPr/>
      <dgm:t>
        <a:bodyPr/>
        <a:lstStyle/>
        <a:p>
          <a:endParaRPr lang="pt-BR"/>
        </a:p>
      </dgm:t>
    </dgm:pt>
    <dgm:pt modelId="{E3E3A733-048E-4277-B5FA-174B0C8059D2}" type="pres">
      <dgm:prSet presAssocID="{300DFF3B-A15B-4C11-B2D5-39ACE640245E}" presName="sp" presStyleCnt="0"/>
      <dgm:spPr/>
    </dgm:pt>
    <dgm:pt modelId="{D8D348DA-7E6A-4186-AA8D-D1FCEB2356B1}" type="pres">
      <dgm:prSet presAssocID="{F880CF35-E024-47D9-80C4-9DFA312475FD}" presName="composite" presStyleCnt="0"/>
      <dgm:spPr/>
    </dgm:pt>
    <dgm:pt modelId="{4FC333EC-23E4-4E19-9979-33F85DB31A46}" type="pres">
      <dgm:prSet presAssocID="{F880CF35-E024-47D9-80C4-9DFA312475FD}" presName="parentText" presStyleLbl="alignNode1" presStyleIdx="1" presStyleCnt="3">
        <dgm:presLayoutVars>
          <dgm:chMax val="1"/>
          <dgm:bulletEnabled val="1"/>
        </dgm:presLayoutVars>
      </dgm:prSet>
      <dgm:spPr/>
      <dgm:t>
        <a:bodyPr/>
        <a:lstStyle/>
        <a:p>
          <a:endParaRPr lang="pt-BR"/>
        </a:p>
      </dgm:t>
    </dgm:pt>
    <dgm:pt modelId="{BC690D25-60D3-4AE1-9C4D-6E64AC8C7514}" type="pres">
      <dgm:prSet presAssocID="{F880CF35-E024-47D9-80C4-9DFA312475FD}" presName="descendantText" presStyleLbl="alignAcc1" presStyleIdx="1" presStyleCnt="3">
        <dgm:presLayoutVars>
          <dgm:bulletEnabled val="1"/>
        </dgm:presLayoutVars>
      </dgm:prSet>
      <dgm:spPr/>
      <dgm:t>
        <a:bodyPr/>
        <a:lstStyle/>
        <a:p>
          <a:endParaRPr lang="pt-BR"/>
        </a:p>
      </dgm:t>
    </dgm:pt>
    <dgm:pt modelId="{4E10B7F8-2003-4A85-B0BA-074065D685C6}" type="pres">
      <dgm:prSet presAssocID="{1107F49B-239E-4E94-8F65-AAAA21C2E788}" presName="sp" presStyleCnt="0"/>
      <dgm:spPr/>
    </dgm:pt>
    <dgm:pt modelId="{18856E77-695A-4BB0-B4DD-A13325257B3A}" type="pres">
      <dgm:prSet presAssocID="{54330761-FED8-4C9B-8940-3F1B91A21596}" presName="composite" presStyleCnt="0"/>
      <dgm:spPr/>
    </dgm:pt>
    <dgm:pt modelId="{8FF6085C-8D53-4CDB-9553-CD31D42A80C6}" type="pres">
      <dgm:prSet presAssocID="{54330761-FED8-4C9B-8940-3F1B91A21596}" presName="parentText" presStyleLbl="alignNode1" presStyleIdx="2" presStyleCnt="3">
        <dgm:presLayoutVars>
          <dgm:chMax val="1"/>
          <dgm:bulletEnabled val="1"/>
        </dgm:presLayoutVars>
      </dgm:prSet>
      <dgm:spPr/>
      <dgm:t>
        <a:bodyPr/>
        <a:lstStyle/>
        <a:p>
          <a:endParaRPr lang="pt-BR"/>
        </a:p>
      </dgm:t>
    </dgm:pt>
    <dgm:pt modelId="{65D6A353-8C90-4E7B-895D-DCA6F82DAE81}" type="pres">
      <dgm:prSet presAssocID="{54330761-FED8-4C9B-8940-3F1B91A21596}" presName="descendantText" presStyleLbl="alignAcc1" presStyleIdx="2" presStyleCnt="3">
        <dgm:presLayoutVars>
          <dgm:bulletEnabled val="1"/>
        </dgm:presLayoutVars>
      </dgm:prSet>
      <dgm:spPr/>
      <dgm:t>
        <a:bodyPr/>
        <a:lstStyle/>
        <a:p>
          <a:endParaRPr lang="pt-BR"/>
        </a:p>
      </dgm:t>
    </dgm:pt>
  </dgm:ptLst>
  <dgm:cxnLst>
    <dgm:cxn modelId="{5458271D-28D3-479E-9D03-E806364D5A54}" srcId="{2764E663-A913-4465-AEAF-E798D0DC9FD0}" destId="{394B57A6-98FC-43D9-B0C9-3DB7413A7A58}" srcOrd="0" destOrd="0" parTransId="{5DA53F0D-0F81-4A6C-A3FB-4BAFADEDF491}" sibTransId="{2FDF825B-F4B4-479C-ADC9-FAEA8A345123}"/>
    <dgm:cxn modelId="{A61D80C5-04D0-4455-AF08-44DBA4FE3397}" type="presOf" srcId="{F880CF35-E024-47D9-80C4-9DFA312475FD}" destId="{4FC333EC-23E4-4E19-9979-33F85DB31A46}" srcOrd="0" destOrd="0" presId="urn:microsoft.com/office/officeart/2005/8/layout/chevron2"/>
    <dgm:cxn modelId="{67BC61D3-0529-41CE-8412-77EC4C8FD241}" type="presOf" srcId="{394B57A6-98FC-43D9-B0C9-3DB7413A7A58}" destId="{95AE0344-9A11-4CC8-A784-8F95D99A9401}" srcOrd="0" destOrd="0" presId="urn:microsoft.com/office/officeart/2005/8/layout/chevron2"/>
    <dgm:cxn modelId="{5665E9AB-494A-461F-889D-171463470D39}" type="presOf" srcId="{76E47C96-E725-4DE2-9EA0-4B0D98E1067D}" destId="{65D6A353-8C90-4E7B-895D-DCA6F82DAE81}" srcOrd="0" destOrd="0" presId="urn:microsoft.com/office/officeart/2005/8/layout/chevron2"/>
    <dgm:cxn modelId="{EAB672D9-3615-4CF3-8AC3-77DC3F3443B3}" srcId="{757A8B1C-4A6E-49FF-99EB-F4445292AE2D}" destId="{2764E663-A913-4465-AEAF-E798D0DC9FD0}" srcOrd="0" destOrd="0" parTransId="{0837271D-9E1C-474E-BF56-29EEAD6A6D3E}" sibTransId="{300DFF3B-A15B-4C11-B2D5-39ACE640245E}"/>
    <dgm:cxn modelId="{D900158C-0545-419A-A5EC-A0FC3046EF56}" type="presOf" srcId="{757A8B1C-4A6E-49FF-99EB-F4445292AE2D}" destId="{C39CF2CE-37F5-462F-AC68-B1C764EAF9EB}" srcOrd="0" destOrd="0" presId="urn:microsoft.com/office/officeart/2005/8/layout/chevron2"/>
    <dgm:cxn modelId="{04C94958-5562-44C2-8EDB-B2DE8881446D}" type="presOf" srcId="{AB739486-8FA1-4295-8761-C9BA3D1996D1}" destId="{BC690D25-60D3-4AE1-9C4D-6E64AC8C7514}" srcOrd="0" destOrd="0" presId="urn:microsoft.com/office/officeart/2005/8/layout/chevron2"/>
    <dgm:cxn modelId="{F115BC40-8A98-4E8A-BA83-ECD282E6564E}" srcId="{757A8B1C-4A6E-49FF-99EB-F4445292AE2D}" destId="{54330761-FED8-4C9B-8940-3F1B91A21596}" srcOrd="2" destOrd="0" parTransId="{E750059C-250D-4E3C-8853-C66F319EA8CF}" sibTransId="{2193BE26-7A83-4641-ABAA-C6C41079A342}"/>
    <dgm:cxn modelId="{6D84A887-7FAA-4D4C-B537-3715F2449C95}" srcId="{54330761-FED8-4C9B-8940-3F1B91A21596}" destId="{76E47C96-E725-4DE2-9EA0-4B0D98E1067D}" srcOrd="0" destOrd="0" parTransId="{ED709173-FCB6-4AAF-8D67-00FA662C1CB6}" sibTransId="{CEE265CE-9C94-497C-A197-8E5094850E2B}"/>
    <dgm:cxn modelId="{0D501C94-1E97-4889-87F6-1C17B2370A6B}" type="presOf" srcId="{2764E663-A913-4465-AEAF-E798D0DC9FD0}" destId="{1BB95FE2-2F64-47BB-B2AC-1616A5EBFDDA}" srcOrd="0" destOrd="0" presId="urn:microsoft.com/office/officeart/2005/8/layout/chevron2"/>
    <dgm:cxn modelId="{9D7F2DF5-0B9F-492B-BB2C-7BAD0941222C}" srcId="{F880CF35-E024-47D9-80C4-9DFA312475FD}" destId="{AB739486-8FA1-4295-8761-C9BA3D1996D1}" srcOrd="0" destOrd="0" parTransId="{2778332D-F5D4-4C79-8E23-0E40DE1DC057}" sibTransId="{1239857A-36CB-45FD-9C78-8A6D9261270D}"/>
    <dgm:cxn modelId="{AEFFDBF1-361E-4C37-ABB2-3562EA2A8BD2}" srcId="{757A8B1C-4A6E-49FF-99EB-F4445292AE2D}" destId="{F880CF35-E024-47D9-80C4-9DFA312475FD}" srcOrd="1" destOrd="0" parTransId="{DA4D4EA1-ABFF-478D-87BD-1598662B1989}" sibTransId="{1107F49B-239E-4E94-8F65-AAAA21C2E788}"/>
    <dgm:cxn modelId="{9DCE95C9-2B86-4625-A0D1-7C395961AFBC}" type="presOf" srcId="{54330761-FED8-4C9B-8940-3F1B91A21596}" destId="{8FF6085C-8D53-4CDB-9553-CD31D42A80C6}" srcOrd="0" destOrd="0" presId="urn:microsoft.com/office/officeart/2005/8/layout/chevron2"/>
    <dgm:cxn modelId="{9CEA37A8-D25B-4947-AA20-388CE8830154}" type="presParOf" srcId="{C39CF2CE-37F5-462F-AC68-B1C764EAF9EB}" destId="{6A47F31A-1168-4ACC-8788-891715748DFA}" srcOrd="0" destOrd="0" presId="urn:microsoft.com/office/officeart/2005/8/layout/chevron2"/>
    <dgm:cxn modelId="{5F287D82-39E5-46E4-B696-1B4C46D53057}" type="presParOf" srcId="{6A47F31A-1168-4ACC-8788-891715748DFA}" destId="{1BB95FE2-2F64-47BB-B2AC-1616A5EBFDDA}" srcOrd="0" destOrd="0" presId="urn:microsoft.com/office/officeart/2005/8/layout/chevron2"/>
    <dgm:cxn modelId="{E13F1378-0349-4597-BC92-3FC6FFAD9B43}" type="presParOf" srcId="{6A47F31A-1168-4ACC-8788-891715748DFA}" destId="{95AE0344-9A11-4CC8-A784-8F95D99A9401}" srcOrd="1" destOrd="0" presId="urn:microsoft.com/office/officeart/2005/8/layout/chevron2"/>
    <dgm:cxn modelId="{4368BD17-B35D-4670-9E82-1D26366046A7}" type="presParOf" srcId="{C39CF2CE-37F5-462F-AC68-B1C764EAF9EB}" destId="{E3E3A733-048E-4277-B5FA-174B0C8059D2}" srcOrd="1" destOrd="0" presId="urn:microsoft.com/office/officeart/2005/8/layout/chevron2"/>
    <dgm:cxn modelId="{515C40E3-590F-485A-B6F7-4C337E513759}" type="presParOf" srcId="{C39CF2CE-37F5-462F-AC68-B1C764EAF9EB}" destId="{D8D348DA-7E6A-4186-AA8D-D1FCEB2356B1}" srcOrd="2" destOrd="0" presId="urn:microsoft.com/office/officeart/2005/8/layout/chevron2"/>
    <dgm:cxn modelId="{98AD21AB-6F6D-4822-9DD3-FB54256CD44E}" type="presParOf" srcId="{D8D348DA-7E6A-4186-AA8D-D1FCEB2356B1}" destId="{4FC333EC-23E4-4E19-9979-33F85DB31A46}" srcOrd="0" destOrd="0" presId="urn:microsoft.com/office/officeart/2005/8/layout/chevron2"/>
    <dgm:cxn modelId="{F7D4AAC1-F592-4117-BA03-50D9C928B826}" type="presParOf" srcId="{D8D348DA-7E6A-4186-AA8D-D1FCEB2356B1}" destId="{BC690D25-60D3-4AE1-9C4D-6E64AC8C7514}" srcOrd="1" destOrd="0" presId="urn:microsoft.com/office/officeart/2005/8/layout/chevron2"/>
    <dgm:cxn modelId="{A7193964-BE85-4716-AB1A-16A18FC20F12}" type="presParOf" srcId="{C39CF2CE-37F5-462F-AC68-B1C764EAF9EB}" destId="{4E10B7F8-2003-4A85-B0BA-074065D685C6}" srcOrd="3" destOrd="0" presId="urn:microsoft.com/office/officeart/2005/8/layout/chevron2"/>
    <dgm:cxn modelId="{DCD5C974-3CE9-4396-BA9B-07B99A9B10D4}" type="presParOf" srcId="{C39CF2CE-37F5-462F-AC68-B1C764EAF9EB}" destId="{18856E77-695A-4BB0-B4DD-A13325257B3A}" srcOrd="4" destOrd="0" presId="urn:microsoft.com/office/officeart/2005/8/layout/chevron2"/>
    <dgm:cxn modelId="{9F085FE6-635D-497F-91CF-6C9F44A28AEB}" type="presParOf" srcId="{18856E77-695A-4BB0-B4DD-A13325257B3A}" destId="{8FF6085C-8D53-4CDB-9553-CD31D42A80C6}" srcOrd="0" destOrd="0" presId="urn:microsoft.com/office/officeart/2005/8/layout/chevron2"/>
    <dgm:cxn modelId="{121A7EAA-7E91-4EEF-9114-11C06408C347}" type="presParOf" srcId="{18856E77-695A-4BB0-B4DD-A13325257B3A}" destId="{65D6A353-8C90-4E7B-895D-DCA6F82DAE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62334" y="165727"/>
          <a:ext cx="1082229" cy="757560"/>
        </a:xfrm>
        <a:prstGeom prst="chevron">
          <a:avLst/>
        </a:prstGeom>
        <a:solidFill>
          <a:srgbClr val="C0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a:t>1</a:t>
          </a:r>
        </a:p>
      </dsp:txBody>
      <dsp:txXfrm rot="-5400000">
        <a:off x="1" y="382172"/>
        <a:ext cx="757560" cy="324669"/>
      </dsp:txXfrm>
    </dsp:sp>
    <dsp:sp modelId="{95AE0344-9A11-4CC8-A784-8F95D99A9401}">
      <dsp:nvSpPr>
        <dsp:cNvPr id="0" name=""/>
        <dsp:cNvSpPr/>
      </dsp:nvSpPr>
      <dsp:spPr>
        <a:xfrm rot="5400000">
          <a:off x="2676105" y="-1915151"/>
          <a:ext cx="703449" cy="4540538"/>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b="1" kern="1200" dirty="0">
              <a:latin typeface="Arial" panose="020B0604020202020204" pitchFamily="34" charset="0"/>
              <a:cs typeface="Arial" panose="020B0604020202020204" pitchFamily="34" charset="0"/>
            </a:rPr>
            <a:t>Verificação das informações (veículos e condutores) no registro de entrada</a:t>
          </a:r>
        </a:p>
      </dsp:txBody>
      <dsp:txXfrm rot="-5400000">
        <a:off x="757561" y="37733"/>
        <a:ext cx="4506198" cy="634769"/>
      </dsp:txXfrm>
    </dsp:sp>
    <dsp:sp modelId="{8FF6085C-8D53-4CDB-9553-CD31D42A80C6}">
      <dsp:nvSpPr>
        <dsp:cNvPr id="0" name=""/>
        <dsp:cNvSpPr/>
      </dsp:nvSpPr>
      <dsp:spPr>
        <a:xfrm rot="5400000">
          <a:off x="-162334" y="1098866"/>
          <a:ext cx="1082229" cy="757560"/>
        </a:xfrm>
        <a:prstGeom prst="chevron">
          <a:avLst/>
        </a:prstGeom>
        <a:solidFill>
          <a:srgbClr val="C00000"/>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a:t>2</a:t>
          </a:r>
        </a:p>
      </dsp:txBody>
      <dsp:txXfrm rot="-5400000">
        <a:off x="1" y="1315311"/>
        <a:ext cx="757560" cy="324669"/>
      </dsp:txXfrm>
    </dsp:sp>
    <dsp:sp modelId="{65D6A353-8C90-4E7B-895D-DCA6F82DAE81}">
      <dsp:nvSpPr>
        <dsp:cNvPr id="0" name=""/>
        <dsp:cNvSpPr/>
      </dsp:nvSpPr>
      <dsp:spPr>
        <a:xfrm rot="5400000">
          <a:off x="2676105" y="-982012"/>
          <a:ext cx="703449" cy="4540538"/>
        </a:xfrm>
        <a:prstGeom prst="round2SameRect">
          <a:avLst/>
        </a:prstGeom>
        <a:solidFill>
          <a:schemeClr val="lt1">
            <a:alpha val="90000"/>
            <a:hueOff val="0"/>
            <a:satOff val="0"/>
            <a:lumOff val="0"/>
            <a:alphaOff val="0"/>
          </a:schemeClr>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b="1" kern="1200" dirty="0">
              <a:latin typeface="Arial" panose="020B0604020202020204" pitchFamily="34" charset="0"/>
              <a:cs typeface="Arial" panose="020B0604020202020204" pitchFamily="34" charset="0"/>
            </a:rPr>
            <a:t>Aprovações das manutenções</a:t>
          </a:r>
        </a:p>
      </dsp:txBody>
      <dsp:txXfrm rot="-5400000">
        <a:off x="757561" y="970872"/>
        <a:ext cx="4506198" cy="634769"/>
      </dsp:txXfrm>
    </dsp:sp>
    <dsp:sp modelId="{5DE8239A-72D1-4BF6-9468-70B74313603E}">
      <dsp:nvSpPr>
        <dsp:cNvPr id="0" name=""/>
        <dsp:cNvSpPr/>
      </dsp:nvSpPr>
      <dsp:spPr>
        <a:xfrm rot="5400000">
          <a:off x="-162334" y="2032005"/>
          <a:ext cx="1082229" cy="757560"/>
        </a:xfrm>
        <a:prstGeom prst="chevron">
          <a:avLst/>
        </a:prstGeom>
        <a:solidFill>
          <a:srgbClr val="C00000"/>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1" kern="1200" dirty="0"/>
            <a:t>3</a:t>
          </a:r>
        </a:p>
      </dsp:txBody>
      <dsp:txXfrm rot="-5400000">
        <a:off x="1" y="2248450"/>
        <a:ext cx="757560" cy="324669"/>
      </dsp:txXfrm>
    </dsp:sp>
    <dsp:sp modelId="{E5A5B78E-5083-4A16-855B-796427DCA393}">
      <dsp:nvSpPr>
        <dsp:cNvPr id="0" name=""/>
        <dsp:cNvSpPr/>
      </dsp:nvSpPr>
      <dsp:spPr>
        <a:xfrm rot="5400000">
          <a:off x="2676105" y="-48873"/>
          <a:ext cx="703449" cy="4540538"/>
        </a:xfrm>
        <a:prstGeom prst="round2SameRect">
          <a:avLst/>
        </a:prstGeom>
        <a:solidFill>
          <a:schemeClr val="lt1">
            <a:alpha val="90000"/>
            <a:hueOff val="0"/>
            <a:satOff val="0"/>
            <a:lumOff val="0"/>
            <a:alphaOff val="0"/>
          </a:schemeClr>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b="1" kern="1200" dirty="0">
              <a:latin typeface="Arial" panose="020B0604020202020204" pitchFamily="34" charset="0"/>
              <a:cs typeface="Arial" panose="020B0604020202020204" pitchFamily="34" charset="0"/>
            </a:rPr>
            <a:t>Verificação das informações (veículos e condutores) no registro de retirada</a:t>
          </a:r>
        </a:p>
      </dsp:txBody>
      <dsp:txXfrm rot="-5400000">
        <a:off x="757561" y="1904011"/>
        <a:ext cx="4506198" cy="634769"/>
      </dsp:txXfrm>
    </dsp:sp>
    <dsp:sp modelId="{0D1E6674-C32E-4C3E-B151-9AD4F6DA1483}">
      <dsp:nvSpPr>
        <dsp:cNvPr id="0" name=""/>
        <dsp:cNvSpPr/>
      </dsp:nvSpPr>
      <dsp:spPr>
        <a:xfrm rot="5400000">
          <a:off x="-162334" y="2965144"/>
          <a:ext cx="1082229" cy="757560"/>
        </a:xfrm>
        <a:prstGeom prst="chevron">
          <a:avLst/>
        </a:prstGeom>
        <a:solidFill>
          <a:srgbClr val="C0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b="1" kern="1200" dirty="0"/>
            <a:t>4</a:t>
          </a:r>
        </a:p>
      </dsp:txBody>
      <dsp:txXfrm rot="-5400000">
        <a:off x="1" y="3181589"/>
        <a:ext cx="757560" cy="324669"/>
      </dsp:txXfrm>
    </dsp:sp>
    <dsp:sp modelId="{58BD3776-4B1E-451A-B324-70C42F3DA526}">
      <dsp:nvSpPr>
        <dsp:cNvPr id="0" name=""/>
        <dsp:cNvSpPr/>
      </dsp:nvSpPr>
      <dsp:spPr>
        <a:xfrm rot="5400000">
          <a:off x="2676105" y="884265"/>
          <a:ext cx="703449" cy="4540538"/>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b="1" kern="1200">
              <a:latin typeface="Arial" panose="020B0604020202020204" pitchFamily="34" charset="0"/>
              <a:cs typeface="Arial" panose="020B0604020202020204" pitchFamily="34" charset="0"/>
            </a:rPr>
            <a:t>Dados da manutenção</a:t>
          </a:r>
          <a:endParaRPr lang="pt-BR" sz="1400" b="1" kern="1200" dirty="0">
            <a:latin typeface="Arial" panose="020B0604020202020204" pitchFamily="34" charset="0"/>
            <a:cs typeface="Arial" panose="020B0604020202020204" pitchFamily="34" charset="0"/>
          </a:endParaRPr>
        </a:p>
      </dsp:txBody>
      <dsp:txXfrm rot="-5400000">
        <a:off x="757561" y="2837149"/>
        <a:ext cx="4506198" cy="634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60847" y="161073"/>
          <a:ext cx="1072314" cy="750620"/>
        </a:xfrm>
        <a:prstGeom prst="chevron">
          <a:avLst/>
        </a:prstGeom>
        <a:solidFill>
          <a:srgbClr val="B8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a:t>
          </a:r>
        </a:p>
      </dsp:txBody>
      <dsp:txXfrm rot="-5400000">
        <a:off x="0" y="375536"/>
        <a:ext cx="750620" cy="321694"/>
      </dsp:txXfrm>
    </dsp:sp>
    <dsp:sp modelId="{95AE0344-9A11-4CC8-A784-8F95D99A9401}">
      <dsp:nvSpPr>
        <dsp:cNvPr id="0" name=""/>
        <dsp:cNvSpPr/>
      </dsp:nvSpPr>
      <dsp:spPr>
        <a:xfrm rot="5400000">
          <a:off x="2135341" y="-1384495"/>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Tentativa de registrar entrada do veículo no estabelecimento</a:t>
          </a:r>
        </a:p>
      </dsp:txBody>
      <dsp:txXfrm rot="-5400000">
        <a:off x="750620" y="34251"/>
        <a:ext cx="3432422" cy="628954"/>
      </dsp:txXfrm>
    </dsp:sp>
    <dsp:sp modelId="{4FC333EC-23E4-4E19-9979-33F85DB31A46}">
      <dsp:nvSpPr>
        <dsp:cNvPr id="0" name=""/>
        <dsp:cNvSpPr/>
      </dsp:nvSpPr>
      <dsp:spPr>
        <a:xfrm rot="5400000">
          <a:off x="-160847" y="1028845"/>
          <a:ext cx="1072314" cy="750620"/>
        </a:xfrm>
        <a:prstGeom prst="chevron">
          <a:avLst/>
        </a:prstGeom>
        <a:solidFill>
          <a:srgbClr val="B80000"/>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2</a:t>
          </a:r>
        </a:p>
      </dsp:txBody>
      <dsp:txXfrm rot="-5400000">
        <a:off x="0" y="1243308"/>
        <a:ext cx="750620" cy="321694"/>
      </dsp:txXfrm>
    </dsp:sp>
    <dsp:sp modelId="{BC690D25-60D3-4AE1-9C4D-6E64AC8C7514}">
      <dsp:nvSpPr>
        <dsp:cNvPr id="0" name=""/>
        <dsp:cNvSpPr/>
      </dsp:nvSpPr>
      <dsp:spPr>
        <a:xfrm rot="5400000">
          <a:off x="2135341" y="-516722"/>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Retirada do veículo do estabelecimento</a:t>
          </a:r>
        </a:p>
      </dsp:txBody>
      <dsp:txXfrm rot="-5400000">
        <a:off x="750620" y="902024"/>
        <a:ext cx="3432422" cy="628954"/>
      </dsp:txXfrm>
    </dsp:sp>
    <dsp:sp modelId="{8FF6085C-8D53-4CDB-9553-CD31D42A80C6}">
      <dsp:nvSpPr>
        <dsp:cNvPr id="0" name=""/>
        <dsp:cNvSpPr/>
      </dsp:nvSpPr>
      <dsp:spPr>
        <a:xfrm rot="5400000">
          <a:off x="-160847" y="1896618"/>
          <a:ext cx="1072314" cy="750620"/>
        </a:xfrm>
        <a:prstGeom prst="chevron">
          <a:avLst/>
        </a:prstGeom>
        <a:solidFill>
          <a:srgbClr val="B8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3</a:t>
          </a:r>
        </a:p>
      </dsp:txBody>
      <dsp:txXfrm rot="-5400000">
        <a:off x="0" y="2111081"/>
        <a:ext cx="750620" cy="321694"/>
      </dsp:txXfrm>
    </dsp:sp>
    <dsp:sp modelId="{65D6A353-8C90-4E7B-895D-DCA6F82DAE81}">
      <dsp:nvSpPr>
        <dsp:cNvPr id="0" name=""/>
        <dsp:cNvSpPr/>
      </dsp:nvSpPr>
      <dsp:spPr>
        <a:xfrm rot="5400000">
          <a:off x="2135341" y="351049"/>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Cancelamento de manutenção em qualquer etapa do processo</a:t>
          </a:r>
        </a:p>
      </dsp:txBody>
      <dsp:txXfrm rot="-5400000">
        <a:off x="750620" y="1769796"/>
        <a:ext cx="3432422" cy="628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66293" y="167422"/>
          <a:ext cx="1108620" cy="776034"/>
        </a:xfrm>
        <a:prstGeom prst="chevron">
          <a:avLst/>
        </a:prstGeom>
        <a:solidFill>
          <a:srgbClr val="B8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a:t>
          </a:r>
        </a:p>
      </dsp:txBody>
      <dsp:txXfrm rot="-5400000">
        <a:off x="0" y="389146"/>
        <a:ext cx="776034" cy="332586"/>
      </dsp:txXfrm>
    </dsp:sp>
    <dsp:sp modelId="{95AE0344-9A11-4CC8-A784-8F95D99A9401}">
      <dsp:nvSpPr>
        <dsp:cNvPr id="0" name=""/>
        <dsp:cNvSpPr/>
      </dsp:nvSpPr>
      <dsp:spPr>
        <a:xfrm rot="5400000">
          <a:off x="3340083" y="-2413105"/>
          <a:ext cx="720603" cy="584870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Verificação das informações (veículos e condutores) no registro de entrada será feita pelo </a:t>
          </a:r>
          <a:r>
            <a:rPr lang="pt-BR" sz="1400" b="1" kern="1200" dirty="0">
              <a:latin typeface="Arial" panose="020B0604020202020204" pitchFamily="34" charset="0"/>
              <a:cs typeface="Arial" panose="020B0604020202020204" pitchFamily="34" charset="0"/>
            </a:rPr>
            <a:t>SIAD</a:t>
          </a:r>
        </a:p>
      </dsp:txBody>
      <dsp:txXfrm rot="-5400000">
        <a:off x="776035" y="186120"/>
        <a:ext cx="5813524" cy="650249"/>
      </dsp:txXfrm>
    </dsp:sp>
    <dsp:sp modelId="{8FF6085C-8D53-4CDB-9553-CD31D42A80C6}">
      <dsp:nvSpPr>
        <dsp:cNvPr id="0" name=""/>
        <dsp:cNvSpPr/>
      </dsp:nvSpPr>
      <dsp:spPr>
        <a:xfrm rot="5400000">
          <a:off x="-166293" y="1127214"/>
          <a:ext cx="1108620" cy="776034"/>
        </a:xfrm>
        <a:prstGeom prst="chevron">
          <a:avLst/>
        </a:prstGeom>
        <a:solidFill>
          <a:srgbClr val="B80000"/>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2</a:t>
          </a:r>
        </a:p>
      </dsp:txBody>
      <dsp:txXfrm rot="-5400000">
        <a:off x="0" y="1348938"/>
        <a:ext cx="776034" cy="332586"/>
      </dsp:txXfrm>
    </dsp:sp>
    <dsp:sp modelId="{65D6A353-8C90-4E7B-895D-DCA6F82DAE81}">
      <dsp:nvSpPr>
        <dsp:cNvPr id="0" name=""/>
        <dsp:cNvSpPr/>
      </dsp:nvSpPr>
      <dsp:spPr>
        <a:xfrm rot="5400000">
          <a:off x="3340083" y="-1603128"/>
          <a:ext cx="720603" cy="5848701"/>
        </a:xfrm>
        <a:prstGeom prst="round2SameRect">
          <a:avLst/>
        </a:prstGeom>
        <a:solidFill>
          <a:schemeClr val="lt1">
            <a:alpha val="90000"/>
            <a:hueOff val="0"/>
            <a:satOff val="0"/>
            <a:lumOff val="0"/>
            <a:alphaOff val="0"/>
          </a:schemeClr>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Aprovações continuarão sendo feitas via </a:t>
          </a:r>
          <a:r>
            <a:rPr lang="pt-BR" sz="1400" b="1" kern="1200" dirty="0">
              <a:latin typeface="Arial" panose="020B0604020202020204" pitchFamily="34" charset="0"/>
              <a:cs typeface="Arial" panose="020B0604020202020204" pitchFamily="34" charset="0"/>
            </a:rPr>
            <a:t>SOU LOG</a:t>
          </a:r>
        </a:p>
      </dsp:txBody>
      <dsp:txXfrm rot="-5400000">
        <a:off x="776035" y="996097"/>
        <a:ext cx="5813524" cy="650249"/>
      </dsp:txXfrm>
    </dsp:sp>
    <dsp:sp modelId="{5DE8239A-72D1-4BF6-9468-70B74313603E}">
      <dsp:nvSpPr>
        <dsp:cNvPr id="0" name=""/>
        <dsp:cNvSpPr/>
      </dsp:nvSpPr>
      <dsp:spPr>
        <a:xfrm rot="5400000">
          <a:off x="-166293" y="2087005"/>
          <a:ext cx="1108620" cy="776034"/>
        </a:xfrm>
        <a:prstGeom prst="chevron">
          <a:avLst/>
        </a:prstGeom>
        <a:solidFill>
          <a:srgbClr val="B80000"/>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3</a:t>
          </a:r>
        </a:p>
      </dsp:txBody>
      <dsp:txXfrm rot="-5400000">
        <a:off x="0" y="2308729"/>
        <a:ext cx="776034" cy="332586"/>
      </dsp:txXfrm>
    </dsp:sp>
    <dsp:sp modelId="{E5A5B78E-5083-4A16-855B-796427DCA393}">
      <dsp:nvSpPr>
        <dsp:cNvPr id="0" name=""/>
        <dsp:cNvSpPr/>
      </dsp:nvSpPr>
      <dsp:spPr>
        <a:xfrm rot="5400000">
          <a:off x="3340083" y="-643336"/>
          <a:ext cx="720603" cy="5848701"/>
        </a:xfrm>
        <a:prstGeom prst="round2SameRect">
          <a:avLst/>
        </a:prstGeom>
        <a:solidFill>
          <a:schemeClr val="lt1">
            <a:alpha val="90000"/>
            <a:hueOff val="0"/>
            <a:satOff val="0"/>
            <a:lumOff val="0"/>
            <a:alphaOff val="0"/>
          </a:schemeClr>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Verificação das informações (veículos e condutores) no registro de retirada feita pelo </a:t>
          </a:r>
          <a:r>
            <a:rPr lang="pt-BR" sz="1400" b="1" kern="1200" dirty="0">
              <a:latin typeface="Arial" panose="020B0604020202020204" pitchFamily="34" charset="0"/>
              <a:cs typeface="Arial" panose="020B0604020202020204" pitchFamily="34" charset="0"/>
            </a:rPr>
            <a:t>SIAD</a:t>
          </a:r>
          <a:r>
            <a:rPr lang="pt-BR" sz="1400" kern="1200" dirty="0">
              <a:latin typeface="Arial" panose="020B0604020202020204" pitchFamily="34" charset="0"/>
              <a:cs typeface="Arial" panose="020B0604020202020204" pitchFamily="34" charset="0"/>
            </a:rPr>
            <a:t> </a:t>
          </a:r>
          <a:endParaRPr lang="pt-BR" sz="1400" b="1" kern="1200" dirty="0">
            <a:latin typeface="Arial" panose="020B0604020202020204" pitchFamily="34" charset="0"/>
            <a:cs typeface="Arial" panose="020B0604020202020204" pitchFamily="34" charset="0"/>
          </a:endParaRPr>
        </a:p>
      </dsp:txBody>
      <dsp:txXfrm rot="-5400000">
        <a:off x="776035" y="1955889"/>
        <a:ext cx="5813524" cy="650249"/>
      </dsp:txXfrm>
    </dsp:sp>
    <dsp:sp modelId="{0D1E6674-C32E-4C3E-B151-9AD4F6DA1483}">
      <dsp:nvSpPr>
        <dsp:cNvPr id="0" name=""/>
        <dsp:cNvSpPr/>
      </dsp:nvSpPr>
      <dsp:spPr>
        <a:xfrm rot="5400000">
          <a:off x="-166293" y="3046796"/>
          <a:ext cx="1108620" cy="776034"/>
        </a:xfrm>
        <a:prstGeom prst="chevron">
          <a:avLst/>
        </a:prstGeom>
        <a:solidFill>
          <a:srgbClr val="B8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4</a:t>
          </a:r>
        </a:p>
      </dsp:txBody>
      <dsp:txXfrm rot="-5400000">
        <a:off x="0" y="3268520"/>
        <a:ext cx="776034" cy="332586"/>
      </dsp:txXfrm>
    </dsp:sp>
    <dsp:sp modelId="{58BD3776-4B1E-451A-B324-70C42F3DA526}">
      <dsp:nvSpPr>
        <dsp:cNvPr id="0" name=""/>
        <dsp:cNvSpPr/>
      </dsp:nvSpPr>
      <dsp:spPr>
        <a:xfrm rot="5400000">
          <a:off x="3340083" y="316454"/>
          <a:ext cx="720603" cy="5848701"/>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Dados da manutenção realizadas passarão a estar disponíveis tanto no </a:t>
          </a:r>
          <a:r>
            <a:rPr lang="pt-BR" sz="1400" b="1" kern="1200" dirty="0">
              <a:latin typeface="Arial" panose="020B0604020202020204" pitchFamily="34" charset="0"/>
              <a:cs typeface="Arial" panose="020B0604020202020204" pitchFamily="34" charset="0"/>
            </a:rPr>
            <a:t>SOU LOG</a:t>
          </a:r>
          <a:r>
            <a:rPr lang="pt-BR" sz="1400" b="0" kern="1200" dirty="0">
              <a:latin typeface="Arial" panose="020B0604020202020204" pitchFamily="34" charset="0"/>
              <a:cs typeface="Arial" panose="020B0604020202020204" pitchFamily="34" charset="0"/>
            </a:rPr>
            <a:t> quanto no </a:t>
          </a:r>
          <a:r>
            <a:rPr lang="pt-BR" sz="1400" b="1" kern="1200" dirty="0">
              <a:latin typeface="Arial" panose="020B0604020202020204" pitchFamily="34" charset="0"/>
              <a:cs typeface="Arial" panose="020B0604020202020204" pitchFamily="34" charset="0"/>
            </a:rPr>
            <a:t>SIAD</a:t>
          </a:r>
        </a:p>
      </dsp:txBody>
      <dsp:txXfrm rot="-5400000">
        <a:off x="776035" y="2915680"/>
        <a:ext cx="5813524" cy="650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07084" y="111142"/>
          <a:ext cx="713895" cy="499726"/>
        </a:xfrm>
        <a:prstGeom prst="chevron">
          <a:avLst/>
        </a:prstGeom>
        <a:solidFill>
          <a:srgbClr val="B8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a:t>
          </a:r>
        </a:p>
      </dsp:txBody>
      <dsp:txXfrm rot="-5400000">
        <a:off x="1" y="253920"/>
        <a:ext cx="499726" cy="214169"/>
      </dsp:txXfrm>
    </dsp:sp>
    <dsp:sp modelId="{95AE0344-9A11-4CC8-A784-8F95D99A9401}">
      <dsp:nvSpPr>
        <dsp:cNvPr id="0" name=""/>
        <dsp:cNvSpPr/>
      </dsp:nvSpPr>
      <dsp:spPr>
        <a:xfrm rot="5400000">
          <a:off x="3348469" y="-2844684"/>
          <a:ext cx="464275" cy="616176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a:latin typeface="Arial" panose="020B0604020202020204" pitchFamily="34" charset="0"/>
              <a:cs typeface="Arial" panose="020B0604020202020204" pitchFamily="34" charset="0"/>
            </a:rPr>
            <a:t>O veículo deve estar na </a:t>
          </a:r>
          <a:r>
            <a:rPr lang="pt-BR" sz="1400" b="1" kern="1200">
              <a:latin typeface="Arial" panose="020B0604020202020204" pitchFamily="34" charset="0"/>
              <a:cs typeface="Arial" panose="020B0604020202020204" pitchFamily="34" charset="0"/>
            </a:rPr>
            <a:t>BASE SIAD</a:t>
          </a:r>
          <a:endParaRPr lang="pt-BR" sz="1400" kern="1200" dirty="0">
            <a:latin typeface="Arial" panose="020B0604020202020204" pitchFamily="34" charset="0"/>
            <a:cs typeface="Arial" panose="020B0604020202020204" pitchFamily="34" charset="0"/>
          </a:endParaRPr>
        </a:p>
      </dsp:txBody>
      <dsp:txXfrm rot="-5400000">
        <a:off x="499726" y="26723"/>
        <a:ext cx="6139097" cy="418947"/>
      </dsp:txXfrm>
    </dsp:sp>
    <dsp:sp modelId="{4FC333EC-23E4-4E19-9979-33F85DB31A46}">
      <dsp:nvSpPr>
        <dsp:cNvPr id="0" name=""/>
        <dsp:cNvSpPr/>
      </dsp:nvSpPr>
      <dsp:spPr>
        <a:xfrm rot="5400000">
          <a:off x="-107084" y="724042"/>
          <a:ext cx="713895" cy="499726"/>
        </a:xfrm>
        <a:prstGeom prst="chevron">
          <a:avLst/>
        </a:prstGeom>
        <a:solidFill>
          <a:srgbClr val="B80000"/>
        </a:solidFill>
        <a:ln w="25400" cap="flat" cmpd="sng" algn="ctr">
          <a:solidFill>
            <a:schemeClr val="accent2">
              <a:shade val="80000"/>
              <a:hueOff val="-7174"/>
              <a:satOff val="-805"/>
              <a:lumOff val="51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2</a:t>
          </a:r>
        </a:p>
      </dsp:txBody>
      <dsp:txXfrm rot="-5400000">
        <a:off x="1" y="866820"/>
        <a:ext cx="499726" cy="214169"/>
      </dsp:txXfrm>
    </dsp:sp>
    <dsp:sp modelId="{BC690D25-60D3-4AE1-9C4D-6E64AC8C7514}">
      <dsp:nvSpPr>
        <dsp:cNvPr id="0" name=""/>
        <dsp:cNvSpPr/>
      </dsp:nvSpPr>
      <dsp:spPr>
        <a:xfrm rot="5400000">
          <a:off x="3348591" y="-2231906"/>
          <a:ext cx="464031" cy="6161761"/>
        </a:xfrm>
        <a:prstGeom prst="round2SameRect">
          <a:avLst/>
        </a:prstGeom>
        <a:solidFill>
          <a:schemeClr val="lt1">
            <a:alpha val="90000"/>
            <a:hueOff val="0"/>
            <a:satOff val="0"/>
            <a:lumOff val="0"/>
            <a:alphaOff val="0"/>
          </a:schemeClr>
        </a:solidFill>
        <a:ln w="25400" cap="flat" cmpd="sng" algn="ctr">
          <a:solidFill>
            <a:schemeClr val="accent2">
              <a:shade val="80000"/>
              <a:hueOff val="-7174"/>
              <a:satOff val="-805"/>
              <a:lumOff val="51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O veículo deve estar </a:t>
          </a:r>
          <a:r>
            <a:rPr lang="pt-BR" sz="1400" b="1" kern="1200" dirty="0">
              <a:latin typeface="Arial" panose="020B0604020202020204" pitchFamily="34" charset="0"/>
              <a:cs typeface="Arial" panose="020B0604020202020204" pitchFamily="34" charset="0"/>
            </a:rPr>
            <a:t>EM USO</a:t>
          </a:r>
          <a:r>
            <a:rPr lang="pt-BR" sz="1400" kern="1200" dirty="0">
              <a:latin typeface="Arial" panose="020B0604020202020204" pitchFamily="34" charset="0"/>
              <a:cs typeface="Arial" panose="020B0604020202020204" pitchFamily="34" charset="0"/>
            </a:rPr>
            <a:t> (status “A”)</a:t>
          </a:r>
        </a:p>
      </dsp:txBody>
      <dsp:txXfrm rot="-5400000">
        <a:off x="499726" y="639611"/>
        <a:ext cx="6139109" cy="418727"/>
      </dsp:txXfrm>
    </dsp:sp>
    <dsp:sp modelId="{8FF6085C-8D53-4CDB-9553-CD31D42A80C6}">
      <dsp:nvSpPr>
        <dsp:cNvPr id="0" name=""/>
        <dsp:cNvSpPr/>
      </dsp:nvSpPr>
      <dsp:spPr>
        <a:xfrm rot="5400000">
          <a:off x="-107084" y="1336942"/>
          <a:ext cx="713895" cy="499726"/>
        </a:xfrm>
        <a:prstGeom prst="chevron">
          <a:avLst/>
        </a:prstGeom>
        <a:solidFill>
          <a:srgbClr val="B80000"/>
        </a:solidFill>
        <a:ln w="25400" cap="flat" cmpd="sng" algn="ctr">
          <a:solidFill>
            <a:schemeClr val="accent2">
              <a:shade val="80000"/>
              <a:hueOff val="-14349"/>
              <a:satOff val="-1610"/>
              <a:lumOff val="102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3</a:t>
          </a:r>
        </a:p>
      </dsp:txBody>
      <dsp:txXfrm rot="-5400000">
        <a:off x="1" y="1479720"/>
        <a:ext cx="499726" cy="214169"/>
      </dsp:txXfrm>
    </dsp:sp>
    <dsp:sp modelId="{65D6A353-8C90-4E7B-895D-DCA6F82DAE81}">
      <dsp:nvSpPr>
        <dsp:cNvPr id="0" name=""/>
        <dsp:cNvSpPr/>
      </dsp:nvSpPr>
      <dsp:spPr>
        <a:xfrm rot="5400000">
          <a:off x="3348591" y="-1619006"/>
          <a:ext cx="464031" cy="6161761"/>
        </a:xfrm>
        <a:prstGeom prst="round2SameRect">
          <a:avLst/>
        </a:prstGeom>
        <a:solidFill>
          <a:schemeClr val="lt1">
            <a:alpha val="90000"/>
            <a:hueOff val="0"/>
            <a:satOff val="0"/>
            <a:lumOff val="0"/>
            <a:alphaOff val="0"/>
          </a:schemeClr>
        </a:solidFill>
        <a:ln w="25400" cap="flat" cmpd="sng" algn="ctr">
          <a:solidFill>
            <a:schemeClr val="accent2">
              <a:shade val="80000"/>
              <a:hueOff val="-14349"/>
              <a:satOff val="-1610"/>
              <a:lumOff val="10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O veículo deve estar com </a:t>
          </a:r>
          <a:r>
            <a:rPr lang="pt-BR" sz="1400" b="1" kern="1200" dirty="0">
              <a:latin typeface="Arial" panose="020B0604020202020204" pitchFamily="34" charset="0"/>
              <a:cs typeface="Arial" panose="020B0604020202020204" pitchFamily="34" charset="0"/>
            </a:rPr>
            <a:t>ATENDIMENTO</a:t>
          </a:r>
          <a:r>
            <a:rPr lang="pt-BR" sz="1400" kern="1200" dirty="0">
              <a:latin typeface="Arial" panose="020B0604020202020204" pitchFamily="34" charset="0"/>
              <a:cs typeface="Arial" panose="020B0604020202020204" pitchFamily="34" charset="0"/>
            </a:rPr>
            <a:t> </a:t>
          </a:r>
          <a:r>
            <a:rPr lang="pt-BR" sz="1400" b="1" kern="1200" dirty="0">
              <a:latin typeface="Arial" panose="020B0604020202020204" pitchFamily="34" charset="0"/>
              <a:cs typeface="Arial" panose="020B0604020202020204" pitchFamily="34" charset="0"/>
            </a:rPr>
            <a:t>ABERTO</a:t>
          </a:r>
          <a:endParaRPr lang="pt-BR" sz="1400" kern="1200" dirty="0">
            <a:latin typeface="Arial" panose="020B0604020202020204" pitchFamily="34" charset="0"/>
            <a:cs typeface="Arial" panose="020B0604020202020204" pitchFamily="34" charset="0"/>
          </a:endParaRPr>
        </a:p>
      </dsp:txBody>
      <dsp:txXfrm rot="-5400000">
        <a:off x="499726" y="1252511"/>
        <a:ext cx="6139109" cy="418727"/>
      </dsp:txXfrm>
    </dsp:sp>
    <dsp:sp modelId="{5DE8239A-72D1-4BF6-9468-70B74313603E}">
      <dsp:nvSpPr>
        <dsp:cNvPr id="0" name=""/>
        <dsp:cNvSpPr/>
      </dsp:nvSpPr>
      <dsp:spPr>
        <a:xfrm rot="5400000">
          <a:off x="-107084" y="1949842"/>
          <a:ext cx="713895" cy="499726"/>
        </a:xfrm>
        <a:prstGeom prst="chevron">
          <a:avLst/>
        </a:prstGeom>
        <a:solidFill>
          <a:srgbClr val="B80000"/>
        </a:solidFill>
        <a:ln w="25400" cap="flat" cmpd="sng" algn="ctr">
          <a:solidFill>
            <a:schemeClr val="accent2">
              <a:shade val="80000"/>
              <a:hueOff val="-21523"/>
              <a:satOff val="-2414"/>
              <a:lumOff val="154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a:t>4</a:t>
          </a:r>
        </a:p>
      </dsp:txBody>
      <dsp:txXfrm rot="-5400000">
        <a:off x="1" y="2092620"/>
        <a:ext cx="499726" cy="214169"/>
      </dsp:txXfrm>
    </dsp:sp>
    <dsp:sp modelId="{E5A5B78E-5083-4A16-855B-796427DCA393}">
      <dsp:nvSpPr>
        <dsp:cNvPr id="0" name=""/>
        <dsp:cNvSpPr/>
      </dsp:nvSpPr>
      <dsp:spPr>
        <a:xfrm rot="5400000">
          <a:off x="3348591" y="-1006106"/>
          <a:ext cx="464031" cy="6161761"/>
        </a:xfrm>
        <a:prstGeom prst="round2SameRect">
          <a:avLst/>
        </a:prstGeom>
        <a:solidFill>
          <a:schemeClr val="lt1">
            <a:alpha val="90000"/>
            <a:hueOff val="0"/>
            <a:satOff val="0"/>
            <a:lumOff val="0"/>
            <a:alphaOff val="0"/>
          </a:schemeClr>
        </a:solidFill>
        <a:ln w="25400" cap="flat" cmpd="sng" algn="ctr">
          <a:solidFill>
            <a:schemeClr val="accent2">
              <a:shade val="80000"/>
              <a:hueOff val="-21523"/>
              <a:satOff val="-2414"/>
              <a:lumOff val="15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O hodômetro deve estar sempre </a:t>
          </a:r>
          <a:r>
            <a:rPr lang="pt-BR" sz="1400" b="1" kern="1200" dirty="0">
              <a:latin typeface="Arial" panose="020B0604020202020204" pitchFamily="34" charset="0"/>
              <a:cs typeface="Arial" panose="020B0604020202020204" pitchFamily="34" charset="0"/>
            </a:rPr>
            <a:t>ATUALIZADO</a:t>
          </a:r>
        </a:p>
      </dsp:txBody>
      <dsp:txXfrm rot="-5400000">
        <a:off x="499726" y="1865411"/>
        <a:ext cx="6139109" cy="418727"/>
      </dsp:txXfrm>
    </dsp:sp>
    <dsp:sp modelId="{0D1E6674-C32E-4C3E-B151-9AD4F6DA1483}">
      <dsp:nvSpPr>
        <dsp:cNvPr id="0" name=""/>
        <dsp:cNvSpPr/>
      </dsp:nvSpPr>
      <dsp:spPr>
        <a:xfrm rot="5400000">
          <a:off x="-107084" y="2562742"/>
          <a:ext cx="713895" cy="499726"/>
        </a:xfrm>
        <a:prstGeom prst="chevron">
          <a:avLst/>
        </a:prstGeom>
        <a:solidFill>
          <a:srgbClr val="B80000"/>
        </a:solidFill>
        <a:ln w="25400" cap="flat" cmpd="sng" algn="ctr">
          <a:solidFill>
            <a:schemeClr val="accent2">
              <a:shade val="80000"/>
              <a:hueOff val="-28698"/>
              <a:satOff val="-3219"/>
              <a:lumOff val="205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5</a:t>
          </a:r>
        </a:p>
      </dsp:txBody>
      <dsp:txXfrm rot="-5400000">
        <a:off x="1" y="2705520"/>
        <a:ext cx="499726" cy="214169"/>
      </dsp:txXfrm>
    </dsp:sp>
    <dsp:sp modelId="{58BD3776-4B1E-451A-B324-70C42F3DA526}">
      <dsp:nvSpPr>
        <dsp:cNvPr id="0" name=""/>
        <dsp:cNvSpPr/>
      </dsp:nvSpPr>
      <dsp:spPr>
        <a:xfrm rot="5400000">
          <a:off x="3348591" y="-393206"/>
          <a:ext cx="464031" cy="6161761"/>
        </a:xfrm>
        <a:prstGeom prst="round2SameRect">
          <a:avLst/>
        </a:prstGeom>
        <a:solidFill>
          <a:schemeClr val="lt1">
            <a:alpha val="90000"/>
            <a:hueOff val="0"/>
            <a:satOff val="0"/>
            <a:lumOff val="0"/>
            <a:alphaOff val="0"/>
          </a:schemeClr>
        </a:solidFill>
        <a:ln w="25400" cap="flat" cmpd="sng" algn="ctr">
          <a:solidFill>
            <a:schemeClr val="accent2">
              <a:shade val="80000"/>
              <a:hueOff val="-28698"/>
              <a:satOff val="-3219"/>
              <a:lumOff val="205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O condutor deve ser do </a:t>
          </a:r>
          <a:r>
            <a:rPr lang="pt-BR" sz="1400" b="1" kern="1200" dirty="0">
              <a:latin typeface="Arial" panose="020B0604020202020204" pitchFamily="34" charset="0"/>
              <a:cs typeface="Arial" panose="020B0604020202020204" pitchFamily="34" charset="0"/>
            </a:rPr>
            <a:t>MESMO ÓRGÃO/ENTIDADE</a:t>
          </a:r>
          <a:r>
            <a:rPr lang="pt-BR" sz="1400" kern="1200" dirty="0">
              <a:latin typeface="Arial" panose="020B0604020202020204" pitchFamily="34" charset="0"/>
              <a:cs typeface="Arial" panose="020B0604020202020204" pitchFamily="34" charset="0"/>
            </a:rPr>
            <a:t> do veículo</a:t>
          </a:r>
        </a:p>
      </dsp:txBody>
      <dsp:txXfrm rot="-5400000">
        <a:off x="499726" y="2478311"/>
        <a:ext cx="6139109" cy="418727"/>
      </dsp:txXfrm>
    </dsp:sp>
    <dsp:sp modelId="{20589E50-5588-421B-B887-93D87D37CEA1}">
      <dsp:nvSpPr>
        <dsp:cNvPr id="0" name=""/>
        <dsp:cNvSpPr/>
      </dsp:nvSpPr>
      <dsp:spPr>
        <a:xfrm rot="5400000">
          <a:off x="-107084" y="3175643"/>
          <a:ext cx="713895" cy="499726"/>
        </a:xfrm>
        <a:prstGeom prst="chevron">
          <a:avLst/>
        </a:prstGeom>
        <a:solidFill>
          <a:srgbClr val="B8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6</a:t>
          </a:r>
        </a:p>
      </dsp:txBody>
      <dsp:txXfrm rot="-5400000">
        <a:off x="1" y="3318421"/>
        <a:ext cx="499726" cy="214169"/>
      </dsp:txXfrm>
    </dsp:sp>
    <dsp:sp modelId="{92C06DFB-0B3C-4BBB-B166-DAB013F7560F}">
      <dsp:nvSpPr>
        <dsp:cNvPr id="0" name=""/>
        <dsp:cNvSpPr/>
      </dsp:nvSpPr>
      <dsp:spPr>
        <a:xfrm rot="5400000">
          <a:off x="3348591" y="219694"/>
          <a:ext cx="464031" cy="6161761"/>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O condutor deve estar </a:t>
          </a:r>
          <a:r>
            <a:rPr lang="pt-BR" sz="1400" b="1" kern="1200" dirty="0">
              <a:latin typeface="Arial" panose="020B0604020202020204" pitchFamily="34" charset="0"/>
              <a:cs typeface="Arial" panose="020B0604020202020204" pitchFamily="34" charset="0"/>
            </a:rPr>
            <a:t>ATIVO</a:t>
          </a:r>
          <a:endParaRPr lang="pt-BR" sz="1400" kern="1200" dirty="0">
            <a:latin typeface="Arial" panose="020B0604020202020204" pitchFamily="34" charset="0"/>
            <a:cs typeface="Arial" panose="020B0604020202020204" pitchFamily="34" charset="0"/>
          </a:endParaRPr>
        </a:p>
      </dsp:txBody>
      <dsp:txXfrm rot="-5400000">
        <a:off x="499726" y="3091211"/>
        <a:ext cx="6139109" cy="418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C505-5D12-4391-9528-DA1A4F30A6B5}">
      <dsp:nvSpPr>
        <dsp:cNvPr id="0" name=""/>
        <dsp:cNvSpPr/>
      </dsp:nvSpPr>
      <dsp:spPr>
        <a:xfrm>
          <a:off x="184775" y="3795"/>
          <a:ext cx="3775508" cy="70560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Registro de Entrada no </a:t>
          </a:r>
          <a:r>
            <a:rPr lang="pt-BR" sz="1600" b="1" kern="1200" dirty="0">
              <a:solidFill>
                <a:schemeClr val="accent1">
                  <a:lumMod val="40000"/>
                  <a:lumOff val="60000"/>
                </a:schemeClr>
              </a:solidFill>
            </a:rPr>
            <a:t>SOU LOG</a:t>
          </a:r>
        </a:p>
      </dsp:txBody>
      <dsp:txXfrm>
        <a:off x="205442" y="24462"/>
        <a:ext cx="3734174" cy="664273"/>
      </dsp:txXfrm>
    </dsp:sp>
    <dsp:sp modelId="{7D5E6892-C3AD-4318-BC83-502D1DAB79EA}">
      <dsp:nvSpPr>
        <dsp:cNvPr id="0" name=""/>
        <dsp:cNvSpPr/>
      </dsp:nvSpPr>
      <dsp:spPr>
        <a:xfrm rot="5400000">
          <a:off x="1940228" y="727043"/>
          <a:ext cx="264602" cy="3175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1977273" y="753504"/>
        <a:ext cx="190513" cy="185221"/>
      </dsp:txXfrm>
    </dsp:sp>
    <dsp:sp modelId="{6A0CB39E-BDDD-4A9D-86FA-AC661706DA57}">
      <dsp:nvSpPr>
        <dsp:cNvPr id="0" name=""/>
        <dsp:cNvSpPr/>
      </dsp:nvSpPr>
      <dsp:spPr>
        <a:xfrm>
          <a:off x="184775" y="1062206"/>
          <a:ext cx="3775508" cy="705607"/>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2">
                  <a:lumMod val="40000"/>
                  <a:lumOff val="60000"/>
                </a:schemeClr>
              </a:solidFill>
            </a:rPr>
            <a:t>SIAD</a:t>
          </a:r>
          <a:r>
            <a:rPr lang="pt-BR" sz="1600" b="1" kern="1200" dirty="0"/>
            <a:t> atualiza os dados do veículo.</a:t>
          </a:r>
        </a:p>
      </dsp:txBody>
      <dsp:txXfrm>
        <a:off x="205442" y="1082873"/>
        <a:ext cx="3734174" cy="664273"/>
      </dsp:txXfrm>
    </dsp:sp>
    <dsp:sp modelId="{44398E8E-B040-4A21-9767-D5CE0649A474}">
      <dsp:nvSpPr>
        <dsp:cNvPr id="0" name=""/>
        <dsp:cNvSpPr/>
      </dsp:nvSpPr>
      <dsp:spPr>
        <a:xfrm rot="5400000">
          <a:off x="1940228" y="1785454"/>
          <a:ext cx="264602" cy="317523"/>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1977273" y="1811915"/>
        <a:ext cx="190513" cy="185221"/>
      </dsp:txXfrm>
    </dsp:sp>
    <dsp:sp modelId="{EE256D14-FE45-496A-9042-82AE6D2EAC78}">
      <dsp:nvSpPr>
        <dsp:cNvPr id="0" name=""/>
        <dsp:cNvSpPr/>
      </dsp:nvSpPr>
      <dsp:spPr>
        <a:xfrm>
          <a:off x="184775" y="2120617"/>
          <a:ext cx="3775508" cy="705607"/>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2">
                  <a:lumMod val="40000"/>
                  <a:lumOff val="60000"/>
                </a:schemeClr>
              </a:solidFill>
            </a:rPr>
            <a:t>SIAD</a:t>
          </a:r>
          <a:r>
            <a:rPr lang="pt-BR" sz="1600" b="1" kern="1200" dirty="0"/>
            <a:t> baixa o veículo para manutenção:</a:t>
          </a:r>
          <a:br>
            <a:rPr lang="pt-BR" sz="1600" b="1" kern="1200" dirty="0"/>
          </a:br>
          <a:r>
            <a:rPr lang="pt-BR" sz="1600" b="1" kern="1200" dirty="0"/>
            <a:t>De “A” </a:t>
          </a:r>
          <a:r>
            <a:rPr lang="pt-BR" sz="1600" b="1" kern="1200" dirty="0">
              <a:sym typeface="Wingdings" pitchFamily="2" charset="2"/>
            </a:rPr>
            <a:t> “M”</a:t>
          </a:r>
          <a:endParaRPr lang="pt-BR" sz="1600" b="1" kern="1200" dirty="0"/>
        </a:p>
      </dsp:txBody>
      <dsp:txXfrm>
        <a:off x="205442" y="2141284"/>
        <a:ext cx="3734174" cy="664273"/>
      </dsp:txXfrm>
    </dsp:sp>
    <dsp:sp modelId="{34C080DC-C655-4963-B5D3-6AB6958694E9}">
      <dsp:nvSpPr>
        <dsp:cNvPr id="0" name=""/>
        <dsp:cNvSpPr/>
      </dsp:nvSpPr>
      <dsp:spPr>
        <a:xfrm rot="5400000">
          <a:off x="1940228" y="2843865"/>
          <a:ext cx="264602" cy="317523"/>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1977273" y="2870326"/>
        <a:ext cx="190513" cy="185221"/>
      </dsp:txXfrm>
    </dsp:sp>
    <dsp:sp modelId="{9CB96CBD-4408-43F4-BD28-43B23A177FE1}">
      <dsp:nvSpPr>
        <dsp:cNvPr id="0" name=""/>
        <dsp:cNvSpPr/>
      </dsp:nvSpPr>
      <dsp:spPr>
        <a:xfrm>
          <a:off x="184775" y="3179029"/>
          <a:ext cx="3775508" cy="70560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2">
                  <a:lumMod val="40000"/>
                  <a:lumOff val="60000"/>
                </a:schemeClr>
              </a:solidFill>
            </a:rPr>
            <a:t>SIAD</a:t>
          </a:r>
          <a:r>
            <a:rPr lang="pt-BR" sz="1600" b="1" kern="1200" dirty="0"/>
            <a:t> finaliza o atendimento para o veículo, informando os dados de retorno.</a:t>
          </a:r>
        </a:p>
      </dsp:txBody>
      <dsp:txXfrm>
        <a:off x="205442" y="3199696"/>
        <a:ext cx="3734174" cy="664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C505-5D12-4391-9528-DA1A4F30A6B5}">
      <dsp:nvSpPr>
        <dsp:cNvPr id="0" name=""/>
        <dsp:cNvSpPr/>
      </dsp:nvSpPr>
      <dsp:spPr>
        <a:xfrm>
          <a:off x="184775" y="3795"/>
          <a:ext cx="3775508" cy="70560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Registro de Retirada no </a:t>
          </a:r>
          <a:r>
            <a:rPr lang="pt-BR" sz="1600" b="1" kern="1200" dirty="0">
              <a:solidFill>
                <a:schemeClr val="accent1">
                  <a:lumMod val="40000"/>
                  <a:lumOff val="60000"/>
                </a:schemeClr>
              </a:solidFill>
            </a:rPr>
            <a:t>SOU LOG</a:t>
          </a:r>
        </a:p>
      </dsp:txBody>
      <dsp:txXfrm>
        <a:off x="205442" y="24462"/>
        <a:ext cx="3734174" cy="664273"/>
      </dsp:txXfrm>
    </dsp:sp>
    <dsp:sp modelId="{7D5E6892-C3AD-4318-BC83-502D1DAB79EA}">
      <dsp:nvSpPr>
        <dsp:cNvPr id="0" name=""/>
        <dsp:cNvSpPr/>
      </dsp:nvSpPr>
      <dsp:spPr>
        <a:xfrm rot="5400000">
          <a:off x="1940228" y="727043"/>
          <a:ext cx="264602" cy="3175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1977273" y="753504"/>
        <a:ext cx="190513" cy="185221"/>
      </dsp:txXfrm>
    </dsp:sp>
    <dsp:sp modelId="{6A0CB39E-BDDD-4A9D-86FA-AC661706DA57}">
      <dsp:nvSpPr>
        <dsp:cNvPr id="0" name=""/>
        <dsp:cNvSpPr/>
      </dsp:nvSpPr>
      <dsp:spPr>
        <a:xfrm>
          <a:off x="184775" y="1062206"/>
          <a:ext cx="3775508" cy="705607"/>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1">
                  <a:lumMod val="40000"/>
                  <a:lumOff val="60000"/>
                </a:schemeClr>
              </a:solidFill>
            </a:rPr>
            <a:t>SOU LOG </a:t>
          </a:r>
          <a:r>
            <a:rPr lang="pt-BR" sz="1600" b="1" kern="1200" dirty="0"/>
            <a:t>informa ao </a:t>
          </a:r>
          <a:r>
            <a:rPr lang="pt-BR" sz="1600" b="1" kern="1200" dirty="0">
              <a:solidFill>
                <a:schemeClr val="accent2">
                  <a:lumMod val="40000"/>
                  <a:lumOff val="60000"/>
                </a:schemeClr>
              </a:solidFill>
            </a:rPr>
            <a:t>SIAD </a:t>
          </a:r>
          <a:r>
            <a:rPr lang="pt-BR" sz="1600" b="1" kern="1200" dirty="0"/>
            <a:t> os dados da manutenção.</a:t>
          </a:r>
        </a:p>
      </dsp:txBody>
      <dsp:txXfrm>
        <a:off x="205442" y="1082873"/>
        <a:ext cx="3734174" cy="664273"/>
      </dsp:txXfrm>
    </dsp:sp>
    <dsp:sp modelId="{44398E8E-B040-4A21-9767-D5CE0649A474}">
      <dsp:nvSpPr>
        <dsp:cNvPr id="0" name=""/>
        <dsp:cNvSpPr/>
      </dsp:nvSpPr>
      <dsp:spPr>
        <a:xfrm rot="5400000">
          <a:off x="1940228" y="1785454"/>
          <a:ext cx="264602" cy="317523"/>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1977273" y="1811915"/>
        <a:ext cx="190513" cy="185221"/>
      </dsp:txXfrm>
    </dsp:sp>
    <dsp:sp modelId="{EE256D14-FE45-496A-9042-82AE6D2EAC78}">
      <dsp:nvSpPr>
        <dsp:cNvPr id="0" name=""/>
        <dsp:cNvSpPr/>
      </dsp:nvSpPr>
      <dsp:spPr>
        <a:xfrm>
          <a:off x="184775" y="2120617"/>
          <a:ext cx="3775508" cy="705607"/>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2">
                  <a:lumMod val="40000"/>
                  <a:lumOff val="60000"/>
                </a:schemeClr>
              </a:solidFill>
            </a:rPr>
            <a:t>SIAD</a:t>
          </a:r>
          <a:r>
            <a:rPr lang="pt-BR" sz="1600" b="1" kern="1200" dirty="0"/>
            <a:t> retorna veículo para status “EM USO”:</a:t>
          </a:r>
          <a:br>
            <a:rPr lang="pt-BR" sz="1600" b="1" kern="1200" dirty="0"/>
          </a:br>
          <a:r>
            <a:rPr lang="pt-BR" sz="1600" b="1" kern="1200" dirty="0"/>
            <a:t>De “M” </a:t>
          </a:r>
          <a:r>
            <a:rPr lang="pt-BR" sz="1600" b="1" kern="1200" dirty="0">
              <a:sym typeface="Wingdings" pitchFamily="2" charset="2"/>
            </a:rPr>
            <a:t> “A”</a:t>
          </a:r>
          <a:endParaRPr lang="pt-BR" sz="1600" b="1" kern="1200" dirty="0"/>
        </a:p>
      </dsp:txBody>
      <dsp:txXfrm>
        <a:off x="205442" y="2141284"/>
        <a:ext cx="3734174" cy="664273"/>
      </dsp:txXfrm>
    </dsp:sp>
    <dsp:sp modelId="{34C080DC-C655-4963-B5D3-6AB6958694E9}">
      <dsp:nvSpPr>
        <dsp:cNvPr id="0" name=""/>
        <dsp:cNvSpPr/>
      </dsp:nvSpPr>
      <dsp:spPr>
        <a:xfrm rot="5400000">
          <a:off x="1940228" y="2843865"/>
          <a:ext cx="264602" cy="317523"/>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1977273" y="2870326"/>
        <a:ext cx="190513" cy="185221"/>
      </dsp:txXfrm>
    </dsp:sp>
    <dsp:sp modelId="{9CB96CBD-4408-43F4-BD28-43B23A177FE1}">
      <dsp:nvSpPr>
        <dsp:cNvPr id="0" name=""/>
        <dsp:cNvSpPr/>
      </dsp:nvSpPr>
      <dsp:spPr>
        <a:xfrm>
          <a:off x="184775" y="3179029"/>
          <a:ext cx="3775508" cy="70560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2">
                  <a:lumMod val="40000"/>
                  <a:lumOff val="60000"/>
                </a:schemeClr>
              </a:solidFill>
            </a:rPr>
            <a:t>SIAD</a:t>
          </a:r>
          <a:r>
            <a:rPr lang="pt-BR" sz="1600" b="1" kern="1200" dirty="0"/>
            <a:t> abre novo atendimento para o veículo, informando os dados de saída.</a:t>
          </a:r>
        </a:p>
      </dsp:txBody>
      <dsp:txXfrm>
        <a:off x="205442" y="3199696"/>
        <a:ext cx="3734174" cy="6642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C505-5D12-4391-9528-DA1A4F30A6B5}">
      <dsp:nvSpPr>
        <dsp:cNvPr id="0" name=""/>
        <dsp:cNvSpPr/>
      </dsp:nvSpPr>
      <dsp:spPr>
        <a:xfrm>
          <a:off x="332855" y="0"/>
          <a:ext cx="4133457" cy="99753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t>Aprovação no Pré-faturamento</a:t>
          </a:r>
        </a:p>
      </dsp:txBody>
      <dsp:txXfrm>
        <a:off x="362072" y="29217"/>
        <a:ext cx="4075023" cy="939100"/>
      </dsp:txXfrm>
    </dsp:sp>
    <dsp:sp modelId="{7D5E6892-C3AD-4318-BC83-502D1DAB79EA}">
      <dsp:nvSpPr>
        <dsp:cNvPr id="0" name=""/>
        <dsp:cNvSpPr/>
      </dsp:nvSpPr>
      <dsp:spPr>
        <a:xfrm rot="5400000">
          <a:off x="2161137" y="1024623"/>
          <a:ext cx="374075" cy="44889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2213508" y="1062030"/>
        <a:ext cx="269334" cy="261853"/>
      </dsp:txXfrm>
    </dsp:sp>
    <dsp:sp modelId="{6A0CB39E-BDDD-4A9D-86FA-AC661706DA57}">
      <dsp:nvSpPr>
        <dsp:cNvPr id="0" name=""/>
        <dsp:cNvSpPr/>
      </dsp:nvSpPr>
      <dsp:spPr>
        <a:xfrm>
          <a:off x="332855" y="1496302"/>
          <a:ext cx="4133457" cy="997534"/>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1">
                  <a:lumMod val="40000"/>
                  <a:lumOff val="60000"/>
                </a:schemeClr>
              </a:solidFill>
            </a:rPr>
            <a:t>SOU LOG </a:t>
          </a:r>
          <a:r>
            <a:rPr lang="pt-BR" sz="1600" b="1" kern="1200" dirty="0"/>
            <a:t>envia os dados completos das manutenções ao </a:t>
          </a:r>
          <a:r>
            <a:rPr lang="pt-BR" sz="1600" b="1" kern="1200" dirty="0">
              <a:solidFill>
                <a:schemeClr val="accent2">
                  <a:lumMod val="40000"/>
                  <a:lumOff val="60000"/>
                </a:schemeClr>
              </a:solidFill>
            </a:rPr>
            <a:t>SIAD</a:t>
          </a:r>
          <a:endParaRPr lang="pt-BR" sz="1600" b="1" kern="1200" dirty="0"/>
        </a:p>
      </dsp:txBody>
      <dsp:txXfrm>
        <a:off x="362072" y="1525519"/>
        <a:ext cx="4075023" cy="939100"/>
      </dsp:txXfrm>
    </dsp:sp>
    <dsp:sp modelId="{44398E8E-B040-4A21-9767-D5CE0649A474}">
      <dsp:nvSpPr>
        <dsp:cNvPr id="0" name=""/>
        <dsp:cNvSpPr/>
      </dsp:nvSpPr>
      <dsp:spPr>
        <a:xfrm rot="5400000">
          <a:off x="2161137" y="2520925"/>
          <a:ext cx="374075" cy="448890"/>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t-BR" sz="1600" b="1" kern="1200"/>
        </a:p>
      </dsp:txBody>
      <dsp:txXfrm rot="-5400000">
        <a:off x="2213508" y="2558332"/>
        <a:ext cx="269334" cy="261853"/>
      </dsp:txXfrm>
    </dsp:sp>
    <dsp:sp modelId="{9CB96CBD-4408-43F4-BD28-43B23A177FE1}">
      <dsp:nvSpPr>
        <dsp:cNvPr id="0" name=""/>
        <dsp:cNvSpPr/>
      </dsp:nvSpPr>
      <dsp:spPr>
        <a:xfrm>
          <a:off x="332855" y="2992604"/>
          <a:ext cx="4133457" cy="99753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a:solidFill>
                <a:schemeClr val="accent2">
                  <a:lumMod val="40000"/>
                  <a:lumOff val="60000"/>
                </a:schemeClr>
              </a:solidFill>
            </a:rPr>
            <a:t>SIAD</a:t>
          </a:r>
          <a:r>
            <a:rPr lang="pt-BR" sz="1600" b="1" kern="1200" dirty="0"/>
            <a:t> atualiza os dados da manutenção e os deixa disponíveis para futuras consultas </a:t>
          </a:r>
        </a:p>
      </dsp:txBody>
      <dsp:txXfrm>
        <a:off x="362072" y="3021821"/>
        <a:ext cx="4075023" cy="939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46749" y="147334"/>
          <a:ext cx="978331" cy="684831"/>
        </a:xfrm>
        <a:prstGeom prst="chevron">
          <a:avLst/>
        </a:prstGeom>
        <a:solidFill>
          <a:srgbClr val="B8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a:t>
          </a:r>
        </a:p>
      </dsp:txBody>
      <dsp:txXfrm rot="-5400000">
        <a:off x="2" y="343000"/>
        <a:ext cx="684831" cy="293500"/>
      </dsp:txXfrm>
    </dsp:sp>
    <dsp:sp modelId="{95AE0344-9A11-4CC8-A784-8F95D99A9401}">
      <dsp:nvSpPr>
        <dsp:cNvPr id="0" name=""/>
        <dsp:cNvSpPr/>
      </dsp:nvSpPr>
      <dsp:spPr>
        <a:xfrm rot="5400000">
          <a:off x="4175146" y="-3489729"/>
          <a:ext cx="635915" cy="7616544"/>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Tentativa de registrar entrada do veículo no estabelecimento</a:t>
          </a:r>
        </a:p>
      </dsp:txBody>
      <dsp:txXfrm rot="-5400000">
        <a:off x="684832" y="31628"/>
        <a:ext cx="7585501" cy="573829"/>
      </dsp:txXfrm>
    </dsp:sp>
    <dsp:sp modelId="{4FC333EC-23E4-4E19-9979-33F85DB31A46}">
      <dsp:nvSpPr>
        <dsp:cNvPr id="0" name=""/>
        <dsp:cNvSpPr/>
      </dsp:nvSpPr>
      <dsp:spPr>
        <a:xfrm rot="5400000">
          <a:off x="-146749" y="917724"/>
          <a:ext cx="978331" cy="684831"/>
        </a:xfrm>
        <a:prstGeom prst="chevron">
          <a:avLst/>
        </a:prstGeom>
        <a:solidFill>
          <a:srgbClr val="B80000"/>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2</a:t>
          </a:r>
        </a:p>
      </dsp:txBody>
      <dsp:txXfrm rot="-5400000">
        <a:off x="2" y="1113390"/>
        <a:ext cx="684831" cy="293500"/>
      </dsp:txXfrm>
    </dsp:sp>
    <dsp:sp modelId="{BC690D25-60D3-4AE1-9C4D-6E64AC8C7514}">
      <dsp:nvSpPr>
        <dsp:cNvPr id="0" name=""/>
        <dsp:cNvSpPr/>
      </dsp:nvSpPr>
      <dsp:spPr>
        <a:xfrm rot="5400000">
          <a:off x="4175146" y="-2719340"/>
          <a:ext cx="635915" cy="7616544"/>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Retirada do veículo do estabelecimento</a:t>
          </a:r>
        </a:p>
      </dsp:txBody>
      <dsp:txXfrm rot="-5400000">
        <a:off x="684832" y="802017"/>
        <a:ext cx="7585501" cy="573829"/>
      </dsp:txXfrm>
    </dsp:sp>
    <dsp:sp modelId="{8FF6085C-8D53-4CDB-9553-CD31D42A80C6}">
      <dsp:nvSpPr>
        <dsp:cNvPr id="0" name=""/>
        <dsp:cNvSpPr/>
      </dsp:nvSpPr>
      <dsp:spPr>
        <a:xfrm rot="5400000">
          <a:off x="-146749" y="1688113"/>
          <a:ext cx="978331" cy="684831"/>
        </a:xfrm>
        <a:prstGeom prst="chevron">
          <a:avLst/>
        </a:prstGeom>
        <a:solidFill>
          <a:srgbClr val="B8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3</a:t>
          </a:r>
        </a:p>
      </dsp:txBody>
      <dsp:txXfrm rot="-5400000">
        <a:off x="2" y="1883779"/>
        <a:ext cx="684831" cy="293500"/>
      </dsp:txXfrm>
    </dsp:sp>
    <dsp:sp modelId="{65D6A353-8C90-4E7B-895D-DCA6F82DAE81}">
      <dsp:nvSpPr>
        <dsp:cNvPr id="0" name=""/>
        <dsp:cNvSpPr/>
      </dsp:nvSpPr>
      <dsp:spPr>
        <a:xfrm rot="5400000">
          <a:off x="4175146" y="-1948950"/>
          <a:ext cx="635915" cy="7616544"/>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Cancelamento de manutenção em qualquer etapa do processo</a:t>
          </a:r>
        </a:p>
      </dsp:txBody>
      <dsp:txXfrm rot="-5400000">
        <a:off x="684832" y="1572407"/>
        <a:ext cx="7585501" cy="573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60847" y="161073"/>
          <a:ext cx="1072314" cy="750620"/>
        </a:xfrm>
        <a:prstGeom prst="chevron">
          <a:avLst/>
        </a:prstGeom>
        <a:solidFill>
          <a:srgbClr val="B8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a:t>
          </a:r>
        </a:p>
      </dsp:txBody>
      <dsp:txXfrm rot="-5400000">
        <a:off x="0" y="375536"/>
        <a:ext cx="750620" cy="321694"/>
      </dsp:txXfrm>
    </dsp:sp>
    <dsp:sp modelId="{95AE0344-9A11-4CC8-A784-8F95D99A9401}">
      <dsp:nvSpPr>
        <dsp:cNvPr id="0" name=""/>
        <dsp:cNvSpPr/>
      </dsp:nvSpPr>
      <dsp:spPr>
        <a:xfrm rot="5400000">
          <a:off x="2135341" y="-1384495"/>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Tentativa de registrar entrada do veículo no estabelecimento</a:t>
          </a:r>
        </a:p>
      </dsp:txBody>
      <dsp:txXfrm rot="-5400000">
        <a:off x="750620" y="34251"/>
        <a:ext cx="3432422" cy="628954"/>
      </dsp:txXfrm>
    </dsp:sp>
    <dsp:sp modelId="{4FC333EC-23E4-4E19-9979-33F85DB31A46}">
      <dsp:nvSpPr>
        <dsp:cNvPr id="0" name=""/>
        <dsp:cNvSpPr/>
      </dsp:nvSpPr>
      <dsp:spPr>
        <a:xfrm rot="5400000">
          <a:off x="-160847" y="1028845"/>
          <a:ext cx="1072314" cy="750620"/>
        </a:xfrm>
        <a:prstGeom prst="chevron">
          <a:avLst/>
        </a:prstGeom>
        <a:solidFill>
          <a:srgbClr val="B80000"/>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2</a:t>
          </a:r>
        </a:p>
      </dsp:txBody>
      <dsp:txXfrm rot="-5400000">
        <a:off x="0" y="1243308"/>
        <a:ext cx="750620" cy="321694"/>
      </dsp:txXfrm>
    </dsp:sp>
    <dsp:sp modelId="{BC690D25-60D3-4AE1-9C4D-6E64AC8C7514}">
      <dsp:nvSpPr>
        <dsp:cNvPr id="0" name=""/>
        <dsp:cNvSpPr/>
      </dsp:nvSpPr>
      <dsp:spPr>
        <a:xfrm rot="5400000">
          <a:off x="2135341" y="-516722"/>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Retirada do veículo do estabelecimento</a:t>
          </a:r>
        </a:p>
      </dsp:txBody>
      <dsp:txXfrm rot="-5400000">
        <a:off x="750620" y="902024"/>
        <a:ext cx="3432422" cy="628954"/>
      </dsp:txXfrm>
    </dsp:sp>
    <dsp:sp modelId="{8FF6085C-8D53-4CDB-9553-CD31D42A80C6}">
      <dsp:nvSpPr>
        <dsp:cNvPr id="0" name=""/>
        <dsp:cNvSpPr/>
      </dsp:nvSpPr>
      <dsp:spPr>
        <a:xfrm rot="5400000">
          <a:off x="-160847" y="1896618"/>
          <a:ext cx="1072314" cy="750620"/>
        </a:xfrm>
        <a:prstGeom prst="chevron">
          <a:avLst/>
        </a:prstGeom>
        <a:solidFill>
          <a:srgbClr val="B8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3</a:t>
          </a:r>
        </a:p>
      </dsp:txBody>
      <dsp:txXfrm rot="-5400000">
        <a:off x="0" y="2111081"/>
        <a:ext cx="750620" cy="321694"/>
      </dsp:txXfrm>
    </dsp:sp>
    <dsp:sp modelId="{65D6A353-8C90-4E7B-895D-DCA6F82DAE81}">
      <dsp:nvSpPr>
        <dsp:cNvPr id="0" name=""/>
        <dsp:cNvSpPr/>
      </dsp:nvSpPr>
      <dsp:spPr>
        <a:xfrm rot="5400000">
          <a:off x="2135341" y="351049"/>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Cancelamento de manutenção em qualquer etapa do processo</a:t>
          </a:r>
        </a:p>
      </dsp:txBody>
      <dsp:txXfrm rot="-5400000">
        <a:off x="750620" y="1769796"/>
        <a:ext cx="3432422" cy="628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5FE2-2F64-47BB-B2AC-1616A5EBFDDA}">
      <dsp:nvSpPr>
        <dsp:cNvPr id="0" name=""/>
        <dsp:cNvSpPr/>
      </dsp:nvSpPr>
      <dsp:spPr>
        <a:xfrm rot="5400000">
          <a:off x="-160847" y="161073"/>
          <a:ext cx="1072314" cy="750620"/>
        </a:xfrm>
        <a:prstGeom prst="chevron">
          <a:avLst/>
        </a:prstGeom>
        <a:solidFill>
          <a:srgbClr val="B80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1</a:t>
          </a:r>
        </a:p>
      </dsp:txBody>
      <dsp:txXfrm rot="-5400000">
        <a:off x="0" y="375536"/>
        <a:ext cx="750620" cy="321694"/>
      </dsp:txXfrm>
    </dsp:sp>
    <dsp:sp modelId="{95AE0344-9A11-4CC8-A784-8F95D99A9401}">
      <dsp:nvSpPr>
        <dsp:cNvPr id="0" name=""/>
        <dsp:cNvSpPr/>
      </dsp:nvSpPr>
      <dsp:spPr>
        <a:xfrm rot="5400000">
          <a:off x="2135341" y="-1384495"/>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Tentativa de registrar entrada do veículo no estabelecimento</a:t>
          </a:r>
        </a:p>
      </dsp:txBody>
      <dsp:txXfrm rot="-5400000">
        <a:off x="750620" y="34251"/>
        <a:ext cx="3432422" cy="628954"/>
      </dsp:txXfrm>
    </dsp:sp>
    <dsp:sp modelId="{4FC333EC-23E4-4E19-9979-33F85DB31A46}">
      <dsp:nvSpPr>
        <dsp:cNvPr id="0" name=""/>
        <dsp:cNvSpPr/>
      </dsp:nvSpPr>
      <dsp:spPr>
        <a:xfrm rot="5400000">
          <a:off x="-160847" y="1028845"/>
          <a:ext cx="1072314" cy="750620"/>
        </a:xfrm>
        <a:prstGeom prst="chevron">
          <a:avLst/>
        </a:prstGeom>
        <a:solidFill>
          <a:srgbClr val="B80000"/>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2</a:t>
          </a:r>
        </a:p>
      </dsp:txBody>
      <dsp:txXfrm rot="-5400000">
        <a:off x="0" y="1243308"/>
        <a:ext cx="750620" cy="321694"/>
      </dsp:txXfrm>
    </dsp:sp>
    <dsp:sp modelId="{BC690D25-60D3-4AE1-9C4D-6E64AC8C7514}">
      <dsp:nvSpPr>
        <dsp:cNvPr id="0" name=""/>
        <dsp:cNvSpPr/>
      </dsp:nvSpPr>
      <dsp:spPr>
        <a:xfrm rot="5400000">
          <a:off x="2135341" y="-516722"/>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Retirada do veículo do estabelecimento</a:t>
          </a:r>
        </a:p>
      </dsp:txBody>
      <dsp:txXfrm rot="-5400000">
        <a:off x="750620" y="902024"/>
        <a:ext cx="3432422" cy="628954"/>
      </dsp:txXfrm>
    </dsp:sp>
    <dsp:sp modelId="{8FF6085C-8D53-4CDB-9553-CD31D42A80C6}">
      <dsp:nvSpPr>
        <dsp:cNvPr id="0" name=""/>
        <dsp:cNvSpPr/>
      </dsp:nvSpPr>
      <dsp:spPr>
        <a:xfrm rot="5400000">
          <a:off x="-160847" y="1896618"/>
          <a:ext cx="1072314" cy="750620"/>
        </a:xfrm>
        <a:prstGeom prst="chevron">
          <a:avLst/>
        </a:prstGeom>
        <a:solidFill>
          <a:srgbClr val="B80000"/>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pt-BR" sz="1600" kern="1200" dirty="0"/>
            <a:t>3</a:t>
          </a:r>
        </a:p>
      </dsp:txBody>
      <dsp:txXfrm rot="-5400000">
        <a:off x="0" y="2111081"/>
        <a:ext cx="750620" cy="321694"/>
      </dsp:txXfrm>
    </dsp:sp>
    <dsp:sp modelId="{65D6A353-8C90-4E7B-895D-DCA6F82DAE81}">
      <dsp:nvSpPr>
        <dsp:cNvPr id="0" name=""/>
        <dsp:cNvSpPr/>
      </dsp:nvSpPr>
      <dsp:spPr>
        <a:xfrm rot="5400000">
          <a:off x="2135341" y="351049"/>
          <a:ext cx="697004" cy="3466447"/>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pt-BR" sz="1400" kern="1200" dirty="0">
              <a:latin typeface="Arial" panose="020B0604020202020204" pitchFamily="34" charset="0"/>
              <a:cs typeface="Arial" panose="020B0604020202020204" pitchFamily="34" charset="0"/>
            </a:rPr>
            <a:t>Cancelamento de manutenção em qualquer etapa do processo</a:t>
          </a:r>
        </a:p>
      </dsp:txBody>
      <dsp:txXfrm rot="-5400000">
        <a:off x="750620" y="1769796"/>
        <a:ext cx="3432422" cy="6289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784DE-6EB7-4862-9FF0-C9E1520DBA11}" type="datetimeFigureOut">
              <a:rPr lang="pt-BR" smtClean="0"/>
              <a:t>17/03/2020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9C678-3799-425A-9797-2994ED1DC376}" type="slidenum">
              <a:rPr lang="pt-BR" smtClean="0"/>
              <a:t>‹nº›</a:t>
            </a:fld>
            <a:endParaRPr lang="pt-BR"/>
          </a:p>
        </p:txBody>
      </p:sp>
    </p:spTree>
    <p:extLst>
      <p:ext uri="{BB962C8B-B14F-4D97-AF65-F5344CB8AC3E}">
        <p14:creationId xmlns:p14="http://schemas.microsoft.com/office/powerpoint/2010/main" val="177791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C19C678-3799-425A-9797-2994ED1DC376}" type="slidenum">
              <a:rPr lang="pt-BR" smtClean="0"/>
              <a:t>42</a:t>
            </a:fld>
            <a:endParaRPr lang="pt-BR"/>
          </a:p>
        </p:txBody>
      </p:sp>
    </p:spTree>
    <p:extLst>
      <p:ext uri="{BB962C8B-B14F-4D97-AF65-F5344CB8AC3E}">
        <p14:creationId xmlns:p14="http://schemas.microsoft.com/office/powerpoint/2010/main" val="2709139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a:prstGeom prst="rect">
            <a:avLst/>
          </a:prstGeo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108377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247787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9"/>
            <a:ext cx="6019800" cy="5851525"/>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180185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
        <p:nvSpPr>
          <p:cNvPr id="7" name="Espace réservé du numéro de diapositive 5">
            <a:extLst>
              <a:ext uri="{FF2B5EF4-FFF2-40B4-BE49-F238E27FC236}">
                <a16:creationId xmlns:a16="http://schemas.microsoft.com/office/drawing/2014/main" id="{CEF3F743-2876-46EB-9925-69DFB7FFF799}"/>
              </a:ext>
            </a:extLst>
          </p:cNvPr>
          <p:cNvSpPr txBox="1">
            <a:spLocks/>
          </p:cNvSpPr>
          <p:nvPr userDrawn="1"/>
        </p:nvSpPr>
        <p:spPr>
          <a:xfrm>
            <a:off x="8459737" y="6058695"/>
            <a:ext cx="684263" cy="365125"/>
          </a:xfrm>
          <a:prstGeom prst="rect">
            <a:avLst/>
          </a:prstGeo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A9FC1D-3DD2-4A92-9E3B-6AB9C514B013}" type="slidenum">
              <a:rPr lang="en-US" smtClean="0"/>
              <a:pPr/>
              <a:t>‹nº›</a:t>
            </a:fld>
            <a:endParaRPr lang="en-US"/>
          </a:p>
        </p:txBody>
      </p:sp>
    </p:spTree>
    <p:extLst>
      <p:ext uri="{BB962C8B-B14F-4D97-AF65-F5344CB8AC3E}">
        <p14:creationId xmlns:p14="http://schemas.microsoft.com/office/powerpoint/2010/main" val="3453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6"/>
          </a:xfrm>
          <a:prstGeom prst="rect">
            <a:avLst/>
          </a:prstGeo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5" name="Espaço Reservado para Rodapé 4"/>
          <p:cNvSpPr>
            <a:spLocks noGrp="1"/>
          </p:cNvSpPr>
          <p:nvPr>
            <p:ph type="ftr" sz="quarter" idx="11"/>
          </p:nvPr>
        </p:nvSpPr>
        <p:spPr>
          <a:xfrm>
            <a:off x="3124200" y="6356352"/>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32583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6" name="Espaço Reservado para Rodapé 5"/>
          <p:cNvSpPr>
            <a:spLocks noGrp="1"/>
          </p:cNvSpPr>
          <p:nvPr>
            <p:ph type="ftr" sz="quarter" idx="11"/>
          </p:nvPr>
        </p:nvSpPr>
        <p:spPr>
          <a:xfrm>
            <a:off x="3124200" y="6356352"/>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26598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8" name="Espaço Reservado para Rodapé 7"/>
          <p:cNvSpPr>
            <a:spLocks noGrp="1"/>
          </p:cNvSpPr>
          <p:nvPr>
            <p:ph type="ftr" sz="quarter" idx="11"/>
          </p:nvPr>
        </p:nvSpPr>
        <p:spPr>
          <a:xfrm>
            <a:off x="3124200" y="6356352"/>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138429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a:t>Clique para editar o título mestre</a:t>
            </a:r>
          </a:p>
        </p:txBody>
      </p:sp>
      <p:sp>
        <p:nvSpPr>
          <p:cNvPr id="3" name="Espaço Reservado para Data 2"/>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4" name="Espaço Reservado para Rodapé 3"/>
          <p:cNvSpPr>
            <a:spLocks noGrp="1"/>
          </p:cNvSpPr>
          <p:nvPr>
            <p:ph type="ftr" sz="quarter" idx="11"/>
          </p:nvPr>
        </p:nvSpPr>
        <p:spPr>
          <a:xfrm>
            <a:off x="3124200" y="6356352"/>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191404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3" name="Espaço Reservado para Rodapé 2"/>
          <p:cNvSpPr>
            <a:spLocks noGrp="1"/>
          </p:cNvSpPr>
          <p:nvPr>
            <p:ph type="ftr" sz="quarter" idx="11"/>
          </p:nvPr>
        </p:nvSpPr>
        <p:spPr>
          <a:xfrm>
            <a:off x="3124200" y="6356352"/>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165350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1"/>
            <a:ext cx="3008313" cy="1162050"/>
          </a:xfrm>
          <a:prstGeom prst="rect">
            <a:avLst/>
          </a:prstGeo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6" name="Espaço Reservado para Rodapé 5"/>
          <p:cNvSpPr>
            <a:spLocks noGrp="1"/>
          </p:cNvSpPr>
          <p:nvPr>
            <p:ph type="ftr" sz="quarter" idx="11"/>
          </p:nvPr>
        </p:nvSpPr>
        <p:spPr>
          <a:xfrm>
            <a:off x="3124200" y="6356352"/>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3732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a:xfrm>
            <a:off x="457200" y="6356352"/>
            <a:ext cx="2133600" cy="365125"/>
          </a:xfrm>
          <a:prstGeom prst="rect">
            <a:avLst/>
          </a:prstGeom>
        </p:spPr>
        <p:txBody>
          <a:bodyPr/>
          <a:lstStyle/>
          <a:p>
            <a:fld id="{CBAD055C-A929-4824-8850-CDDD8E341003}" type="datetimeFigureOut">
              <a:rPr lang="pt-BR" smtClean="0"/>
              <a:t>17/03/2020</a:t>
            </a:fld>
            <a:endParaRPr lang="pt-BR"/>
          </a:p>
        </p:txBody>
      </p:sp>
      <p:sp>
        <p:nvSpPr>
          <p:cNvPr id="6" name="Espaço Reservado para Rodapé 5"/>
          <p:cNvSpPr>
            <a:spLocks noGrp="1"/>
          </p:cNvSpPr>
          <p:nvPr>
            <p:ph type="ftr" sz="quarter" idx="11"/>
          </p:nvPr>
        </p:nvSpPr>
        <p:spPr>
          <a:xfrm>
            <a:off x="3124200" y="6356352"/>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2"/>
            <a:ext cx="2133600" cy="365125"/>
          </a:xfrm>
          <a:prstGeom prst="rect">
            <a:avLst/>
          </a:prstGeom>
        </p:spPr>
        <p:txBody>
          <a:bodyPr/>
          <a:lstStyle/>
          <a:p>
            <a:fld id="{3749DA31-B0DF-4C9D-81E2-30873ED6FD75}" type="slidenum">
              <a:rPr lang="pt-BR" smtClean="0"/>
              <a:t>‹nº›</a:t>
            </a:fld>
            <a:endParaRPr lang="pt-BR"/>
          </a:p>
        </p:txBody>
      </p:sp>
    </p:spTree>
    <p:extLst>
      <p:ext uri="{BB962C8B-B14F-4D97-AF65-F5344CB8AC3E}">
        <p14:creationId xmlns:p14="http://schemas.microsoft.com/office/powerpoint/2010/main" val="83986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
        <p:nvSpPr>
          <p:cNvPr id="8" name="Retângulo 7"/>
          <p:cNvSpPr/>
          <p:nvPr/>
        </p:nvSpPr>
        <p:spPr>
          <a:xfrm>
            <a:off x="143508" y="188640"/>
            <a:ext cx="8856984" cy="648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pic>
        <p:nvPicPr>
          <p:cNvPr id="9" name="Imagem 8" descr="simbolo.png"/>
          <p:cNvPicPr>
            <a:picLocks noChangeAspect="1"/>
          </p:cNvPicPr>
          <p:nvPr/>
        </p:nvPicPr>
        <p:blipFill>
          <a:blip r:embed="rId13" cstate="print"/>
          <a:srcRect r="50871"/>
          <a:stretch>
            <a:fillRect/>
          </a:stretch>
        </p:blipFill>
        <p:spPr>
          <a:xfrm>
            <a:off x="7850296" y="4725144"/>
            <a:ext cx="1150197" cy="1944216"/>
          </a:xfrm>
          <a:prstGeom prst="rect">
            <a:avLst/>
          </a:prstGeom>
        </p:spPr>
      </p:pic>
      <p:pic>
        <p:nvPicPr>
          <p:cNvPr id="6" name="Imagem 5" descr="Logo_Seplag2019-01.png"/>
          <p:cNvPicPr>
            <a:picLocks noChangeAspect="1"/>
          </p:cNvPicPr>
          <p:nvPr/>
        </p:nvPicPr>
        <p:blipFill>
          <a:blip r:embed="rId14" cstate="print"/>
          <a:srcRect l="7244" t="18500" r="8135" b="60080"/>
          <a:stretch>
            <a:fillRect/>
          </a:stretch>
        </p:blipFill>
        <p:spPr>
          <a:xfrm>
            <a:off x="251520" y="6076774"/>
            <a:ext cx="2376264" cy="510271"/>
          </a:xfrm>
          <a:prstGeom prst="rect">
            <a:avLst/>
          </a:prstGeom>
        </p:spPr>
      </p:pic>
    </p:spTree>
    <p:extLst>
      <p:ext uri="{BB962C8B-B14F-4D97-AF65-F5344CB8AC3E}">
        <p14:creationId xmlns:p14="http://schemas.microsoft.com/office/powerpoint/2010/main" val="24860231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cid:image003.jpg@01D48670.3DA9E2F0"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gtm@planejamento.mg.gov.br"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www.compras.mg.gov.br/images/stories/Fornecedores/dclc-instrucoes-icms.pdf"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8.receita.fazenda.gov.br/simplesnacional/aplicacoes.aspx?id=21"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diego.corgozinho@edenred.com"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mailto:diego.corgozinho@edenred.com" TargetMode="External"/><Relationship Id="rId1" Type="http://schemas.openxmlformats.org/officeDocument/2006/relationships/slideLayout" Target="../slideLayouts/slideLayout2.xml"/><Relationship Id="rId4" Type="http://schemas.openxmlformats.org/officeDocument/2006/relationships/image" Target="cid:image013.jpg@01D50EFA.9FDE3350" TargetMode="External"/></Relationships>
</file>

<file path=ppt/slides/_rels/slide164.xml.rels><?xml version="1.0" encoding="UTF-8" standalone="yes"?>
<Relationships xmlns="http://schemas.openxmlformats.org/package/2006/relationships"><Relationship Id="rId3" Type="http://schemas.openxmlformats.org/officeDocument/2006/relationships/image" Target="cid:image011.jpg@01D50EFA.9FDE3350" TargetMode="External"/><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cid:image012.jpg@01D50EFA.9FDE3350" TargetMode="External"/><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cid:image013.jpg@01D50EFA.9FDE3350" TargetMode="External"/><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dmanager.com.br/"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8.png"/></Relationships>
</file>

<file path=ppt/slides/_rels/slide1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9.png"/></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0.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0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0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0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hyperlink" Target="mailto:opera&#231;&#227;o.mg@edenred.com" TargetMode="External"/><Relationship Id="rId2" Type="http://schemas.openxmlformats.org/officeDocument/2006/relationships/hyperlink" Target="mailto:diego.corgozinho@edenred.com" TargetMode="External"/><Relationship Id="rId1" Type="http://schemas.openxmlformats.org/officeDocument/2006/relationships/slideLayout" Target="../slideLayouts/slideLayout2.xml"/><Relationship Id="rId4" Type="http://schemas.openxmlformats.org/officeDocument/2006/relationships/hyperlink" Target="mailto:agendamento.mg@edenred.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mailto:bruna.rocha@edenred.com" TargetMode="External"/><Relationship Id="rId2" Type="http://schemas.openxmlformats.org/officeDocument/2006/relationships/hyperlink" Target="mailto:bruna.aparecida@edenred.com" TargetMode="External"/><Relationship Id="rId1" Type="http://schemas.openxmlformats.org/officeDocument/2006/relationships/slideLayout" Target="../slideLayouts/slideLayout2.xml"/><Relationship Id="rId4" Type="http://schemas.openxmlformats.org/officeDocument/2006/relationships/hyperlink" Target="mailto:gtm@planejamento.mg.gov.br"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icketlog.com.br/manutencao/estabelecimentos/treinamento/"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cid:image002.jpg@01D47C34.C543DE50"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2348880"/>
            <a:ext cx="6588224" cy="13681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540568" y="2342491"/>
            <a:ext cx="7920880" cy="1446550"/>
          </a:xfrm>
          <a:prstGeom prst="rect">
            <a:avLst/>
          </a:prstGeom>
          <a:noFill/>
        </p:spPr>
        <p:txBody>
          <a:bodyPr wrap="square" rtlCol="0">
            <a:spAutoFit/>
          </a:bodyPr>
          <a:lstStyle/>
          <a:p>
            <a:pPr algn="ctr"/>
            <a:r>
              <a:rPr lang="pt-BR" sz="4400" b="1" dirty="0">
                <a:solidFill>
                  <a:schemeClr val="bg1"/>
                </a:solidFill>
                <a:latin typeface="Arial" pitchFamily="34" charset="0"/>
                <a:cs typeface="Arial" pitchFamily="34" charset="0"/>
              </a:rPr>
              <a:t>GESTÃO TOTAL DA MANUTENÇÃO</a:t>
            </a:r>
          </a:p>
        </p:txBody>
      </p:sp>
      <p:sp>
        <p:nvSpPr>
          <p:cNvPr id="12" name="CaixaDeTexto 11"/>
          <p:cNvSpPr txBox="1"/>
          <p:nvPr/>
        </p:nvSpPr>
        <p:spPr>
          <a:xfrm>
            <a:off x="469195" y="3795430"/>
            <a:ext cx="6120680" cy="1107996"/>
          </a:xfrm>
          <a:prstGeom prst="rect">
            <a:avLst/>
          </a:prstGeom>
          <a:noFill/>
        </p:spPr>
        <p:txBody>
          <a:bodyPr wrap="square" rtlCol="0">
            <a:spAutoFit/>
          </a:bodyPr>
          <a:lstStyle/>
          <a:p>
            <a:pPr algn="ctr"/>
            <a:r>
              <a:rPr lang="pt-BR" sz="2200" dirty="0">
                <a:solidFill>
                  <a:srgbClr val="C00000"/>
                </a:solidFill>
                <a:latin typeface="Arial" pitchFamily="34" charset="0"/>
                <a:cs typeface="Arial" pitchFamily="34" charset="0"/>
              </a:rPr>
              <a:t>Treinamento Geral</a:t>
            </a:r>
          </a:p>
          <a:p>
            <a:pPr algn="ctr"/>
            <a:endParaRPr lang="pt-BR" sz="2200" dirty="0">
              <a:solidFill>
                <a:srgbClr val="C00000"/>
              </a:solidFill>
              <a:latin typeface="Arial" pitchFamily="34" charset="0"/>
              <a:cs typeface="Arial" pitchFamily="34" charset="0"/>
            </a:endParaRPr>
          </a:p>
          <a:p>
            <a:pPr algn="ctr"/>
            <a:r>
              <a:rPr lang="pt-BR" sz="2200" dirty="0">
                <a:solidFill>
                  <a:srgbClr val="C00000"/>
                </a:solidFill>
                <a:latin typeface="Arial" pitchFamily="34" charset="0"/>
                <a:cs typeface="Arial" pitchFamily="34" charset="0"/>
              </a:rPr>
              <a:t>21 e 22 de Novembro de 2019</a:t>
            </a:r>
          </a:p>
        </p:txBody>
      </p:sp>
    </p:spTree>
    <p:extLst>
      <p:ext uri="{BB962C8B-B14F-4D97-AF65-F5344CB8AC3E}">
        <p14:creationId xmlns:p14="http://schemas.microsoft.com/office/powerpoint/2010/main" val="145966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prstClr val="white"/>
                </a:solidFill>
              </a:rPr>
              <a:t>FLUXO DA MANUTENÇÃO</a:t>
            </a:r>
            <a:endParaRPr lang="pt-BR" sz="2000" b="1" dirty="0">
              <a:solidFill>
                <a:prstClr val="white"/>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INSTRUMENTO DE MEDIÇÃO DE RESULTADOS - IMR</a:t>
            </a:r>
          </a:p>
        </p:txBody>
      </p:sp>
      <p:sp>
        <p:nvSpPr>
          <p:cNvPr id="10" name="AutoShape 4"/>
          <p:cNvSpPr>
            <a:spLocks noChangeArrowheads="1"/>
          </p:cNvSpPr>
          <p:nvPr/>
        </p:nvSpPr>
        <p:spPr bwMode="auto">
          <a:xfrm>
            <a:off x="1390998" y="544259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INTEGRAÇÃO SIAD X SOU LOG</a:t>
            </a:r>
          </a:p>
        </p:txBody>
      </p:sp>
    </p:spTree>
    <p:extLst>
      <p:ext uri="{BB962C8B-B14F-4D97-AF65-F5344CB8AC3E}">
        <p14:creationId xmlns:p14="http://schemas.microsoft.com/office/powerpoint/2010/main" val="23482176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9" name="Retângulo 8"/>
          <p:cNvSpPr/>
          <p:nvPr/>
        </p:nvSpPr>
        <p:spPr>
          <a:xfrm>
            <a:off x="231064" y="350184"/>
            <a:ext cx="8640960" cy="2908489"/>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Após a confirmação o tópico será concluído não permitindo acrescer novas mensagens:</a:t>
            </a: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4" name="Retângulo 13"/>
          <p:cNvSpPr/>
          <p:nvPr/>
        </p:nvSpPr>
        <p:spPr>
          <a:xfrm>
            <a:off x="179510" y="4159062"/>
            <a:ext cx="8692514" cy="3554819"/>
          </a:xfrm>
          <a:prstGeom prst="rect">
            <a:avLst/>
          </a:prstGeom>
        </p:spPr>
        <p:txBody>
          <a:bodyPr wrap="square">
            <a:spAutoFit/>
          </a:bodyPr>
          <a:lstStyle/>
          <a:p>
            <a:pPr algn="just"/>
            <a:r>
              <a:rPr lang="pt-BR" sz="1400" b="1" u="sng" dirty="0">
                <a:latin typeface="Arial" panose="020B0604020202020204" pitchFamily="34" charset="0"/>
                <a:cs typeface="Arial" panose="020B0604020202020204" pitchFamily="34" charset="0"/>
              </a:rPr>
              <a:t>ATENÇÃO:</a:t>
            </a:r>
            <a:r>
              <a:rPr lang="pt-BR" sz="1400" b="1" dirty="0">
                <a:latin typeface="Arial" panose="020B0604020202020204" pitchFamily="34" charset="0"/>
                <a:cs typeface="Arial" panose="020B0604020202020204" pitchFamily="34" charset="0"/>
              </a:rPr>
              <a:t> </a:t>
            </a:r>
            <a:endParaRPr lang="pt-BR"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Somente é possível registrar mensagens enquanto a ordem de serviço não for aprovada;</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Após a conclusão do tópico ou aprovação da ordem de serviço só é possível consultar o histórico das trocas de mensagens dos tópicos que foram abertos durante a regulação da ordem de serviço;</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Só é possível interagir entre as alçadas de aprovação da ordem de serviço, não sendo possível registrar mensagens para a oficina, para isso, deve ser utilizado a funcionalidade mensagens com a oficina;</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É possível acessar o Fórum de Aprovadores através do e-mail de notificação, basta clicar no link da frase “Para visualizar, clique </a:t>
            </a:r>
            <a:r>
              <a:rPr lang="pt-BR" sz="1400" u="sng" dirty="0">
                <a:latin typeface="Arial" panose="020B0604020202020204" pitchFamily="34" charset="0"/>
                <a:cs typeface="Arial" panose="020B0604020202020204" pitchFamily="34" charset="0"/>
              </a:rPr>
              <a:t>aqui</a:t>
            </a:r>
            <a:r>
              <a:rPr lang="pt-BR" sz="1400" dirty="0">
                <a:latin typeface="Arial" panose="020B0604020202020204" pitchFamily="34" charset="0"/>
                <a:cs typeface="Arial" panose="020B0604020202020204" pitchFamily="34" charset="0"/>
              </a:rPr>
              <a:t>” do e-mail.</a:t>
            </a:r>
          </a:p>
          <a:p>
            <a:pPr lvl="1">
              <a:spcBef>
                <a:spcPts val="1200"/>
              </a:spcBef>
              <a:spcAft>
                <a:spcPts val="600"/>
              </a:spcAft>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Imagem 7" descr="cid:image003.jpg@01D48670.3DA9E2F0"/>
          <p:cNvPicPr/>
          <p:nvPr/>
        </p:nvPicPr>
        <p:blipFill rotWithShape="1">
          <a:blip r:embed="rId2" r:link="rId3" cstate="print">
            <a:extLst>
              <a:ext uri="{28A0092B-C50C-407E-A947-70E740481C1C}">
                <a14:useLocalDpi xmlns:a14="http://schemas.microsoft.com/office/drawing/2010/main" val="0"/>
              </a:ext>
            </a:extLst>
          </a:blip>
          <a:srcRect/>
          <a:stretch/>
        </p:blipFill>
        <p:spPr bwMode="auto">
          <a:xfrm>
            <a:off x="2483768" y="1700808"/>
            <a:ext cx="3889735" cy="2605827"/>
          </a:xfrm>
          <a:prstGeom prst="rect">
            <a:avLst/>
          </a:prstGeom>
          <a:noFill/>
          <a:ln>
            <a:solidFill>
              <a:schemeClr val="accent1">
                <a:lumMod val="20000"/>
                <a:lumOff val="8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12370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3.11 Realização da Manutenção</a:t>
            </a:r>
          </a:p>
        </p:txBody>
      </p:sp>
      <p:sp>
        <p:nvSpPr>
          <p:cNvPr id="8" name="Retângulo 7"/>
          <p:cNvSpPr/>
          <p:nvPr/>
        </p:nvSpPr>
        <p:spPr>
          <a:xfrm>
            <a:off x="233137" y="868839"/>
            <a:ext cx="8638887" cy="3801041"/>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algn="just"/>
            <a:r>
              <a:rPr lang="pt-BR" sz="1400" dirty="0">
                <a:latin typeface="Arial" panose="020B0604020202020204" pitchFamily="34" charset="0"/>
                <a:cs typeface="Arial" panose="020B0604020202020204" pitchFamily="34" charset="0"/>
              </a:rPr>
              <a:t>Após a aprovação, total ou parcial, pelo gestor de frota, o sistema SOU LOG liberará o estabelecimento para o início da manutenção no veículo.</a:t>
            </a:r>
          </a:p>
          <a:p>
            <a:pPr algn="just"/>
            <a:r>
              <a:rPr lang="pt-BR" sz="1400" dirty="0">
                <a:latin typeface="Arial" panose="020B0604020202020204" pitchFamily="34" charset="0"/>
                <a:cs typeface="Arial" panose="020B0604020202020204" pitchFamily="34" charset="0"/>
              </a:rPr>
              <a:t>Caso a combinação escolhida para a manutenção possua peças de outro estabelecimento da rede credenciada, as peças/materiais devem ser entregues na oficina que realizará os serviços da manutenção. </a:t>
            </a: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2" name="Retângulo 11"/>
          <p:cNvSpPr/>
          <p:nvPr/>
        </p:nvSpPr>
        <p:spPr>
          <a:xfrm>
            <a:off x="231064" y="273052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3.11.1 Procedimentos para a Realização da Manutenção</a:t>
            </a:r>
          </a:p>
        </p:txBody>
      </p:sp>
      <p:sp>
        <p:nvSpPr>
          <p:cNvPr id="15" name="Retângulo 14"/>
          <p:cNvSpPr/>
          <p:nvPr/>
        </p:nvSpPr>
        <p:spPr>
          <a:xfrm>
            <a:off x="231064" y="2816806"/>
            <a:ext cx="8640960" cy="3570208"/>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algn="just"/>
            <a:r>
              <a:rPr lang="pt-BR" sz="1400" dirty="0">
                <a:latin typeface="Arial" panose="020B0604020202020204" pitchFamily="34" charset="0"/>
                <a:cs typeface="Arial" panose="020B0604020202020204" pitchFamily="34" charset="0"/>
              </a:rPr>
              <a:t>O estabelecimento deve iniciar a manutenção, que estará disponível para execução no sistema SOU LOG. </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Após iniciada a manutenção, o status da </a:t>
            </a:r>
            <a:r>
              <a:rPr lang="pt-BR" sz="1400" b="1" dirty="0">
                <a:latin typeface="Arial" panose="020B0604020202020204" pitchFamily="34" charset="0"/>
                <a:cs typeface="Arial" panose="020B0604020202020204" pitchFamily="34" charset="0"/>
              </a:rPr>
              <a:t>ordem de serviço</a:t>
            </a:r>
            <a:r>
              <a:rPr lang="pt-BR" sz="1400" dirty="0">
                <a:latin typeface="Arial" panose="020B0604020202020204" pitchFamily="34" charset="0"/>
                <a:cs typeface="Arial" panose="020B0604020202020204" pitchFamily="34" charset="0"/>
              </a:rPr>
              <a:t> no sistema SOU LOG ficará “</a:t>
            </a:r>
            <a:r>
              <a:rPr lang="pt-BR" sz="1400" b="1" dirty="0">
                <a:latin typeface="Arial" panose="020B0604020202020204" pitchFamily="34" charset="0"/>
                <a:cs typeface="Arial" panose="020B0604020202020204" pitchFamily="34" charset="0"/>
              </a:rPr>
              <a:t>INICIADA</a:t>
            </a:r>
            <a:r>
              <a:rPr lang="pt-BR" sz="1400" dirty="0">
                <a:latin typeface="Arial" panose="020B0604020202020204" pitchFamily="34" charset="0"/>
                <a:cs typeface="Arial" panose="020B0604020202020204" pitchFamily="34" charset="0"/>
              </a:rPr>
              <a:t>” até que o estabelecimento inclua a informação de finalização dessa etapa.</a:t>
            </a:r>
          </a:p>
          <a:p>
            <a:pPr algn="just"/>
            <a:endParaRPr lang="pt-BR" sz="1600" dirty="0">
              <a:latin typeface="Calibri" panose="020F0502020204030204" pitchFamily="34" charset="0"/>
            </a:endParaRP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270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2" name="Retângulo 11"/>
          <p:cNvSpPr/>
          <p:nvPr/>
        </p:nvSpPr>
        <p:spPr>
          <a:xfrm>
            <a:off x="231064" y="66878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3.11.1 Procedimentos para a Realização da Manutenção</a:t>
            </a:r>
          </a:p>
        </p:txBody>
      </p:sp>
      <p:sp>
        <p:nvSpPr>
          <p:cNvPr id="7" name="Retângulo 6"/>
          <p:cNvSpPr/>
          <p:nvPr/>
        </p:nvSpPr>
        <p:spPr>
          <a:xfrm>
            <a:off x="231064" y="1268760"/>
            <a:ext cx="8640960" cy="2816156"/>
          </a:xfrm>
          <a:prstGeom prst="rect">
            <a:avLst/>
          </a:prstGeom>
        </p:spPr>
        <p:txBody>
          <a:bodyPr wrap="square">
            <a:spAutoFit/>
          </a:bodyPr>
          <a:lstStyle/>
          <a:p>
            <a:pPr algn="just"/>
            <a:endParaRPr lang="pt-BR" sz="1600" dirty="0">
              <a:latin typeface="Calibri" panose="020F0502020204030204" pitchFamily="34" charset="0"/>
            </a:endParaRPr>
          </a:p>
          <a:p>
            <a:pPr algn="just"/>
            <a:r>
              <a:rPr lang="pt-BR" sz="1400" dirty="0">
                <a:latin typeface="Arial" panose="020B0604020202020204" pitchFamily="34" charset="0"/>
                <a:cs typeface="Arial" panose="020B0604020202020204" pitchFamily="34" charset="0"/>
              </a:rPr>
              <a:t>O gestor de frota deve atentar-se para os </a:t>
            </a:r>
            <a:r>
              <a:rPr lang="pt-BR" sz="1400" b="1" dirty="0">
                <a:latin typeface="Arial" panose="020B0604020202020204" pitchFamily="34" charset="0"/>
                <a:cs typeface="Arial" panose="020B0604020202020204" pitchFamily="34" charset="0"/>
              </a:rPr>
              <a:t>prazos máximos para a realização da manutenção estabelecidos no Edital da licitação</a:t>
            </a:r>
            <a:r>
              <a:rPr lang="pt-BR" sz="1400" dirty="0">
                <a:latin typeface="Arial" panose="020B0604020202020204" pitchFamily="34" charset="0"/>
                <a:cs typeface="Arial" panose="020B0604020202020204" pitchFamily="34" charset="0"/>
              </a:rPr>
              <a:t>. Esses prazos (em dias úteis) foram definidos de acordo com o tipo de veículo e valores, e podem ser verificados na tabela abaixo:</a:t>
            </a: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9083475"/>
              </p:ext>
            </p:extLst>
          </p:nvPr>
        </p:nvGraphicFramePr>
        <p:xfrm>
          <a:off x="951144" y="2564904"/>
          <a:ext cx="7200800" cy="2941782"/>
        </p:xfrm>
        <a:graphic>
          <a:graphicData uri="http://schemas.openxmlformats.org/drawingml/2006/table">
            <a:tbl>
              <a:tblPr firstRow="1" firstCol="1" bandRow="1">
                <a:tableStyleId>{5C22544A-7EE6-4342-B048-85BDC9FD1C3A}</a:tableStyleId>
              </a:tblPr>
              <a:tblGrid>
                <a:gridCol w="261274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139784">
                  <a:extLst>
                    <a:ext uri="{9D8B030D-6E8A-4147-A177-3AD203B41FA5}">
                      <a16:colId xmlns:a16="http://schemas.microsoft.com/office/drawing/2014/main" val="20002"/>
                    </a:ext>
                  </a:extLst>
                </a:gridCol>
              </a:tblGrid>
              <a:tr h="490297">
                <a:tc>
                  <a:txBody>
                    <a:bodyPr/>
                    <a:lstStyle/>
                    <a:p>
                      <a:pPr marL="457200" algn="ctr">
                        <a:lnSpc>
                          <a:spcPct val="150000"/>
                        </a:lnSpc>
                      </a:pPr>
                      <a:r>
                        <a:rPr lang="pt-BR" sz="900" dirty="0">
                          <a:effectLst/>
                        </a:rPr>
                        <a:t>Valor Manutenção/ Valor Venal</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Veículos Leves</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Veículos Pesados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90297">
                <a:tc>
                  <a:txBody>
                    <a:bodyPr/>
                    <a:lstStyle/>
                    <a:p>
                      <a:pPr marL="457200" algn="ctr">
                        <a:lnSpc>
                          <a:spcPct val="150000"/>
                        </a:lnSpc>
                      </a:pPr>
                      <a:r>
                        <a:rPr lang="pt-BR" sz="900">
                          <a:effectLst/>
                        </a:rPr>
                        <a:t>0 a 10%</a:t>
                      </a:r>
                      <a:endParaRPr lang="pt-BR" sz="100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04 dias</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05 dias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0297">
                <a:tc>
                  <a:txBody>
                    <a:bodyPr/>
                    <a:lstStyle/>
                    <a:p>
                      <a:pPr marL="457200" algn="ctr">
                        <a:lnSpc>
                          <a:spcPct val="150000"/>
                        </a:lnSpc>
                      </a:pPr>
                      <a:r>
                        <a:rPr lang="pt-BR" sz="900">
                          <a:effectLst/>
                        </a:rPr>
                        <a:t>11% a 20%</a:t>
                      </a:r>
                      <a:endParaRPr lang="pt-BR" sz="100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07 dias</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09 dias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0297">
                <a:tc>
                  <a:txBody>
                    <a:bodyPr/>
                    <a:lstStyle/>
                    <a:p>
                      <a:pPr marL="457200" algn="ctr">
                        <a:lnSpc>
                          <a:spcPct val="150000"/>
                        </a:lnSpc>
                      </a:pPr>
                      <a:r>
                        <a:rPr lang="pt-BR" sz="900">
                          <a:effectLst/>
                        </a:rPr>
                        <a:t>21% a 30%</a:t>
                      </a:r>
                      <a:endParaRPr lang="pt-BR" sz="100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10 dias</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13 dias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90297">
                <a:tc>
                  <a:txBody>
                    <a:bodyPr/>
                    <a:lstStyle/>
                    <a:p>
                      <a:pPr marL="457200" algn="ctr">
                        <a:lnSpc>
                          <a:spcPct val="150000"/>
                        </a:lnSpc>
                      </a:pPr>
                      <a:r>
                        <a:rPr lang="pt-BR" sz="900">
                          <a:effectLst/>
                        </a:rPr>
                        <a:t>30% a 40%</a:t>
                      </a:r>
                      <a:endParaRPr lang="pt-BR" sz="100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a:effectLst/>
                        </a:rPr>
                        <a:t>Até 15 dias</a:t>
                      </a:r>
                      <a:endParaRPr lang="pt-BR" sz="100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17 dias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90297">
                <a:tc>
                  <a:txBody>
                    <a:bodyPr/>
                    <a:lstStyle/>
                    <a:p>
                      <a:pPr marL="457200" algn="ctr">
                        <a:lnSpc>
                          <a:spcPct val="150000"/>
                        </a:lnSpc>
                      </a:pPr>
                      <a:r>
                        <a:rPr lang="pt-BR" sz="900" dirty="0">
                          <a:effectLst/>
                        </a:rPr>
                        <a:t>Acima de 40%</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19 dias</a:t>
                      </a:r>
                      <a:endParaRPr lang="pt-BR" sz="1000" dirty="0">
                        <a:effectLst/>
                        <a:latin typeface="Times New Roman" panose="02020603050405020304" pitchFamily="18" charset="0"/>
                      </a:endParaRPr>
                    </a:p>
                  </a:txBody>
                  <a:tcPr marL="68580" marR="68580" marT="0" marB="0" anchor="ctr"/>
                </a:tc>
                <a:tc>
                  <a:txBody>
                    <a:bodyPr/>
                    <a:lstStyle/>
                    <a:p>
                      <a:pPr marL="457200" algn="ctr">
                        <a:lnSpc>
                          <a:spcPct val="150000"/>
                        </a:lnSpc>
                      </a:pPr>
                      <a:r>
                        <a:rPr lang="pt-BR" sz="900" dirty="0">
                          <a:effectLst/>
                        </a:rPr>
                        <a:t>Até 22 dias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007400" y="3013278"/>
            <a:ext cx="9869703" cy="76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3546078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2" name="Retângulo 11"/>
          <p:cNvSpPr/>
          <p:nvPr/>
        </p:nvSpPr>
        <p:spPr>
          <a:xfrm>
            <a:off x="231064" y="66878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3.11.1 Procedimentos para a Realização da Manutenção</a:t>
            </a:r>
          </a:p>
        </p:txBody>
      </p:sp>
      <p:sp>
        <p:nvSpPr>
          <p:cNvPr id="8" name="Retângulo 7"/>
          <p:cNvSpPr/>
          <p:nvPr/>
        </p:nvSpPr>
        <p:spPr>
          <a:xfrm>
            <a:off x="202476" y="857841"/>
            <a:ext cx="8669547" cy="2893100"/>
          </a:xfrm>
          <a:prstGeom prst="rect">
            <a:avLst/>
          </a:prstGeom>
        </p:spPr>
        <p:txBody>
          <a:bodyPr wrap="square">
            <a:spAutoFit/>
          </a:bodyPr>
          <a:lstStyle/>
          <a:p>
            <a:pPr algn="just"/>
            <a:endParaRPr lang="pt-BR" sz="1400" dirty="0">
              <a:latin typeface="Arial" panose="020B0604020202020204" pitchFamily="34" charset="0"/>
              <a:cs typeface="Arial" panose="020B0604020202020204" pitchFamily="34" charset="0"/>
            </a:endParaRP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A seguir, é exibida tela do sistema SOU LOG, após a aprovação da manutenção pelo gestor de frota a ordem de serviço ficará com o status “</a:t>
            </a:r>
            <a:r>
              <a:rPr lang="pt-BR" sz="1400" b="1" dirty="0">
                <a:latin typeface="Arial" panose="020B0604020202020204" pitchFamily="34" charset="0"/>
                <a:ea typeface="Times New Roman" panose="02020603050405020304" pitchFamily="18" charset="0"/>
                <a:cs typeface="Arial" panose="020B0604020202020204" pitchFamily="34" charset="0"/>
              </a:rPr>
              <a:t>APROVADA E NÃO INICIADA</a:t>
            </a:r>
            <a:r>
              <a:rPr lang="pt-BR" sz="1400" dirty="0">
                <a:latin typeface="Arial" panose="020B0604020202020204" pitchFamily="34" charset="0"/>
                <a:ea typeface="Times New Roman" panose="02020603050405020304" pitchFamily="18" charset="0"/>
                <a:cs typeface="Arial" panose="020B0604020202020204" pitchFamily="34" charset="0"/>
              </a:rPr>
              <a:t>”, na qual indica que a ordem de serviço está disponível para o início da manutenção pelo estabelecimento da rede credenciada.</a:t>
            </a:r>
          </a:p>
          <a:p>
            <a:pPr marL="742950" lvl="1" indent="-285750" algn="just">
              <a:spcBef>
                <a:spcPts val="1200"/>
              </a:spcBef>
              <a:spcAft>
                <a:spcPts val="600"/>
              </a:spcAft>
              <a:buFont typeface="Courier New" panose="02070309020205020404" pitchFamily="49" charset="0"/>
              <a:buChar char="o"/>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600"/>
              </a:spcAft>
              <a:buFont typeface="+mj-lt"/>
              <a:buAutoNum type="alphaUcPeriod" startAt="4"/>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1200"/>
              </a:spcBef>
              <a:spcAft>
                <a:spcPts val="600"/>
              </a:spcAft>
              <a:buFont typeface="+mj-lt"/>
              <a:buAutoNum type="alphaUcPeriod" startAt="4"/>
            </a:pP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m 12"/>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4479"/>
            <a:ext cx="7056784" cy="3606185"/>
          </a:xfrm>
          <a:prstGeom prst="rect">
            <a:avLst/>
          </a:prstGeom>
          <a:noFill/>
          <a:ln w="19050">
            <a:solidFill>
              <a:schemeClr val="accent1">
                <a:lumMod val="20000"/>
                <a:lumOff val="80000"/>
              </a:schemeClr>
            </a:solidFill>
          </a:ln>
        </p:spPr>
      </p:pic>
    </p:spTree>
    <p:extLst>
      <p:ext uri="{BB962C8B-B14F-4D97-AF65-F5344CB8AC3E}">
        <p14:creationId xmlns:p14="http://schemas.microsoft.com/office/powerpoint/2010/main" val="13054405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2" name="Retângulo 11"/>
          <p:cNvSpPr/>
          <p:nvPr/>
        </p:nvSpPr>
        <p:spPr>
          <a:xfrm>
            <a:off x="231064" y="66878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3.11.1 Procedimentos para a Realização da Manutenção</a:t>
            </a:r>
          </a:p>
        </p:txBody>
      </p:sp>
      <p:sp>
        <p:nvSpPr>
          <p:cNvPr id="9" name="Retângulo 8"/>
          <p:cNvSpPr/>
          <p:nvPr/>
        </p:nvSpPr>
        <p:spPr>
          <a:xfrm>
            <a:off x="334268" y="868839"/>
            <a:ext cx="8434551" cy="4216539"/>
          </a:xfrm>
          <a:prstGeom prst="rect">
            <a:avLst/>
          </a:prstGeom>
        </p:spPr>
        <p:txBody>
          <a:bodyPr wrap="square">
            <a:spAutoFit/>
          </a:bodyPr>
          <a:lstStyle/>
          <a:p>
            <a:pPr algn="just"/>
            <a:endParaRPr lang="pt-BR" sz="1400" dirty="0">
              <a:latin typeface="Arial" panose="020B0604020202020204" pitchFamily="34" charset="0"/>
              <a:cs typeface="Arial" panose="020B0604020202020204" pitchFamily="34" charset="0"/>
            </a:endParaRP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Após a finalização da manutenção, o estabelecimento da rede credenciada concluirá a etapa no sistema SOU LOG. Com isso, o status da ordem de serviço passará a ser </a:t>
            </a:r>
            <a:r>
              <a:rPr lang="pt-BR" sz="1400" b="1" dirty="0">
                <a:latin typeface="Arial" panose="020B0604020202020204" pitchFamily="34" charset="0"/>
                <a:ea typeface="Times New Roman" panose="02020603050405020304" pitchFamily="18" charset="0"/>
                <a:cs typeface="Arial" panose="020B0604020202020204" pitchFamily="34" charset="0"/>
              </a:rPr>
              <a:t>“CONCLUÍDA E NÃO COBRADA”</a:t>
            </a:r>
            <a:r>
              <a:rPr lang="pt-BR" sz="1400" dirty="0">
                <a:latin typeface="Arial" panose="020B0604020202020204" pitchFamily="34" charset="0"/>
                <a:ea typeface="Times New Roman" panose="02020603050405020304" pitchFamily="18" charset="0"/>
                <a:cs typeface="Arial" panose="020B0604020202020204" pitchFamily="34" charset="0"/>
              </a:rPr>
              <a:t>. O sistema SOU LOG enviará alerta ao gestor de frota que deverá providenciar a retirada do veículo pelo condutor com liberação somente por senha. </a:t>
            </a: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Essa etapa finaliza o processo de manutenção, registrando no sistema SOU LOG a data e hora, atendendo dessa forma o IMR referente ao indicador “Prazos de manutenção”.</a:t>
            </a:r>
          </a:p>
          <a:p>
            <a:pPr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Bef>
                <a:spcPts val="1200"/>
              </a:spcBef>
              <a:spcAft>
                <a:spcPts val="600"/>
              </a:spcAft>
              <a:buFont typeface="Courier New" panose="02070309020205020404" pitchFamily="49" charset="0"/>
              <a:buChar char="o"/>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600"/>
              </a:spcAft>
              <a:buFont typeface="+mj-lt"/>
              <a:buAutoNum type="alphaUcPeriod" startAt="4"/>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1200"/>
              </a:spcBef>
              <a:spcAft>
                <a:spcPts val="600"/>
              </a:spcAft>
              <a:buFont typeface="+mj-lt"/>
              <a:buAutoNum type="alphaUcPeriod" startAt="4"/>
            </a:pP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m 9"/>
          <p:cNvPicPr/>
          <p:nvPr/>
        </p:nvPicPr>
        <p:blipFill>
          <a:blip r:embed="rId2"/>
          <a:stretch>
            <a:fillRect/>
          </a:stretch>
        </p:blipFill>
        <p:spPr>
          <a:xfrm>
            <a:off x="1187624" y="3252548"/>
            <a:ext cx="7056784" cy="1998023"/>
          </a:xfrm>
          <a:prstGeom prst="rect">
            <a:avLst/>
          </a:prstGeom>
          <a:ln>
            <a:solidFill>
              <a:srgbClr val="00B0F0"/>
            </a:solidFill>
          </a:ln>
        </p:spPr>
      </p:pic>
    </p:spTree>
    <p:extLst>
      <p:ext uri="{BB962C8B-B14F-4D97-AF65-F5344CB8AC3E}">
        <p14:creationId xmlns:p14="http://schemas.microsoft.com/office/powerpoint/2010/main" val="872509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3.11.2 Diretrizes para a Manutenção Complementar</a:t>
            </a:r>
          </a:p>
        </p:txBody>
      </p:sp>
      <p:sp>
        <p:nvSpPr>
          <p:cNvPr id="10" name="Retângulo 9"/>
          <p:cNvSpPr/>
          <p:nvPr/>
        </p:nvSpPr>
        <p:spPr>
          <a:xfrm>
            <a:off x="231064" y="1009764"/>
            <a:ext cx="8669547" cy="4201150"/>
          </a:xfrm>
          <a:prstGeom prst="rect">
            <a:avLst/>
          </a:prstGeom>
        </p:spPr>
        <p:txBody>
          <a:bodyPr wrap="square">
            <a:spAutoFit/>
          </a:bodyPr>
          <a:lstStyle/>
          <a:p>
            <a:pPr algn="just"/>
            <a:endParaRPr lang="pt-BR" sz="1600" dirty="0">
              <a:latin typeface="Calibri" panose="020F0502020204030204" pitchFamily="34" charset="0"/>
            </a:endParaRPr>
          </a:p>
          <a:p>
            <a:pPr algn="just"/>
            <a:endParaRPr lang="pt-BR" sz="16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pt-BR" sz="14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CONCEITO</a:t>
            </a:r>
            <a:endParaRPr lang="pt-BR" sz="1400" dirty="0">
              <a:latin typeface="Arial" panose="020B0604020202020204" pitchFamily="34" charset="0"/>
              <a:cs typeface="Arial" panose="020B0604020202020204" pitchFamily="34" charset="0"/>
            </a:endParaRPr>
          </a:p>
          <a:p>
            <a:pPr algn="just">
              <a:spcAft>
                <a:spcPts val="0"/>
              </a:spcAft>
            </a:pPr>
            <a:r>
              <a:rPr lang="pt-B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 manutenção complementar, prevista no Anexo II do Edital, ocorre quando o veículo oficial já está em uma oficina da rede credenciada, em manutenção, e, há necessidade de realização de outros serviços ou de troca de peças, identificados somente após o início dos reparos da manutenção aprovada pelo gestor de frota.</a:t>
            </a:r>
          </a:p>
          <a:p>
            <a:pPr algn="just">
              <a:spcAft>
                <a:spcPts val="0"/>
              </a:spcAft>
            </a:pPr>
            <a:endParaRPr lang="pt-BR"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pt-BR"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Os critérios, regras e procedimentos para execução do serviço de manutenção complementar, estão detalhados no Manual GTM, disponível no site da SEPLAG.</a:t>
            </a:r>
            <a:endParaRPr lang="pt-BR" sz="1400" dirty="0">
              <a:latin typeface="Arial" panose="020B0604020202020204" pitchFamily="34" charset="0"/>
              <a:cs typeface="Arial" panose="020B0604020202020204" pitchFamily="34" charset="0"/>
            </a:endParaRPr>
          </a:p>
          <a:p>
            <a:pPr algn="just">
              <a:spcAft>
                <a:spcPts val="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1786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3.12 Retirada do Veículo</a:t>
            </a:r>
          </a:p>
        </p:txBody>
      </p:sp>
      <p:sp>
        <p:nvSpPr>
          <p:cNvPr id="7" name="Espaço Reservado para Conteúdo 2"/>
          <p:cNvSpPr>
            <a:spLocks noGrp="1"/>
          </p:cNvSpPr>
          <p:nvPr>
            <p:ph idx="1"/>
          </p:nvPr>
        </p:nvSpPr>
        <p:spPr>
          <a:xfrm>
            <a:off x="231064" y="1268760"/>
            <a:ext cx="8640960" cy="5256584"/>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Ao fim da manutenção, o estabelecimento da rede credenciada registrará a sua conclusão no sistema SOU LOG e o veículo ficará disponível para ser retirado por condutor do órgão/entidade que detém a propriedade ou posse do veículo. </a:t>
            </a:r>
          </a:p>
          <a:p>
            <a:pPr marL="0" indent="0" algn="just">
              <a:buNone/>
            </a:pPr>
            <a:endParaRPr lang="pt-BR" sz="1400" dirty="0">
              <a:latin typeface="Arial" panose="020B0604020202020204" pitchFamily="34" charset="0"/>
              <a:cs typeface="Arial" panose="020B0604020202020204" pitchFamily="34" charset="0"/>
            </a:endParaRPr>
          </a:p>
          <a:p>
            <a:pPr marL="0" indent="0" algn="just">
              <a:buNone/>
            </a:pPr>
            <a:r>
              <a:rPr lang="pt-BR" sz="1400" dirty="0">
                <a:latin typeface="Arial" panose="020B0604020202020204" pitchFamily="34" charset="0"/>
                <a:cs typeface="Arial" panose="020B0604020202020204" pitchFamily="34" charset="0"/>
              </a:rPr>
              <a:t>É enviado ao gestor de frota um alerta, por e-mail, informando a finalização da manutenção. O gestor de frota deve enviar um condutor cadastrado no sistema SOU LOG e vinculado ao seu órgão/entidade para a retirada do veículo.</a:t>
            </a:r>
          </a:p>
          <a:p>
            <a:pPr algn="just"/>
            <a:endParaRPr lang="pt-BR" sz="1400" b="1" dirty="0">
              <a:latin typeface="Arial" panose="020B0604020202020204" pitchFamily="34" charset="0"/>
              <a:cs typeface="Arial" panose="020B0604020202020204" pitchFamily="34" charset="0"/>
            </a:endParaRPr>
          </a:p>
          <a:p>
            <a:pPr marL="0" indent="0" algn="just">
              <a:buNone/>
            </a:pPr>
            <a:r>
              <a:rPr lang="pt-BR" sz="1400" b="1" dirty="0">
                <a:latin typeface="Arial" panose="020B0604020202020204" pitchFamily="34" charset="0"/>
                <a:cs typeface="Arial" panose="020B0604020202020204" pitchFamily="34" charset="0"/>
              </a:rPr>
              <a:t>A retirada é feita mediante senha do condutor, registrada no sistema SOU LOG. </a:t>
            </a:r>
            <a:endParaRPr lang="pt-BR" sz="1400" dirty="0">
              <a:latin typeface="Arial" panose="020B0604020202020204" pitchFamily="34" charset="0"/>
              <a:cs typeface="Arial" panose="020B0604020202020204" pitchFamily="34" charset="0"/>
            </a:endParaRPr>
          </a:p>
          <a:p>
            <a:endParaRPr lang="pt-BR" dirty="0"/>
          </a:p>
          <a:p>
            <a:pPr marL="0" indent="0">
              <a:buNone/>
            </a:pPr>
            <a:endParaRPr lang="pt-BR" dirty="0"/>
          </a:p>
        </p:txBody>
      </p:sp>
      <p:sp>
        <p:nvSpPr>
          <p:cNvPr id="8" name="Retângulo de cantos arredondados 7"/>
          <p:cNvSpPr>
            <a:spLocks/>
          </p:cNvSpPr>
          <p:nvPr/>
        </p:nvSpPr>
        <p:spPr>
          <a:xfrm>
            <a:off x="1572447" y="3789040"/>
            <a:ext cx="5762625" cy="1296144"/>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pt-BR" sz="1400" b="1" i="1" u="sng"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pt-BR" sz="1400" b="1" i="1" u="sng"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400" b="1" i="1" u="sng" dirty="0">
                <a:effectLst/>
                <a:latin typeface="Arial" panose="020B0604020202020204" pitchFamily="34" charset="0"/>
                <a:ea typeface="Times New Roman" panose="02020603050405020304" pitchFamily="18" charset="0"/>
                <a:cs typeface="Arial" panose="020B0604020202020204" pitchFamily="34" charset="0"/>
              </a:rPr>
              <a:t>Condições para retirada do veículo na oficina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400" b="1" i="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514350" indent="-285750" algn="just">
              <a:spcAft>
                <a:spcPts val="0"/>
              </a:spcAft>
              <a:buFont typeface="Wingdings" panose="05000000000000000000" pitchFamily="2" charset="2"/>
              <a:buChar char="ü"/>
            </a:pPr>
            <a:r>
              <a:rPr lang="pt-BR" sz="1400" i="1" dirty="0">
                <a:effectLst/>
                <a:latin typeface="Arial" panose="020B0604020202020204" pitchFamily="34" charset="0"/>
                <a:ea typeface="Times New Roman" panose="02020603050405020304" pitchFamily="18" charset="0"/>
                <a:cs typeface="Arial" panose="020B0604020202020204" pitchFamily="34" charset="0"/>
              </a:rPr>
              <a:t>O condutor deve estar ATIVO e estar registrado no mesmo órgão/entidade do veículo no SIAD e possuir senha no SOU LOG.</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200" dirty="0">
                <a:effectLst/>
                <a:latin typeface="Times New Roman" panose="02020603050405020304" pitchFamily="18" charset="0"/>
                <a:ea typeface="Times New Roman" panose="02020603050405020304" pitchFamily="18" charset="0"/>
              </a:rPr>
              <a:t> </a:t>
            </a:r>
          </a:p>
          <a:p>
            <a:pPr algn="ctr">
              <a:spcAft>
                <a:spcPts val="0"/>
              </a:spcAft>
            </a:pPr>
            <a:r>
              <a:rPr lang="pt-BR" sz="8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08440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3.12.1 Procedimentos para a Retirada do Veículo</a:t>
            </a:r>
          </a:p>
        </p:txBody>
      </p:sp>
      <p:sp>
        <p:nvSpPr>
          <p:cNvPr id="11" name="Espaço Reservado para Conteúdo 2"/>
          <p:cNvSpPr>
            <a:spLocks noGrp="1"/>
          </p:cNvSpPr>
          <p:nvPr>
            <p:ph idx="1"/>
          </p:nvPr>
        </p:nvSpPr>
        <p:spPr>
          <a:xfrm>
            <a:off x="231064" y="1093171"/>
            <a:ext cx="8640960" cy="5256584"/>
          </a:xfrm>
        </p:spPr>
        <p:txBody>
          <a:bodyPr>
            <a:normAutofit/>
          </a:bodyPr>
          <a:lstStyle/>
          <a:p>
            <a:pPr marL="342900" lvl="0" indent="-342900" algn="just">
              <a:buClrTx/>
              <a:buSzPct val="100000"/>
              <a:buFont typeface="+mj-lt"/>
              <a:buAutoNum type="alphaUcPeriod"/>
            </a:pPr>
            <a:r>
              <a:rPr lang="pt-BR" sz="1400" dirty="0">
                <a:latin typeface="Arial" panose="020B0604020202020204" pitchFamily="34" charset="0"/>
                <a:cs typeface="Arial" panose="020B0604020202020204" pitchFamily="34" charset="0"/>
              </a:rPr>
              <a:t>O estabelecimento da rede credenciada deverá anexar as notas fiscais no sistema SOU LOG.</a:t>
            </a:r>
          </a:p>
          <a:p>
            <a:pPr marL="342900" lvl="0" indent="-342900" algn="just">
              <a:buClrTx/>
              <a:buSzPct val="100000"/>
              <a:buFont typeface="+mj-lt"/>
              <a:buAutoNum type="alphaUcPeriod"/>
            </a:pPr>
            <a:r>
              <a:rPr lang="pt-BR" sz="1400" dirty="0">
                <a:latin typeface="Arial" panose="020B0604020202020204" pitchFamily="34" charset="0"/>
                <a:cs typeface="Arial" panose="020B0604020202020204" pitchFamily="34" charset="0"/>
              </a:rPr>
              <a:t>Para a entrega do veículo, a oficina deve obrigatoriamente, preencher o checklist de saída do veículo, físico ou via sistema SOU LOG, para cada manutenção. No caso do checklist físico, uma via deverá ser entregue ao condutor responsável, devidamente assinada por ambas as partes. </a:t>
            </a:r>
          </a:p>
          <a:p>
            <a:pPr algn="just">
              <a:buSzPct val="100000"/>
              <a:buFont typeface="+mj-lt"/>
              <a:buAutoNum type="alphaUcPeriod"/>
            </a:pPr>
            <a:r>
              <a:rPr lang="pt-BR" sz="1400" dirty="0">
                <a:latin typeface="Arial" panose="020B0604020202020204" pitchFamily="34" charset="0"/>
                <a:cs typeface="Arial" panose="020B0604020202020204" pitchFamily="34" charset="0"/>
              </a:rPr>
              <a:t>Se o condutor constatar algum problema na manutenção realizada, o veículo não deve ser retirado. Deverá comunicar o fato ao gestor de frota, para que faça contato com a equipe plataforma.</a:t>
            </a:r>
            <a:endParaRPr lang="pt-BR" sz="1400" b="1" dirty="0">
              <a:latin typeface="Arial" panose="020B0604020202020204" pitchFamily="34" charset="0"/>
              <a:cs typeface="Arial" panose="020B0604020202020204" pitchFamily="34" charset="0"/>
            </a:endParaRPr>
          </a:p>
          <a:p>
            <a:pPr marL="342900" indent="-342900" algn="just">
              <a:buClrTx/>
              <a:buSzPct val="100000"/>
              <a:buFont typeface="+mj-lt"/>
              <a:buAutoNum type="alphaUcPeriod"/>
            </a:pPr>
            <a:r>
              <a:rPr lang="pt-BR" sz="1400" dirty="0">
                <a:latin typeface="Arial" panose="020B0604020202020204" pitchFamily="34" charset="0"/>
                <a:cs typeface="Arial" panose="020B0604020202020204" pitchFamily="34" charset="0"/>
              </a:rPr>
              <a:t>O condutor deve inserir no sistema SOU LOG sua senha pessoal.</a:t>
            </a:r>
          </a:p>
          <a:p>
            <a:pPr marL="342900" indent="-342900" algn="just">
              <a:buClrTx/>
              <a:buSzPct val="100000"/>
              <a:buFont typeface="+mj-lt"/>
              <a:buAutoNum type="alphaUcPeriod"/>
            </a:pPr>
            <a:r>
              <a:rPr lang="pt-BR" sz="1400" dirty="0">
                <a:latin typeface="Arial" panose="020B0604020202020204" pitchFamily="34" charset="0"/>
                <a:cs typeface="Arial" panose="020B0604020202020204" pitchFamily="34" charset="0"/>
              </a:rPr>
              <a:t>O condutor deverá recolher as peças substituídas, exceto os pneus e baterias (caso o órgão/ entidade não os solicite), para que tais itens recebam a correta disposição final por parte do estabelecimento que efetuou a manutenção. </a:t>
            </a:r>
          </a:p>
          <a:p>
            <a:pPr lvl="0" algn="just">
              <a:buSzPct val="100000"/>
              <a:buFont typeface="+mj-lt"/>
              <a:buAutoNum type="alphaUcPeriod"/>
            </a:pPr>
            <a:r>
              <a:rPr lang="pt-BR" sz="1400" dirty="0">
                <a:latin typeface="Arial" panose="020B0604020202020204" pitchFamily="34" charset="0"/>
                <a:cs typeface="Arial" panose="020B0604020202020204" pitchFamily="34" charset="0"/>
              </a:rPr>
              <a:t>Mediante a retirada do veículo, a ordem de serviço no sistema SOU LOG registra e apresenta as informações da data da retirada e do motorista da retirada.</a:t>
            </a:r>
          </a:p>
          <a:p>
            <a:pPr marL="342900" indent="-342900" algn="just">
              <a:buClrTx/>
              <a:buSzPct val="100000"/>
              <a:buFont typeface="+mj-lt"/>
              <a:buAutoNum type="alphaUcPeriod"/>
            </a:pPr>
            <a:endParaRPr lang="pt-BR" sz="1400" dirty="0">
              <a:latin typeface="Arial" panose="020B0604020202020204" pitchFamily="34" charset="0"/>
              <a:cs typeface="Arial" panose="020B0604020202020204" pitchFamily="34" charset="0"/>
            </a:endParaRPr>
          </a:p>
          <a:p>
            <a:pPr marL="342900" indent="-342900" algn="just">
              <a:buClrTx/>
              <a:buSzPct val="100000"/>
              <a:buFont typeface="+mj-lt"/>
              <a:buAutoNum type="alphaUcPeriod"/>
            </a:pPr>
            <a:endParaRPr lang="pt-BR" sz="1400" dirty="0">
              <a:latin typeface="Arial" panose="020B0604020202020204" pitchFamily="34" charset="0"/>
              <a:cs typeface="Arial" panose="020B0604020202020204" pitchFamily="34" charset="0"/>
            </a:endParaRPr>
          </a:p>
          <a:p>
            <a:pPr marL="342900" indent="-342900" algn="just">
              <a:buClrTx/>
              <a:buSzPct val="100000"/>
              <a:buFont typeface="+mj-lt"/>
              <a:buAutoNum type="alphaUcPeriod"/>
            </a:pPr>
            <a:endParaRPr lang="pt-BR" sz="1400" dirty="0">
              <a:latin typeface="Arial" panose="020B0604020202020204" pitchFamily="34" charset="0"/>
              <a:cs typeface="Arial" panose="020B0604020202020204" pitchFamily="34" charset="0"/>
            </a:endParaRPr>
          </a:p>
          <a:p>
            <a:pPr marL="342900" indent="-342900" algn="just">
              <a:buClrTx/>
              <a:buSzPct val="100000"/>
              <a:buFont typeface="+mj-lt"/>
              <a:buAutoNum type="alphaUcPeriod"/>
            </a:pPr>
            <a:endParaRPr lang="pt-BR" sz="1400" dirty="0">
              <a:latin typeface="Arial" panose="020B0604020202020204" pitchFamily="34" charset="0"/>
              <a:cs typeface="Arial" panose="020B0604020202020204" pitchFamily="34" charset="0"/>
            </a:endParaRPr>
          </a:p>
          <a:p>
            <a:pPr marL="0" indent="0" algn="just">
              <a:buClrTx/>
              <a:buSzPct val="100000"/>
              <a:buNone/>
            </a:pPr>
            <a:r>
              <a:rPr lang="pt-BR" sz="1400" dirty="0">
                <a:latin typeface="Arial" panose="020B0604020202020204" pitchFamily="34" charset="0"/>
                <a:ea typeface="Times New Roman" panose="02020603050405020304" pitchFamily="18" charset="0"/>
                <a:cs typeface="Arial" panose="020B0604020202020204" pitchFamily="34" charset="0"/>
              </a:rPr>
              <a:t>Quando a manutenção envolver mais de um estabelecimento, a retirada do veículo estará condicionada à finalização de todos os orçamentos/cotações vinculados àquela manutenção. Somente após não haver pendências, o veículo será liberado para retirada.</a:t>
            </a:r>
          </a:p>
          <a:p>
            <a:pPr marL="342900" indent="-342900" algn="just">
              <a:buClrTx/>
              <a:buSzPct val="100000"/>
              <a:buFont typeface="+mj-lt"/>
              <a:buAutoNum type="alphaUcPeriod"/>
            </a:pP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
        <p:nvSpPr>
          <p:cNvPr id="6" name="Retângulo 5"/>
          <p:cNvSpPr/>
          <p:nvPr/>
        </p:nvSpPr>
        <p:spPr>
          <a:xfrm>
            <a:off x="231064" y="4077072"/>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3.12.2 Retirada do Veículo caso a manutenção seja feita em mais de um estabelecimento</a:t>
            </a:r>
          </a:p>
        </p:txBody>
      </p:sp>
    </p:spTree>
    <p:extLst>
      <p:ext uri="{BB962C8B-B14F-4D97-AF65-F5344CB8AC3E}">
        <p14:creationId xmlns:p14="http://schemas.microsoft.com/office/powerpoint/2010/main" val="41216755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 Manutenções em Garantia</a:t>
            </a:r>
          </a:p>
        </p:txBody>
      </p:sp>
      <p:sp>
        <p:nvSpPr>
          <p:cNvPr id="7" name="Retângulo 6"/>
          <p:cNvSpPr/>
          <p:nvPr/>
        </p:nvSpPr>
        <p:spPr>
          <a:xfrm>
            <a:off x="200085" y="1399289"/>
            <a:ext cx="8640960" cy="6694140"/>
          </a:xfrm>
          <a:prstGeom prst="rect">
            <a:avLst/>
          </a:prstGeom>
        </p:spPr>
        <p:txBody>
          <a:bodyPr wrap="square">
            <a:spAutoFit/>
          </a:bodyPr>
          <a:lstStyle/>
          <a:p>
            <a:pPr algn="just"/>
            <a:endParaRPr lang="pt-BR" sz="1600" dirty="0">
              <a:latin typeface="Calibri" panose="020F0502020204030204" pitchFamily="34" charset="0"/>
            </a:endParaRPr>
          </a:p>
          <a:p>
            <a:pPr algn="just"/>
            <a:r>
              <a:rPr lang="pt-BR" sz="1400" dirty="0">
                <a:latin typeface="Arial" panose="020B0604020202020204" pitchFamily="34" charset="0"/>
                <a:cs typeface="Arial" panose="020B0604020202020204" pitchFamily="34" charset="0"/>
              </a:rPr>
              <a:t>O Edital estabeleceu (item 9.8  do Termo de Referência) que a rede credenciada deve oferecer as seguintes garantias quanto às manutenções realizadas:</a:t>
            </a:r>
          </a:p>
          <a:p>
            <a:pPr marL="742950" lvl="1" indent="-285750" algn="just">
              <a:buFont typeface="Century Schoolbook" panose="02040604050505020304" pitchFamily="18" charset="0"/>
              <a:buChar char="→"/>
            </a:pPr>
            <a:r>
              <a:rPr lang="pt-BR" sz="1400" dirty="0">
                <a:latin typeface="Arial" panose="020B0604020202020204" pitchFamily="34" charset="0"/>
                <a:cs typeface="Arial" panose="020B0604020202020204" pitchFamily="34" charset="0"/>
              </a:rPr>
              <a:t>Garantia igual à do fabricante para peças/materiais fornecidas;</a:t>
            </a:r>
          </a:p>
          <a:p>
            <a:pPr marL="742950" lvl="1" indent="-285750" algn="just">
              <a:buFont typeface="Century Schoolbook" panose="02040604050505020304" pitchFamily="18" charset="0"/>
              <a:buChar char="→"/>
            </a:pPr>
            <a:r>
              <a:rPr lang="pt-BR" sz="1400" dirty="0">
                <a:latin typeface="Arial" panose="020B0604020202020204" pitchFamily="34" charset="0"/>
                <a:cs typeface="Arial" panose="020B0604020202020204" pitchFamily="34" charset="0"/>
              </a:rPr>
              <a:t>Garantia mínima de 90 (noventa) dias corridos para os serviços realizados.</a:t>
            </a:r>
          </a:p>
          <a:p>
            <a:pPr lvl="1"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Há duas situações típicas para a realização da manutenção com itens em garantia:</a:t>
            </a:r>
          </a:p>
          <a:p>
            <a:pPr marL="800100" lvl="1" indent="-342900" algn="just">
              <a:buFont typeface="+mj-lt"/>
              <a:buAutoNum type="arabicParenR"/>
            </a:pPr>
            <a:r>
              <a:rPr lang="pt-BR" sz="1400" b="1" u="sng" dirty="0">
                <a:latin typeface="Arial" panose="020B0604020202020204" pitchFamily="34" charset="0"/>
                <a:cs typeface="Arial" panose="020B0604020202020204" pitchFamily="34" charset="0"/>
              </a:rPr>
              <a:t>Correção de manutenção em garantia</a:t>
            </a:r>
            <a:r>
              <a:rPr lang="pt-BR" sz="1400" dirty="0">
                <a:latin typeface="Arial" panose="020B0604020202020204" pitchFamily="34" charset="0"/>
                <a:cs typeface="Arial" panose="020B0604020202020204" pitchFamily="34" charset="0"/>
              </a:rPr>
              <a:t>: quando o material utilizado apresentar defeito e/ou o serviço realizado tiver que ser corrigido;</a:t>
            </a:r>
          </a:p>
          <a:p>
            <a:pPr marL="800100" lvl="1" indent="-342900" algn="just">
              <a:buFont typeface="+mj-lt"/>
              <a:buAutoNum type="arabicParenR"/>
            </a:pPr>
            <a:r>
              <a:rPr lang="pt-BR" sz="1400" b="1" u="sng" dirty="0">
                <a:latin typeface="Arial" panose="020B0604020202020204" pitchFamily="34" charset="0"/>
                <a:cs typeface="Arial" panose="020B0604020202020204" pitchFamily="34" charset="0"/>
              </a:rPr>
              <a:t>Realização de nova manutenção em que parte dos itens encontra-se em garantia</a:t>
            </a:r>
            <a:r>
              <a:rPr lang="pt-BR" sz="1400" dirty="0">
                <a:latin typeface="Arial" panose="020B0604020202020204" pitchFamily="34" charset="0"/>
                <a:cs typeface="Arial" panose="020B0604020202020204" pitchFamily="34" charset="0"/>
              </a:rPr>
              <a:t>: quando houver a necessidade de realizar nova manutenção no veículo e parte dos itens previstos (peças/materiais/serviços) estiverem em garantia. </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Em ambas as situações, será necessário registrar o processo de manutenção no sistema SOU LOG.  Todavia, a substituição de peças/materiais e a correção dos serviços em garantia ocorrerão gratuitamente, ou seja, sem custo ao órgão/entidade contratante. </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Após a substituição das peças e/ou correção dos serviços considerados imperfeitos, será reiniciado o prazo de garantia dos itens.</a:t>
            </a:r>
          </a:p>
          <a:p>
            <a:pPr marL="800100" lvl="1" indent="-342900" algn="just">
              <a:buFont typeface="+mj-lt"/>
              <a:buAutoNum type="alphaUcPeriod"/>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6" name="Retângulo 5"/>
          <p:cNvSpPr/>
          <p:nvPr/>
        </p:nvSpPr>
        <p:spPr>
          <a:xfrm>
            <a:off x="231064" y="107132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3.13.1 Manutenções com Peças e/ou Serviços em Garantia</a:t>
            </a:r>
          </a:p>
        </p:txBody>
      </p:sp>
    </p:spTree>
    <p:extLst>
      <p:ext uri="{BB962C8B-B14F-4D97-AF65-F5344CB8AC3E}">
        <p14:creationId xmlns:p14="http://schemas.microsoft.com/office/powerpoint/2010/main" val="26656705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56263" y="1403466"/>
            <a:ext cx="8640960" cy="7432804"/>
          </a:xfrm>
          <a:prstGeom prst="rect">
            <a:avLst/>
          </a:prstGeom>
        </p:spPr>
        <p:txBody>
          <a:bodyPr wrap="square">
            <a:spAutoFit/>
          </a:bodyPr>
          <a:lstStyle/>
          <a:p>
            <a:pPr algn="just"/>
            <a:endParaRPr lang="pt-BR" sz="1600" dirty="0">
              <a:latin typeface="Calibri" panose="020F0502020204030204" pitchFamily="34" charset="0"/>
            </a:endParaRP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Solicitação de manutenção à equipe plataforma: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Se o gestor de frota (GFO ou GFU) identificar a necessidade de troca de mercadoria com defeito e/ou de correção de serviço, deverá realizar nova solicitação de manutenção, via sistema SOU LOG, e destacar nele o que deve ser reparado (peças/ materiais e/ou serviços);</a:t>
            </a:r>
          </a:p>
          <a:p>
            <a:pPr lvl="1" algn="just"/>
            <a:endParaRPr lang="pt-BR" sz="1400" dirty="0">
              <a:latin typeface="Arial" panose="020B0604020202020204" pitchFamily="34" charset="0"/>
              <a:cs typeface="Arial" panose="020B0604020202020204" pitchFamily="34" charset="0"/>
            </a:endParaRPr>
          </a:p>
          <a:p>
            <a:pPr marL="342900" indent="-342900" algn="just">
              <a:buFont typeface="+mj-lt"/>
              <a:buAutoNum type="alphaUcPeriod"/>
            </a:pPr>
            <a:r>
              <a:rPr lang="pt-BR" sz="1400" dirty="0">
                <a:latin typeface="Arial" panose="020B0604020202020204" pitchFamily="34" charset="0"/>
                <a:cs typeface="Arial" panose="020B0604020202020204" pitchFamily="34" charset="0"/>
              </a:rPr>
              <a:t>Indicação do estabelecimento pela equipe plataforma: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 equipe plataforma deve indicar ao gestor de frota o mesmo estabelecimento da rede credenciada que realizou os serviços de manutenção para os itens em garantia;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Deve também contatar os estabelecimentos que forneceram as peças em garantia para que estes procedam à substituição das peças com defeitos.</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Condução do veículo ao estabelecimento indicado.</a:t>
            </a:r>
          </a:p>
          <a:p>
            <a:pPr marL="342900" lvl="0" indent="-342900" algn="just">
              <a:buFont typeface="+mj-lt"/>
              <a:buAutoNum type="alphaUcPeriod"/>
            </a:pPr>
            <a:endParaRPr lang="pt-BR" sz="1400" dirty="0">
              <a:latin typeface="Arial" panose="020B0604020202020204" pitchFamily="34" charset="0"/>
              <a:cs typeface="Arial" panose="020B0604020202020204" pitchFamily="34" charset="0"/>
            </a:endParaRPr>
          </a:p>
          <a:p>
            <a:pPr marL="342900" indent="-342900" algn="just">
              <a:buFont typeface="+mj-lt"/>
              <a:buAutoNum type="alphaUcPeriod"/>
            </a:pPr>
            <a:r>
              <a:rPr lang="pt-BR" sz="1400" dirty="0">
                <a:latin typeface="Arial" panose="020B0604020202020204" pitchFamily="34" charset="0"/>
                <a:cs typeface="Arial" panose="020B0604020202020204" pitchFamily="34" charset="0"/>
              </a:rPr>
              <a:t>Realização de orçamento:</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 oficina deverá registrar novo orçamento com os mesmos itens da manutenção anterior. O sistema SOU LOG irá destacar que os itens se encontram em garantia;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Os valores registrados no sistema SOU LOG para os itens em garantia deverão ser R$0,01;</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 oficina deverá informar nova garantia aos itens que serão substituídos ou corrigidos.</a:t>
            </a: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342900" indent="-342900" algn="just">
              <a:buFont typeface="+mj-lt"/>
              <a:buAutoNum type="alphaUcPeriod"/>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800100" lvl="1" indent="-342900" algn="just">
              <a:buFont typeface="+mj-lt"/>
              <a:buAutoNum type="alphaUcPeriod"/>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6" name="CaixaDeTexto 5"/>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a:t>
            </a:r>
          </a:p>
        </p:txBody>
      </p:sp>
      <p:sp>
        <p:nvSpPr>
          <p:cNvPr id="7" name="Retângulo 6"/>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 Manutenções em Garantia</a:t>
            </a:r>
          </a:p>
        </p:txBody>
      </p:sp>
      <p:sp>
        <p:nvSpPr>
          <p:cNvPr id="9" name="Retângulo 8"/>
          <p:cNvSpPr/>
          <p:nvPr/>
        </p:nvSpPr>
        <p:spPr>
          <a:xfrm>
            <a:off x="231064" y="107132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3.13.2 Correção da Manutenção em Garantia</a:t>
            </a:r>
          </a:p>
        </p:txBody>
      </p:sp>
    </p:spTree>
    <p:extLst>
      <p:ext uri="{BB962C8B-B14F-4D97-AF65-F5344CB8AC3E}">
        <p14:creationId xmlns:p14="http://schemas.microsoft.com/office/powerpoint/2010/main" val="138055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2" name="Retângulo 1"/>
          <p:cNvSpPr/>
          <p:nvPr/>
        </p:nvSpPr>
        <p:spPr>
          <a:xfrm>
            <a:off x="231064" y="764704"/>
            <a:ext cx="7789312" cy="369332"/>
          </a:xfrm>
          <a:prstGeom prst="rect">
            <a:avLst/>
          </a:prstGeom>
        </p:spPr>
        <p:txBody>
          <a:bodyPr wrap="none">
            <a:spAutoFit/>
          </a:bodyPr>
          <a:lstStyle/>
          <a:p>
            <a:r>
              <a:rPr lang="pt-BR" dirty="0">
                <a:solidFill>
                  <a:srgbClr val="C00000"/>
                </a:solidFill>
                <a:latin typeface="Arial" pitchFamily="34" charset="0"/>
                <a:cs typeface="Arial" pitchFamily="34" charset="0"/>
              </a:rPr>
              <a:t>2.1 Cadastro das Unidades, dos veículos e dos condutores no SOU LOG  </a:t>
            </a:r>
          </a:p>
        </p:txBody>
      </p:sp>
      <p:sp>
        <p:nvSpPr>
          <p:cNvPr id="8" name="Espaço Reservado para Conteúdo 2"/>
          <p:cNvSpPr>
            <a:spLocks noGrp="1"/>
          </p:cNvSpPr>
          <p:nvPr>
            <p:ph idx="1"/>
          </p:nvPr>
        </p:nvSpPr>
        <p:spPr>
          <a:xfrm>
            <a:off x="231064" y="1227530"/>
            <a:ext cx="8640960" cy="5265239"/>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O cadastro dos órgãos, das unidades de frota, de veículos e de condutores é realizado </a:t>
            </a:r>
            <a:r>
              <a:rPr lang="pt-BR" sz="1400" b="1" dirty="0">
                <a:latin typeface="Arial" panose="020B0604020202020204" pitchFamily="34" charset="0"/>
                <a:cs typeface="Arial" panose="020B0604020202020204" pitchFamily="34" charset="0"/>
              </a:rPr>
              <a:t>automaticamente</a:t>
            </a:r>
            <a:r>
              <a:rPr lang="pt-BR" sz="1400" dirty="0">
                <a:latin typeface="Arial" panose="020B0604020202020204" pitchFamily="34" charset="0"/>
                <a:cs typeface="Arial" panose="020B0604020202020204" pitchFamily="34" charset="0"/>
              </a:rPr>
              <a:t> por meio de carga de dados enviada, </a:t>
            </a:r>
            <a:r>
              <a:rPr lang="pt-BR" sz="1400" b="1" dirty="0">
                <a:latin typeface="Arial" panose="020B0604020202020204" pitchFamily="34" charset="0"/>
                <a:cs typeface="Arial" panose="020B0604020202020204" pitchFamily="34" charset="0"/>
              </a:rPr>
              <a:t>exclusivamente</a:t>
            </a:r>
            <a:r>
              <a:rPr lang="pt-BR" sz="1400" dirty="0">
                <a:latin typeface="Arial" panose="020B0604020202020204" pitchFamily="34" charset="0"/>
                <a:cs typeface="Arial" panose="020B0604020202020204" pitchFamily="34" charset="0"/>
              </a:rPr>
              <a:t>, do SIAD ao SOU LOG. </a:t>
            </a:r>
            <a:endParaRPr lang="pt-BR" sz="1400" b="1" dirty="0">
              <a:latin typeface="Arial" panose="020B0604020202020204" pitchFamily="34" charset="0"/>
              <a:cs typeface="Arial" panose="020B0604020202020204" pitchFamily="34" charset="0"/>
            </a:endParaRPr>
          </a:p>
          <a:p>
            <a:pPr marL="0" indent="0" algn="just">
              <a:buNone/>
            </a:pPr>
            <a:r>
              <a:rPr lang="pt-BR" sz="1400" b="1" u="sng" dirty="0">
                <a:latin typeface="Arial" panose="020B0604020202020204" pitchFamily="34" charset="0"/>
                <a:cs typeface="Arial" panose="020B0604020202020204" pitchFamily="34" charset="0"/>
              </a:rPr>
              <a:t>Exceção</a:t>
            </a:r>
            <a:r>
              <a:rPr lang="pt-BR" sz="1400" dirty="0">
                <a:latin typeface="Arial" panose="020B0604020202020204" pitchFamily="34" charset="0"/>
                <a:cs typeface="Arial" panose="020B0604020202020204" pitchFamily="34" charset="0"/>
              </a:rPr>
              <a:t>: De acordo com o item 1.1.2  do Termo de Referência, há a previsão de cadastros manuais no sistema SOU LOG para carretinhas (reboques ou semirreboques), se houver necessidade de manutenção. </a:t>
            </a:r>
          </a:p>
          <a:p>
            <a:pPr marL="765810" lvl="2" indent="0" algn="just">
              <a:buNone/>
            </a:pPr>
            <a:r>
              <a:rPr lang="pt-BR" sz="1400" dirty="0">
                <a:latin typeface="Arial" panose="020B0604020202020204" pitchFamily="34" charset="0"/>
                <a:cs typeface="Arial" panose="020B0604020202020204" pitchFamily="34" charset="0"/>
              </a:rPr>
              <a:t>Fluxo para realização da manutenção: </a:t>
            </a:r>
          </a:p>
          <a:p>
            <a:pPr marL="1508760" lvl="3"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O GFO do órgão/entidade contratante deverá enviar e-mail para </a:t>
            </a:r>
            <a:r>
              <a:rPr lang="pt-BR" sz="1400" dirty="0">
                <a:latin typeface="Arial" panose="020B0604020202020204" pitchFamily="34" charset="0"/>
                <a:cs typeface="Arial" panose="020B0604020202020204" pitchFamily="34" charset="0"/>
                <a:hlinkClick r:id="rId2"/>
              </a:rPr>
              <a:t>gtm@planejamento.mg.gov.br</a:t>
            </a:r>
            <a:r>
              <a:rPr lang="pt-BR" sz="1400" dirty="0">
                <a:latin typeface="Arial" panose="020B0604020202020204" pitchFamily="34" charset="0"/>
                <a:cs typeface="Arial" panose="020B0604020202020204" pitchFamily="34" charset="0"/>
              </a:rPr>
              <a:t> solicitando a inserção manual no sistema de gestão SOULOG, destacando as informações:</a:t>
            </a:r>
          </a:p>
          <a:p>
            <a:pPr marL="1851660" lvl="4" indent="-171450" algn="just">
              <a:buFont typeface="Arial" panose="020B0604020202020204" pitchFamily="34" charset="0"/>
              <a:buChar char="•"/>
            </a:pPr>
            <a:r>
              <a:rPr lang="pt-BR" sz="1400" dirty="0">
                <a:latin typeface="Arial" panose="020B0604020202020204" pitchFamily="34" charset="0"/>
                <a:cs typeface="Arial" panose="020B0604020202020204" pitchFamily="34" charset="0"/>
              </a:rPr>
              <a:t>Nome e código do órgão</a:t>
            </a:r>
          </a:p>
          <a:p>
            <a:pPr marL="1851660" lvl="4" indent="-171450" algn="just">
              <a:buFont typeface="Arial" panose="020B0604020202020204" pitchFamily="34" charset="0"/>
              <a:buChar char="•"/>
            </a:pPr>
            <a:r>
              <a:rPr lang="pt-BR" sz="1400" dirty="0">
                <a:latin typeface="Arial" panose="020B0604020202020204" pitchFamily="34" charset="0"/>
                <a:cs typeface="Arial" panose="020B0604020202020204" pitchFamily="34" charset="0"/>
              </a:rPr>
              <a:t>Código da Unidade</a:t>
            </a:r>
          </a:p>
          <a:p>
            <a:pPr marL="1851660" lvl="4" indent="-171450" algn="just">
              <a:buFont typeface="Arial" panose="020B0604020202020204" pitchFamily="34" charset="0"/>
              <a:buChar char="•"/>
            </a:pPr>
            <a:r>
              <a:rPr lang="pt-BR" sz="1400" dirty="0">
                <a:latin typeface="Arial" panose="020B0604020202020204" pitchFamily="34" charset="0"/>
                <a:cs typeface="Arial" panose="020B0604020202020204" pitchFamily="34" charset="0"/>
              </a:rPr>
              <a:t>Placa da Carretinha</a:t>
            </a:r>
          </a:p>
          <a:p>
            <a:pPr marL="1851660" lvl="4" indent="-171450" algn="just">
              <a:buFont typeface="Arial" panose="020B0604020202020204" pitchFamily="34" charset="0"/>
              <a:buChar char="•"/>
            </a:pPr>
            <a:r>
              <a:rPr lang="pt-BR" sz="1400" dirty="0">
                <a:latin typeface="Arial" panose="020B0604020202020204" pitchFamily="34" charset="0"/>
                <a:cs typeface="Arial" panose="020B0604020202020204" pitchFamily="34" charset="0"/>
              </a:rPr>
              <a:t>Valor Venal</a:t>
            </a:r>
          </a:p>
          <a:p>
            <a:pPr marL="1851660" lvl="4" indent="-171450" algn="just">
              <a:buFont typeface="Arial" panose="020B0604020202020204" pitchFamily="34" charset="0"/>
              <a:buChar char="•"/>
            </a:pPr>
            <a:r>
              <a:rPr lang="pt-BR" sz="1400" dirty="0">
                <a:latin typeface="Arial" panose="020B0604020202020204" pitchFamily="34" charset="0"/>
                <a:cs typeface="Arial" panose="020B0604020202020204" pitchFamily="34" charset="0"/>
              </a:rPr>
              <a:t>Família</a:t>
            </a:r>
          </a:p>
          <a:p>
            <a:pPr marL="1508760" lvl="3"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Após análise pela equipe GTM, a mesma solicitará ao “funcionário dedicado”               as providências de inserção da placa.</a:t>
            </a:r>
          </a:p>
          <a:p>
            <a:pPr marL="1851660" lvl="4" indent="-1714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0" indent="0">
              <a:buNone/>
            </a:pPr>
            <a:r>
              <a:rPr lang="pt-BR" sz="1400" b="1" u="sng" dirty="0">
                <a:latin typeface="Arial" panose="020B0604020202020204" pitchFamily="34" charset="0"/>
                <a:cs typeface="Arial" panose="020B0604020202020204" pitchFamily="34" charset="0"/>
              </a:rPr>
              <a:t>ATENÇÃO</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Os veículos LOCADOS de órgãos/entidades contratantes não poderão ser manutenidos pelo contrato com a TICKET LOG, caso ocorra, a responsabilidade é EXCLUSIVA do órgão que autorizou o procedimento.</a:t>
            </a:r>
          </a:p>
          <a:p>
            <a:pPr marL="1851660" lvl="4" indent="-1714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1851660" lvl="4" indent="-1714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1851660" lvl="4" indent="-1714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3957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31064" y="1096582"/>
            <a:ext cx="8640960" cy="8633133"/>
          </a:xfrm>
          <a:prstGeom prst="rect">
            <a:avLst/>
          </a:prstGeom>
        </p:spPr>
        <p:txBody>
          <a:bodyPr wrap="square">
            <a:spAutoFit/>
          </a:bodyPr>
          <a:lstStyle/>
          <a:p>
            <a:pPr algn="just"/>
            <a:endParaRPr lang="pt-BR" sz="1600" dirty="0">
              <a:latin typeface="Calibri" panose="020F0502020204030204" pitchFamily="34" charset="0"/>
            </a:endParaRPr>
          </a:p>
          <a:p>
            <a:pPr marL="342900" lvl="0" indent="-342900" algn="just">
              <a:spcAft>
                <a:spcPts val="0"/>
              </a:spcAft>
              <a:buFont typeface="+mj-lt"/>
              <a:buAutoNum type="alphaUcPeriod" startAt="5"/>
            </a:pPr>
            <a:r>
              <a:rPr lang="pt-BR" sz="1400" dirty="0">
                <a:latin typeface="Arial" panose="020B0604020202020204" pitchFamily="34" charset="0"/>
                <a:ea typeface="Times New Roman" panose="02020603050405020304" pitchFamily="18" charset="0"/>
                <a:cs typeface="Arial" panose="020B0604020202020204" pitchFamily="34" charset="0"/>
              </a:rPr>
              <a:t>Realização de cotações e negociação:</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Como o valor da manutenção é R$ 0,01, esta etapa não é realizada.</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342900" indent="-342900" algn="just">
              <a:buFont typeface="+mj-lt"/>
              <a:buAutoNum type="alphaUcPeriod" startAt="5"/>
            </a:pPr>
            <a:r>
              <a:rPr lang="pt-BR" sz="1400" dirty="0">
                <a:latin typeface="Arial" panose="020B0604020202020204" pitchFamily="34" charset="0"/>
                <a:ea typeface="Times New Roman" panose="02020603050405020304" pitchFamily="18" charset="0"/>
                <a:cs typeface="Arial" panose="020B0604020202020204" pitchFamily="34" charset="0"/>
              </a:rPr>
              <a:t>Comprovação da economicidade pela equipe plataforma:</a:t>
            </a:r>
            <a:endParaRPr lang="pt-BR" sz="1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Como o valor da manutenção é R$ 0,01, esta etapa não é realizada.</a:t>
            </a:r>
          </a:p>
          <a:p>
            <a:pPr marL="800100" lvl="1" indent="-34290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lvl="0" indent="-342900" algn="just">
              <a:buFont typeface="+mj-lt"/>
              <a:buAutoNum type="alphaUcPeriod" startAt="7"/>
            </a:pPr>
            <a:r>
              <a:rPr lang="pt-BR" sz="1400" dirty="0">
                <a:latin typeface="Arial" panose="020B0604020202020204" pitchFamily="34" charset="0"/>
                <a:ea typeface="Times New Roman" panose="02020603050405020304" pitchFamily="18" charset="0"/>
                <a:cs typeface="Arial" panose="020B0604020202020204" pitchFamily="34" charset="0"/>
              </a:rPr>
              <a:t>Aprovação da manutenção pelo gestor de frota:</a:t>
            </a:r>
          </a:p>
          <a:p>
            <a:pPr marL="800100" lvl="1" indent="-34290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Apesar de itens e serviços em garantia terem o valor R$0,01 no sistema SOU LOG, é obrigatório à aprovação pelo gestor de frota (GFO ou GFU) para que a correção da manutenção anterior seja iniciada.</a:t>
            </a:r>
          </a:p>
          <a:p>
            <a:pPr marL="800100" lvl="1" indent="-34290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indent="-342900" algn="just">
              <a:buFont typeface="+mj-lt"/>
              <a:buAutoNum type="alphaUcPeriod" startAt="7"/>
            </a:pPr>
            <a:r>
              <a:rPr lang="pt-BR" sz="1400" dirty="0">
                <a:latin typeface="Arial" panose="020B0604020202020204" pitchFamily="34" charset="0"/>
                <a:ea typeface="Times New Roman" panose="02020603050405020304" pitchFamily="18" charset="0"/>
                <a:cs typeface="Arial" panose="020B0604020202020204" pitchFamily="34" charset="0"/>
              </a:rPr>
              <a:t>Realização da manutenção pelo estabelecimento com melhor preço:</a:t>
            </a:r>
            <a:endParaRPr lang="pt-BR" sz="1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 substituição dos itens de peças/ materiais e a correção dos serviços serão realizadas pelo estabelecimento da rede credenciada que realizou o serviço anterior, implicando na garantia de peças e serviços.</a:t>
            </a:r>
          </a:p>
          <a:p>
            <a:pPr marL="800100" lvl="1" indent="-34290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lvl="0" indent="-342900" algn="just">
              <a:buFont typeface="+mj-lt"/>
              <a:buAutoNum type="alphaUcPeriod" startAt="7"/>
            </a:pPr>
            <a:r>
              <a:rPr lang="pt-BR" sz="1400" dirty="0">
                <a:latin typeface="Arial" panose="020B0604020202020204" pitchFamily="34" charset="0"/>
                <a:ea typeface="Times New Roman" panose="02020603050405020304" pitchFamily="18" charset="0"/>
                <a:cs typeface="Arial" panose="020B0604020202020204" pitchFamily="34" charset="0"/>
              </a:rPr>
              <a:t>Retirada do veículo por condutor cadastrado:</a:t>
            </a:r>
            <a:endParaRPr lang="pt-BR" sz="1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condutor deve verificar se a manutenção encontra-se com o valor R$ 0,01 no sistema SOU LOG e, se positivo, atestar a retirada do veículo no sistema.</a:t>
            </a:r>
          </a:p>
          <a:p>
            <a:pPr lvl="1" algn="just"/>
            <a:endParaRPr lang="pt-BR" sz="1600" dirty="0">
              <a:latin typeface="Calibri" panose="020F0502020204030204" pitchFamily="34" charset="0"/>
            </a:endParaRPr>
          </a:p>
          <a:p>
            <a:pPr lvl="1" indent="-342900" algn="just"/>
            <a:r>
              <a:rPr lang="pt-BR" sz="1400" b="1" u="sng" dirty="0">
                <a:latin typeface="Arial" panose="020B0604020202020204" pitchFamily="34" charset="0"/>
                <a:ea typeface="Times New Roman" panose="02020603050405020304" pitchFamily="18" charset="0"/>
                <a:cs typeface="Arial" panose="020B0604020202020204" pitchFamily="34" charset="0"/>
              </a:rPr>
              <a:t>Observação 1:</a:t>
            </a:r>
            <a:r>
              <a:rPr lang="pt-BR" sz="1400" dirty="0">
                <a:latin typeface="Arial" panose="020B0604020202020204" pitchFamily="34" charset="0"/>
                <a:ea typeface="Times New Roman" panose="02020603050405020304" pitchFamily="18" charset="0"/>
                <a:cs typeface="Arial" panose="020B0604020202020204" pitchFamily="34" charset="0"/>
              </a:rPr>
              <a:t> Essa nova ordem de serviço não será contabilizada na fatura para pagamento da</a:t>
            </a:r>
          </a:p>
          <a:p>
            <a:pPr lvl="1" indent="-342900" algn="just"/>
            <a:r>
              <a:rPr lang="pt-BR" sz="1400" dirty="0">
                <a:latin typeface="Arial" panose="020B0604020202020204" pitchFamily="34" charset="0"/>
                <a:ea typeface="Times New Roman" panose="02020603050405020304" pitchFamily="18" charset="0"/>
                <a:cs typeface="Arial" panose="020B0604020202020204" pitchFamily="34" charset="0"/>
              </a:rPr>
              <a:t>contratante.</a:t>
            </a:r>
          </a:p>
          <a:p>
            <a:pPr lvl="1"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342900" indent="-342900" algn="just">
              <a:buFont typeface="+mj-lt"/>
              <a:buAutoNum type="alphaUcPeriod" startAt="5"/>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800100" lvl="1" indent="-342900" algn="just">
              <a:buFont typeface="+mj-lt"/>
              <a:buAutoNum type="alphaUcPeriod"/>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7" name="CaixaDeTexto 6"/>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a:t>
            </a:r>
          </a:p>
        </p:txBody>
      </p:sp>
      <p:sp>
        <p:nvSpPr>
          <p:cNvPr id="8" name="Retângulo 7"/>
          <p:cNvSpPr/>
          <p:nvPr/>
        </p:nvSpPr>
        <p:spPr>
          <a:xfrm>
            <a:off x="220479" y="625077"/>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 Manutenções em Garantia</a:t>
            </a:r>
          </a:p>
        </p:txBody>
      </p:sp>
      <p:sp>
        <p:nvSpPr>
          <p:cNvPr id="9" name="Retângulo 8"/>
          <p:cNvSpPr/>
          <p:nvPr/>
        </p:nvSpPr>
        <p:spPr>
          <a:xfrm>
            <a:off x="220479" y="996697"/>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3.13.2 Correção da Manutenção em Garantia</a:t>
            </a:r>
          </a:p>
        </p:txBody>
      </p:sp>
    </p:spTree>
    <p:extLst>
      <p:ext uri="{BB962C8B-B14F-4D97-AF65-F5344CB8AC3E}">
        <p14:creationId xmlns:p14="http://schemas.microsoft.com/office/powerpoint/2010/main" val="6973739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02270" y="1916832"/>
            <a:ext cx="8640960" cy="9664184"/>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Esta situação ocorre quando o veículo tiver que fazer uma manutenção e é constatado que parte dos itens presentes no orçamento encontra-se em garantia.</a:t>
            </a:r>
          </a:p>
          <a:p>
            <a:pPr algn="just"/>
            <a:endParaRPr lang="pt-BR" sz="1400" dirty="0">
              <a:latin typeface="Arial" panose="020B0604020202020204" pitchFamily="34" charset="0"/>
              <a:cs typeface="Arial" panose="020B0604020202020204" pitchFamily="34" charset="0"/>
            </a:endParaRPr>
          </a:p>
          <a:p>
            <a:pPr marL="800100" lvl="1" indent="-342900" algn="jus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Solicitação de manutenção à equipe plataforma.</a:t>
            </a:r>
          </a:p>
          <a:p>
            <a:pPr marL="800100" lvl="1" indent="-342900" algn="just">
              <a:buFont typeface="+mj-lt"/>
              <a:buAutoNum type="alphaUcPeriod"/>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Indicação do estabelecimento pela equipe plataforma:</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Caso a equipe plataforma verifique pela solicitação de manutenção, via sistema SOU LOG, que parte dos itens solicitados se encontram em garantia, ela deve orientar ao gestor de frota que envie o veículo ao estabelecimento que concedeu a garantia;</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Deve também contatar os estabelecimentos que forneceram as peças em garantia para que estes procedam à substituição das peças com defeitos.</a:t>
            </a:r>
          </a:p>
          <a:p>
            <a:pPr marL="1200150" lvl="2"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800100" lvl="1" indent="-342900" algn="jus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Condução do veículo ao estabelecimento indicado.</a:t>
            </a:r>
          </a:p>
          <a:p>
            <a:pPr lvl="1" algn="just"/>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lvl="1" algn="just"/>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buFont typeface="+mj-lt"/>
              <a:buAutoNum type="alphaUcPeriod"/>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buFont typeface="+mj-lt"/>
              <a:buAutoNum type="alphaUcPeriod"/>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buFont typeface="+mj-lt"/>
              <a:buAutoNum type="alphaUcPeriod"/>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spcBef>
                <a:spcPts val="1200"/>
              </a:spcBef>
              <a:spcAft>
                <a:spcPts val="600"/>
              </a:spcAft>
              <a:buFont typeface="+mj-lt"/>
              <a:buAutoNum type="alphaUcPeriod"/>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lvl="1" indent="-342900" algn="just"/>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lvl="1"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342900" indent="-342900" algn="just">
              <a:buFont typeface="+mj-lt"/>
              <a:buAutoNum type="alphaUcPeriod" startAt="5"/>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800100" lvl="1" indent="-342900" algn="just">
              <a:buFont typeface="+mj-lt"/>
              <a:buAutoNum type="alphaUcPeriod"/>
            </a:pPr>
            <a:endParaRPr lang="pt-BR" sz="1600" dirty="0">
              <a:latin typeface="Calibri" panose="020F0502020204030204" pitchFamily="34" charset="0"/>
            </a:endParaRPr>
          </a:p>
          <a:p>
            <a:pPr lvl="1"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6" name="CaixaDeTexto 5"/>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a:t>
            </a:r>
          </a:p>
        </p:txBody>
      </p:sp>
      <p:sp>
        <p:nvSpPr>
          <p:cNvPr id="7" name="Retângulo 6"/>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 Manutenções em Garantia</a:t>
            </a:r>
          </a:p>
        </p:txBody>
      </p:sp>
      <p:sp>
        <p:nvSpPr>
          <p:cNvPr id="9" name="Retângulo 8"/>
          <p:cNvSpPr/>
          <p:nvPr/>
        </p:nvSpPr>
        <p:spPr>
          <a:xfrm>
            <a:off x="231064" y="1071320"/>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3.13.3 Realização de nova manutenção em que partes dos itens se encontra em garantia</a:t>
            </a:r>
          </a:p>
        </p:txBody>
      </p:sp>
    </p:spTree>
    <p:extLst>
      <p:ext uri="{BB962C8B-B14F-4D97-AF65-F5344CB8AC3E}">
        <p14:creationId xmlns:p14="http://schemas.microsoft.com/office/powerpoint/2010/main" val="35826669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40595" y="2060848"/>
            <a:ext cx="8640960" cy="5256584"/>
          </a:xfrm>
        </p:spPr>
        <p:txBody>
          <a:bodyPr>
            <a:normAutofit/>
          </a:bodyPr>
          <a:lstStyle/>
          <a:p>
            <a:pPr marL="800100" lvl="1" indent="-342900" algn="just">
              <a:spcBef>
                <a:spcPts val="0"/>
              </a:spcBef>
              <a:buFont typeface="+mj-lt"/>
              <a:buAutoNum type="alphaUcPeriod" startAt="4"/>
            </a:pP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Realização de orçamento:</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É possível que seja constatado que há itens em garantia somente nesta etapa do processo. Isso ocorrerá quando não houver a referência aos itens em garantia no sistema SOU LOG e/ou a equipe plataforma indicar a condução do veículo a novo estabelecimento.</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Caso isso ocorra, o veículo deverá ser reconduzido ao estabelecimento que realizou a manutenção cujos itens encontram-se em garantia;</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A oficina deverá registrar novo orçamento contendo os itens em garantia. Estes itens deverão ter valor igual a R$0,01;</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A oficina deverá registrar os demais itens para a manutenção, com seus respectivos valores;</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A oficina deverá informar a garantia a todos os itens do orçamento.</a:t>
            </a:r>
          </a:p>
          <a:p>
            <a:pPr marL="1200150" lvl="2" indent="-285750" algn="just">
              <a:spcBef>
                <a:spcPts val="0"/>
              </a:spcBef>
              <a:buFont typeface="Wingdings" panose="05000000000000000000" pitchFamily="2" charset="2"/>
              <a:buChar char="ü"/>
            </a:pPr>
            <a:endParaRPr lang="pt-BR" sz="1400" dirty="0">
              <a:solidFill>
                <a:prstClr val="black"/>
              </a:solidFill>
              <a:latin typeface="Arial" panose="020B0604020202020204" pitchFamily="34" charset="0"/>
              <a:cs typeface="Arial" panose="020B0604020202020204" pitchFamily="34" charset="0"/>
            </a:endParaRPr>
          </a:p>
          <a:p>
            <a:pPr marL="800100" lvl="1" indent="-342900" algn="just">
              <a:spcBef>
                <a:spcPts val="0"/>
              </a:spcBef>
              <a:buFont typeface="+mj-lt"/>
              <a:buAutoNum type="alphaUcPeriod" startAt="4"/>
            </a:pP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Realização de cotações e negociação, que deverá ser realizada somente para os itens que </a:t>
            </a:r>
            <a:r>
              <a:rPr lang="pt-BR"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NÃO</a:t>
            </a: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se encontram em garantia.</a:t>
            </a: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
        <p:nvSpPr>
          <p:cNvPr id="6" name="CaixaDeTexto 5"/>
          <p:cNvSpPr txBox="1"/>
          <p:nvPr/>
        </p:nvSpPr>
        <p:spPr>
          <a:xfrm>
            <a:off x="23106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a:t>
            </a:r>
          </a:p>
        </p:txBody>
      </p:sp>
      <p:sp>
        <p:nvSpPr>
          <p:cNvPr id="8" name="Retângulo 7"/>
          <p:cNvSpPr/>
          <p:nvPr/>
        </p:nvSpPr>
        <p:spPr>
          <a:xfrm>
            <a:off x="231064" y="743218"/>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 Manutenções em Garantia</a:t>
            </a:r>
          </a:p>
        </p:txBody>
      </p:sp>
      <p:sp>
        <p:nvSpPr>
          <p:cNvPr id="9" name="Retângulo 8"/>
          <p:cNvSpPr/>
          <p:nvPr/>
        </p:nvSpPr>
        <p:spPr>
          <a:xfrm>
            <a:off x="231064" y="1143328"/>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3.13.3 Realização de nova manutenção em que partes dos itens se encontra em garantia</a:t>
            </a:r>
          </a:p>
        </p:txBody>
      </p:sp>
    </p:spTree>
    <p:extLst>
      <p:ext uri="{BB962C8B-B14F-4D97-AF65-F5344CB8AC3E}">
        <p14:creationId xmlns:p14="http://schemas.microsoft.com/office/powerpoint/2010/main" val="20362993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p:cNvSpPr>
            <a:spLocks noGrp="1"/>
          </p:cNvSpPr>
          <p:nvPr>
            <p:ph idx="1"/>
          </p:nvPr>
        </p:nvSpPr>
        <p:spPr>
          <a:xfrm>
            <a:off x="133280" y="2060848"/>
            <a:ext cx="8640960" cy="5256584"/>
          </a:xfrm>
        </p:spPr>
        <p:txBody>
          <a:bodyPr>
            <a:normAutofit/>
          </a:bodyPr>
          <a:lstStyle/>
          <a:p>
            <a:pPr marL="800100" lvl="1" indent="-342900" algn="just">
              <a:spcBef>
                <a:spcPts val="0"/>
              </a:spcBef>
              <a:buFont typeface="+mj-lt"/>
              <a:buAutoNum type="alphaUcPeriod" startAt="6"/>
            </a:pP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Comprovação da economicidade pela equipe plataforma, que deverá ser realizada somente para os itens que </a:t>
            </a:r>
            <a:r>
              <a:rPr lang="pt-BR"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NÃO</a:t>
            </a: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se encontram em garantia.</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0"/>
              </a:spcBef>
              <a:buFont typeface="+mj-lt"/>
              <a:buAutoNum type="alphaUcPeriod" startAt="6"/>
            </a:pPr>
            <a:endPar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0"/>
              </a:spcBef>
              <a:buFont typeface="+mj-lt"/>
              <a:buAutoNum type="alphaUcPeriod" startAt="6"/>
            </a:pP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Aprovação da manutenção pelo gestor de frota.</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0"/>
              </a:spcBef>
              <a:buFont typeface="+mj-lt"/>
              <a:buAutoNum type="alphaUcPeriod" startAt="6"/>
            </a:pPr>
            <a:endPar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0"/>
              </a:spcBef>
              <a:buFont typeface="+mj-lt"/>
              <a:buAutoNum type="alphaUcPeriod" startAt="6"/>
            </a:pP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Realização da manutenção pelo estabelecimento com melhor preço.</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0"/>
              </a:spcBef>
              <a:buFont typeface="+mj-lt"/>
              <a:buAutoNum type="alphaUcPeriod" startAt="6"/>
            </a:pPr>
            <a:endPar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0"/>
              </a:spcBef>
              <a:buFont typeface="+mj-lt"/>
              <a:buAutoNum type="alphaUcPeriod" startAt="6"/>
            </a:pPr>
            <a:r>
              <a:rPr lang="pt-BR" sz="1400" dirty="0">
                <a:solidFill>
                  <a:prstClr val="black"/>
                </a:solidFill>
                <a:latin typeface="Arial" panose="020B0604020202020204" pitchFamily="34" charset="0"/>
                <a:ea typeface="Times New Roman" panose="02020603050405020304" pitchFamily="18" charset="0"/>
                <a:cs typeface="Arial" panose="020B0604020202020204" pitchFamily="34" charset="0"/>
              </a:rPr>
              <a:t>Retirada do veículo por condutor cadastrado, com a ressalva de que a substituição dos itens em garantia não será acobertada por novo documento fiscal.</a:t>
            </a:r>
          </a:p>
          <a:p>
            <a:pPr marL="342900" indent="-342900" algn="just">
              <a:buClrTx/>
              <a:buSzPct val="100000"/>
              <a:buFont typeface="+mj-lt"/>
              <a:buAutoNum type="alphaUcPeriod"/>
            </a:pP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
        <p:nvSpPr>
          <p:cNvPr id="6" name="CaixaDeTexto 5"/>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 Manutenções em Garantia</a:t>
            </a:r>
          </a:p>
        </p:txBody>
      </p:sp>
      <p:sp>
        <p:nvSpPr>
          <p:cNvPr id="9" name="Retângulo 8"/>
          <p:cNvSpPr/>
          <p:nvPr/>
        </p:nvSpPr>
        <p:spPr>
          <a:xfrm>
            <a:off x="231064" y="1071320"/>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3.13.3 Realização de nova manutenção em que partes dos itens se encontra em garantia</a:t>
            </a:r>
          </a:p>
        </p:txBody>
      </p:sp>
    </p:spTree>
    <p:extLst>
      <p:ext uri="{BB962C8B-B14F-4D97-AF65-F5344CB8AC3E}">
        <p14:creationId xmlns:p14="http://schemas.microsoft.com/office/powerpoint/2010/main" val="20193640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prstClr val="white"/>
                </a:solidFill>
              </a:rPr>
              <a:t>FLUXO DA MANUTENÇÃO</a:t>
            </a:r>
            <a:endParaRPr lang="pt-BR" sz="2000" b="1" dirty="0">
              <a:solidFill>
                <a:prstClr val="white"/>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INSTRUMENTO DE MEDIÇÃO DE RESULTADOS - IMR</a:t>
            </a:r>
          </a:p>
        </p:txBody>
      </p:sp>
      <p:sp>
        <p:nvSpPr>
          <p:cNvPr id="10" name="AutoShape 4"/>
          <p:cNvSpPr>
            <a:spLocks noChangeArrowheads="1"/>
          </p:cNvSpPr>
          <p:nvPr/>
        </p:nvSpPr>
        <p:spPr bwMode="auto">
          <a:xfrm>
            <a:off x="1390998" y="544259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INTEGRAÇÃO SIAD X SOU LOG</a:t>
            </a:r>
          </a:p>
        </p:txBody>
      </p:sp>
    </p:spTree>
    <p:extLst>
      <p:ext uri="{BB962C8B-B14F-4D97-AF65-F5344CB8AC3E}">
        <p14:creationId xmlns:p14="http://schemas.microsoft.com/office/powerpoint/2010/main" val="9524648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4.1 Considerações Iniciais</a:t>
            </a:r>
          </a:p>
        </p:txBody>
      </p:sp>
      <p:sp>
        <p:nvSpPr>
          <p:cNvPr id="11" name="Espaço Reservado para Conteúdo 2"/>
          <p:cNvSpPr>
            <a:spLocks noGrp="1"/>
          </p:cNvSpPr>
          <p:nvPr>
            <p:ph idx="1"/>
          </p:nvPr>
        </p:nvSpPr>
        <p:spPr>
          <a:xfrm>
            <a:off x="231064" y="1196752"/>
            <a:ext cx="8640960" cy="5256584"/>
          </a:xfrm>
        </p:spPr>
        <p:txBody>
          <a:bodyPr>
            <a:normAutofit/>
          </a:bodyPr>
          <a:lstStyle/>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r>
              <a:rPr lang="pt-BR" sz="1400" dirty="0">
                <a:solidFill>
                  <a:prstClr val="black"/>
                </a:solidFill>
                <a:latin typeface="Arial" panose="020B0604020202020204" pitchFamily="34" charset="0"/>
                <a:cs typeface="Arial" panose="020B0604020202020204" pitchFamily="34" charset="0"/>
              </a:rPr>
              <a:t>A empresa gestora (TICKET LOG) oferece este serviço amparado em dois pilares: o de gestão e o de intermediação. A gestão se dá por meio do sistema SOU LOG, que controla todo o processo de manutenção, e por equipe de especialistas, que dá suporte aos contratantes. A intermediação também é feita através do SOU LOG, pois este sistema possui a função de </a:t>
            </a:r>
            <a:r>
              <a:rPr lang="pt-BR" sz="1400" u="sng" dirty="0">
                <a:solidFill>
                  <a:prstClr val="black"/>
                </a:solidFill>
                <a:latin typeface="Arial" panose="020B0604020202020204" pitchFamily="34" charset="0"/>
                <a:cs typeface="Arial" panose="020B0604020202020204" pitchFamily="34" charset="0"/>
              </a:rPr>
              <a:t>meio de pagamento</a:t>
            </a:r>
            <a:r>
              <a:rPr lang="pt-BR" sz="1400" dirty="0">
                <a:solidFill>
                  <a:prstClr val="black"/>
                </a:solidFill>
                <a:latin typeface="Arial" panose="020B0604020202020204" pitchFamily="34" charset="0"/>
                <a:cs typeface="Arial" panose="020B0604020202020204" pitchFamily="34" charset="0"/>
              </a:rPr>
              <a:t> da manutenção. Cabe salientar que as oficinas possuem com a empresa gestora uma relação jurídica semelhante à existente com operadoras de cartão de crédito/débito.</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r>
              <a:rPr lang="pt-BR" sz="1400" dirty="0">
                <a:solidFill>
                  <a:prstClr val="black"/>
                </a:solidFill>
                <a:latin typeface="Arial" panose="020B0604020202020204" pitchFamily="34" charset="0"/>
                <a:cs typeface="Arial" panose="020B0604020202020204" pitchFamily="34" charset="0"/>
              </a:rPr>
              <a:t>O pagamento aos estabelecimentos da rede credenciada é feito pela empresa gestora (TICKET LOG). Ela, por sua vez, solicita ao Estado o pagamento referente ao repasse/ reembolso do gasto total com manutenção no período e ao serviço de gestão (o produto da taxa de administração pelos valores aprovados com manutenção no período).</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r>
              <a:rPr lang="pt-BR" sz="1400" dirty="0">
                <a:solidFill>
                  <a:prstClr val="black"/>
                </a:solidFill>
                <a:latin typeface="Arial" panose="020B0604020202020204" pitchFamily="34" charset="0"/>
                <a:cs typeface="Arial" panose="020B0604020202020204" pitchFamily="34" charset="0"/>
              </a:rPr>
              <a:t>No arranjo adotado para a prestação do serviço de gerenciamento da manutenção, o Estado enquadra-se como tomador do serviço, os estabelecimentos da rede credenciada, como prestadores dos serviços, e a empresa gestora (TICKET LOG), como intermediadora.</a:t>
            </a:r>
          </a:p>
          <a:p>
            <a:pPr marL="342900" indent="-342900" algn="just">
              <a:buClrTx/>
              <a:buSzPct val="100000"/>
              <a:buFont typeface="+mj-lt"/>
              <a:buAutoNum type="alphaUcPeriod"/>
            </a:pP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Tree>
    <p:extLst>
      <p:ext uri="{BB962C8B-B14F-4D97-AF65-F5344CB8AC3E}">
        <p14:creationId xmlns:p14="http://schemas.microsoft.com/office/powerpoint/2010/main" val="24762486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4.1 Considerações Iniciais</a:t>
            </a:r>
          </a:p>
        </p:txBody>
      </p:sp>
      <p:sp>
        <p:nvSpPr>
          <p:cNvPr id="6" name="Espaço Reservado para Conteúdo 2"/>
          <p:cNvSpPr>
            <a:spLocks noGrp="1"/>
          </p:cNvSpPr>
          <p:nvPr>
            <p:ph idx="1"/>
          </p:nvPr>
        </p:nvSpPr>
        <p:spPr>
          <a:xfrm>
            <a:off x="231064" y="1196752"/>
            <a:ext cx="8640960" cy="5256584"/>
          </a:xfrm>
        </p:spPr>
        <p:txBody>
          <a:bodyPr>
            <a:normAutofit/>
          </a:bodyPr>
          <a:lstStyle/>
          <a:p>
            <a:pPr marL="342900" indent="-342900" algn="just">
              <a:buClrTx/>
              <a:buSzPct val="100000"/>
              <a:buFont typeface="+mj-lt"/>
              <a:buAutoNum type="alphaUcPeriod"/>
            </a:pP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
        <p:nvSpPr>
          <p:cNvPr id="3" name="Retângulo 2"/>
          <p:cNvSpPr/>
          <p:nvPr/>
        </p:nvSpPr>
        <p:spPr>
          <a:xfrm>
            <a:off x="231064" y="1196752"/>
            <a:ext cx="8332510" cy="307777"/>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Este arranjo é apresentado na imagem abaixo:</a:t>
            </a:r>
          </a:p>
        </p:txBody>
      </p:sp>
      <p:pic>
        <p:nvPicPr>
          <p:cNvPr id="8" name="Imagem 7"/>
          <p:cNvPicPr/>
          <p:nvPr/>
        </p:nvPicPr>
        <p:blipFill>
          <a:blip r:embed="rId2">
            <a:extLst>
              <a:ext uri="{28A0092B-C50C-407E-A947-70E740481C1C}">
                <a14:useLocalDpi xmlns:a14="http://schemas.microsoft.com/office/drawing/2010/main"/>
              </a:ext>
            </a:extLst>
          </a:blip>
          <a:srcRect/>
          <a:stretch>
            <a:fillRect/>
          </a:stretch>
        </p:blipFill>
        <p:spPr bwMode="auto">
          <a:xfrm>
            <a:off x="1691680" y="1755779"/>
            <a:ext cx="5615940" cy="1386840"/>
          </a:xfrm>
          <a:prstGeom prst="rect">
            <a:avLst/>
          </a:prstGeom>
          <a:noFill/>
        </p:spPr>
      </p:pic>
      <p:pic>
        <p:nvPicPr>
          <p:cNvPr id="10" name="Imagem 9"/>
          <p:cNvPicPr/>
          <p:nvPr/>
        </p:nvPicPr>
        <p:blipFill rotWithShape="1">
          <a:blip r:embed="rId3">
            <a:extLst>
              <a:ext uri="{28A0092B-C50C-407E-A947-70E740481C1C}">
                <a14:useLocalDpi xmlns:a14="http://schemas.microsoft.com/office/drawing/2010/main"/>
              </a:ext>
            </a:extLst>
          </a:blip>
          <a:srcRect b="7394"/>
          <a:stretch/>
        </p:blipFill>
        <p:spPr bwMode="auto">
          <a:xfrm>
            <a:off x="2268086" y="3575828"/>
            <a:ext cx="4765868" cy="24830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04062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4.1 Considerações Iniciais</a:t>
            </a:r>
          </a:p>
        </p:txBody>
      </p:sp>
      <p:sp>
        <p:nvSpPr>
          <p:cNvPr id="6" name="Espaço Reservado para Conteúdo 2"/>
          <p:cNvSpPr>
            <a:spLocks noGrp="1"/>
          </p:cNvSpPr>
          <p:nvPr>
            <p:ph idx="1"/>
          </p:nvPr>
        </p:nvSpPr>
        <p:spPr>
          <a:xfrm>
            <a:off x="231064" y="1196752"/>
            <a:ext cx="8640960" cy="5256584"/>
          </a:xfrm>
        </p:spPr>
        <p:txBody>
          <a:bodyPr>
            <a:normAutofit/>
          </a:bodyPr>
          <a:lstStyle/>
          <a:p>
            <a:pPr marL="342900" indent="-342900" algn="just">
              <a:buClrTx/>
              <a:buSzPct val="100000"/>
              <a:buFont typeface="+mj-lt"/>
              <a:buAutoNum type="alphaUcPeriod"/>
            </a:pP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
        <p:nvSpPr>
          <p:cNvPr id="11" name="Espaço Reservado para Conteúdo 2"/>
          <p:cNvSpPr txBox="1">
            <a:spLocks/>
          </p:cNvSpPr>
          <p:nvPr/>
        </p:nvSpPr>
        <p:spPr>
          <a:xfrm>
            <a:off x="231064" y="1198549"/>
            <a:ext cx="8640960"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O estabelecimento da rede credenciada deve:</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marL="571500" lvl="1" indent="-1714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 Emitir a nota fiscal em nome do órgão/entidade contratante;</a:t>
            </a:r>
          </a:p>
          <a:p>
            <a:pPr marL="571500" lvl="1" indent="-1714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 Emitir para a mesma manutenção, duas notas fiscais, sendo uma para peças e outra para os serviços, se for o caso; </a:t>
            </a:r>
          </a:p>
          <a:p>
            <a:pPr marL="571500" lvl="1" indent="-1714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 A nota fiscal de peças deve ser eletrônica, conforme determina o Protocolo ICMS 42/2009.</a:t>
            </a:r>
          </a:p>
          <a:p>
            <a:pPr marL="571500" lvl="1" indent="-1714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 A nota fiscal emitida deve conter a informação em campo próprio: </a:t>
            </a:r>
            <a:r>
              <a:rPr lang="pt-BR" sz="1400" b="1" dirty="0">
                <a:solidFill>
                  <a:prstClr val="black"/>
                </a:solidFill>
                <a:latin typeface="Arial" panose="020B0604020202020204" pitchFamily="34" charset="0"/>
                <a:cs typeface="Arial" panose="020B0604020202020204" pitchFamily="34" charset="0"/>
              </a:rPr>
              <a:t>“Fornecimento/prestação realizado com intermediação da Ticket Soluções HDFGT S.A. – CNPJ nº 03.506.307/0001-57, a partir de contrato decorrente do Registro de Preços nº 200/ 2018”</a:t>
            </a:r>
            <a:r>
              <a:rPr lang="pt-BR" sz="1400" dirty="0">
                <a:solidFill>
                  <a:prstClr val="black"/>
                </a:solidFill>
                <a:latin typeface="Arial" panose="020B0604020202020204" pitchFamily="34" charset="0"/>
                <a:cs typeface="Arial" panose="020B0604020202020204" pitchFamily="34" charset="0"/>
              </a:rPr>
              <a:t>, tendo em vista que a aquisição de mercadorias e a prestação dos serviços ocorrem com a intermediação da empresa gestora (TICKET LOG), </a:t>
            </a:r>
            <a:endParaRPr lang="pt-BR" sz="1400" b="1"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lvl="0"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Como o Estado é tomador dos serviços, ele tem o DEVER de efetuar as retenções de ISSQN na fonte (quando houver a previsão legal), e o DIREITO à isenção do ICMS , quando houver fornecimento de mercadorias (peças, componentes, acessórios e materiais) por estabelecimento mineiro não optante do Simples Nacional.</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A regra de isenção de ICMS nas compras pelo setor público não se aplica às empresas públicas. Dessa forma, as regras deste item relativas ao </a:t>
            </a:r>
            <a:r>
              <a:rPr lang="pt-BR" sz="1400" i="1" dirty="0">
                <a:solidFill>
                  <a:prstClr val="black"/>
                </a:solidFill>
                <a:latin typeface="Arial" panose="020B0604020202020204" pitchFamily="34" charset="0"/>
                <a:cs typeface="Arial" panose="020B0604020202020204" pitchFamily="34" charset="0"/>
              </a:rPr>
              <a:t>pagamento de valores com dedução de ICMS</a:t>
            </a:r>
            <a:r>
              <a:rPr lang="pt-BR" sz="1400" dirty="0">
                <a:solidFill>
                  <a:prstClr val="black"/>
                </a:solidFill>
                <a:latin typeface="Arial" panose="020B0604020202020204" pitchFamily="34" charset="0"/>
                <a:cs typeface="Arial" panose="020B0604020202020204" pitchFamily="34" charset="0"/>
              </a:rPr>
              <a:t> não se aplicarão às mesmas. Para as empresas públicas, o cálculo de valor a pagar será realizado apenas com a diminuição dos valores relativos à retenção de tributos.</a:t>
            </a:r>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13516630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4.1 Considerações Iniciais</a:t>
            </a:r>
          </a:p>
        </p:txBody>
      </p:sp>
      <p:sp>
        <p:nvSpPr>
          <p:cNvPr id="11" name="Espaço Reservado para Conteúdo 2"/>
          <p:cNvSpPr txBox="1">
            <a:spLocks/>
          </p:cNvSpPr>
          <p:nvPr/>
        </p:nvSpPr>
        <p:spPr>
          <a:xfrm>
            <a:off x="231064" y="1322184"/>
            <a:ext cx="8640960"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Ressalta-se que o órgão/entidade contratante é o responsável por verificar a necessidade de realizar retenções de ISSQN na fonte (quando a legislação municipal assim exigir) e/ou verificar se foi feita a dedução do ICMS nas notas fiscais de peças/acessórios, quando houver previsão.</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lvl="0"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Sendo assim, faz-se necessário incluir dois conceitos muito importantes neste modelo: o valor aprovado e o valor a pagar.</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Valor aprovado: é o valor da manutenção aprovado no sistema SOU LOG;</a:t>
            </a:r>
          </a:p>
          <a:p>
            <a:pPr lvl="1"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Valor a pagar: é o valor total menos a dedução do ICMS e/ou retenção do ISSQN incidente sobre a manutenção realizada. Quando não houver dedução ou retenção, o valor a pagar será igual ao valor aprovado.</a:t>
            </a:r>
          </a:p>
          <a:p>
            <a:pPr marL="457200" lvl="1"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lvl="0"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A gestora (TICKET LOG) somente repassará para a rede credenciada o correspondente ao “Valor a Pagar ”.</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lvl="0"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O Estado somente reembolsará à TICKET LOG o “Valor a Pagar”.</a:t>
            </a:r>
          </a:p>
          <a:p>
            <a:pPr marL="0" lvl="0"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Ø"/>
            </a:pPr>
            <a:r>
              <a:rPr lang="pt-BR" sz="1400" dirty="0">
                <a:solidFill>
                  <a:prstClr val="black"/>
                </a:solidFill>
                <a:latin typeface="Arial" panose="020B0604020202020204" pitchFamily="34" charset="0"/>
                <a:cs typeface="Arial" panose="020B0604020202020204" pitchFamily="34" charset="0"/>
              </a:rPr>
              <a:t>Somente se não houver retenção de ISSQN ou dedução de ICMS, o “Valor a Pagar” será igual aos valores aprovados no sistema SOU LOG.</a:t>
            </a:r>
          </a:p>
          <a:p>
            <a:pPr marL="0" indent="0" algn="just">
              <a:buSzPct val="100000"/>
              <a:buNone/>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39043581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4.1 Considerações Iniciais</a:t>
            </a:r>
          </a:p>
        </p:txBody>
      </p:sp>
      <p:sp>
        <p:nvSpPr>
          <p:cNvPr id="6" name="Espaço Reservado para Conteúdo 2"/>
          <p:cNvSpPr>
            <a:spLocks noGrp="1"/>
          </p:cNvSpPr>
          <p:nvPr>
            <p:ph idx="1"/>
          </p:nvPr>
        </p:nvSpPr>
        <p:spPr>
          <a:xfrm>
            <a:off x="231064" y="1196752"/>
            <a:ext cx="8640960" cy="5256584"/>
          </a:xfrm>
        </p:spPr>
        <p:txBody>
          <a:bodyPr>
            <a:normAutofit/>
          </a:bodyPr>
          <a:lstStyle/>
          <a:p>
            <a:pPr marL="342900" indent="-342900" algn="just">
              <a:buClrTx/>
              <a:buSzPct val="100000"/>
              <a:buFont typeface="+mj-lt"/>
              <a:buAutoNum type="alphaUcPeriod"/>
            </a:pPr>
            <a:endParaRPr lang="pt-BR" sz="1600" dirty="0">
              <a:latin typeface="Calibri" panose="020F0502020204030204" pitchFamily="34" charset="0"/>
            </a:endParaRPr>
          </a:p>
          <a:p>
            <a:pPr marL="342900" lvl="0" indent="-342900" algn="just">
              <a:buClrTx/>
              <a:buSzPct val="100000"/>
              <a:buFont typeface="+mj-lt"/>
              <a:buAutoNum type="alphaUcPeriod"/>
            </a:pPr>
            <a:endParaRPr lang="pt-BR" sz="1600" dirty="0">
              <a:latin typeface="Calibri" panose="020F0502020204030204" pitchFamily="34" charset="0"/>
            </a:endParaRPr>
          </a:p>
          <a:p>
            <a:endParaRPr lang="pt-BR" dirty="0"/>
          </a:p>
          <a:p>
            <a:pPr marL="0" indent="0">
              <a:buNone/>
            </a:pPr>
            <a:endParaRPr lang="pt-BR" dirty="0"/>
          </a:p>
        </p:txBody>
      </p:sp>
      <p:sp>
        <p:nvSpPr>
          <p:cNvPr id="11" name="Espaço Reservado para Conteúdo 2"/>
          <p:cNvSpPr txBox="1">
            <a:spLocks/>
          </p:cNvSpPr>
          <p:nvPr/>
        </p:nvSpPr>
        <p:spPr>
          <a:xfrm>
            <a:off x="231064" y="1322184"/>
            <a:ext cx="8640960"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pt-BR" sz="1400" dirty="0">
                <a:solidFill>
                  <a:prstClr val="black"/>
                </a:solidFill>
                <a:latin typeface="Arial" panose="020B0604020202020204" pitchFamily="34" charset="0"/>
                <a:cs typeface="Arial" panose="020B0604020202020204" pitchFamily="34" charset="0"/>
              </a:rPr>
              <a:t>A figura a seguir demonstra esses conceitos:</a:t>
            </a:r>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8" name="Retângulo de cantos arredondados 8"/>
          <p:cNvSpPr>
            <a:spLocks/>
          </p:cNvSpPr>
          <p:nvPr/>
        </p:nvSpPr>
        <p:spPr bwMode="auto">
          <a:xfrm>
            <a:off x="1446634" y="2294792"/>
            <a:ext cx="1120775" cy="1011238"/>
          </a:xfrm>
          <a:prstGeom prst="roundRect">
            <a:avLst>
              <a:gd name="adj" fmla="val 16667"/>
            </a:avLst>
          </a:prstGeom>
          <a:gradFill rotWithShape="1">
            <a:gsLst>
              <a:gs pos="0">
                <a:srgbClr val="769535"/>
              </a:gs>
              <a:gs pos="80000">
                <a:srgbClr val="9BC348"/>
              </a:gs>
              <a:gs pos="100000">
                <a:srgbClr val="9CC746"/>
              </a:gs>
            </a:gsLst>
            <a:lin ang="16200000"/>
          </a:gradFill>
          <a:ln w="9525">
            <a:solidFill>
              <a:srgbClr val="98B954"/>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Valor a pagar</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9" name="Retângulo de cantos arredondados 3"/>
          <p:cNvSpPr>
            <a:spLocks/>
          </p:cNvSpPr>
          <p:nvPr/>
        </p:nvSpPr>
        <p:spPr bwMode="auto">
          <a:xfrm>
            <a:off x="3011909" y="2294792"/>
            <a:ext cx="1198563" cy="1011238"/>
          </a:xfrm>
          <a:prstGeom prst="roundRect">
            <a:avLst>
              <a:gd name="adj" fmla="val 16667"/>
            </a:avLst>
          </a:prstGeom>
          <a:gradFill rotWithShape="1">
            <a:gsLst>
              <a:gs pos="0">
                <a:srgbClr val="2C5D98"/>
              </a:gs>
              <a:gs pos="80000">
                <a:srgbClr val="3C7BC7"/>
              </a:gs>
              <a:gs pos="100000">
                <a:srgbClr val="3A7CCB"/>
              </a:gs>
            </a:gsLst>
            <a:lin ang="16200000"/>
          </a:gradFill>
          <a:ln w="9525">
            <a:solidFill>
              <a:srgbClr val="4A7EBB"/>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Valor aprovado</a:t>
            </a:r>
            <a:endParaRPr kumimoji="0" lang="pt-BR" altLang="pt-BR" sz="1200" b="0"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(SOU LOG)</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0" name="Retângulo de cantos arredondados 5"/>
          <p:cNvSpPr>
            <a:spLocks noChangeArrowheads="1"/>
          </p:cNvSpPr>
          <p:nvPr/>
        </p:nvSpPr>
        <p:spPr bwMode="auto">
          <a:xfrm flipH="1">
            <a:off x="4591472" y="2294792"/>
            <a:ext cx="1198562" cy="1011238"/>
          </a:xfrm>
          <a:prstGeom prst="roundRect">
            <a:avLst>
              <a:gd name="adj" fmla="val 16667"/>
            </a:avLst>
          </a:prstGeom>
          <a:gradFill rotWithShape="1">
            <a:gsLst>
              <a:gs pos="0">
                <a:srgbClr val="9B2D2A"/>
              </a:gs>
              <a:gs pos="80000">
                <a:srgbClr val="CB3D3A"/>
              </a:gs>
              <a:gs pos="100000">
                <a:srgbClr val="CE3B37"/>
              </a:gs>
            </a:gsLst>
            <a:lin ang="16200000"/>
          </a:gradFill>
          <a:ln w="9525">
            <a:solidFill>
              <a:srgbClr val="BC4643"/>
            </a:solidFill>
            <a:round/>
            <a:headEnd/>
            <a:tailEnd/>
          </a:ln>
          <a:effectLst>
            <a:outerShdw dist="23000" dir="5400000" rotWithShape="0">
              <a:srgbClr val="000000">
                <a:alpha val="34998"/>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Dedução do ICMS</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3" name="Retângulo de cantos arredondados 4"/>
          <p:cNvSpPr>
            <a:spLocks/>
          </p:cNvSpPr>
          <p:nvPr/>
        </p:nvSpPr>
        <p:spPr bwMode="auto">
          <a:xfrm>
            <a:off x="6228184" y="2294792"/>
            <a:ext cx="1257300" cy="1038225"/>
          </a:xfrm>
          <a:prstGeom prst="roundRect">
            <a:avLst>
              <a:gd name="adj" fmla="val 16667"/>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1"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Retenção ISSQN na fonte</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4" name="Igual 9"/>
          <p:cNvSpPr>
            <a:spLocks/>
          </p:cNvSpPr>
          <p:nvPr/>
        </p:nvSpPr>
        <p:spPr bwMode="auto">
          <a:xfrm>
            <a:off x="2569314" y="2606558"/>
            <a:ext cx="431800" cy="431800"/>
          </a:xfrm>
          <a:custGeom>
            <a:avLst/>
            <a:gdLst>
              <a:gd name="T0" fmla="*/ 57235 w 431800"/>
              <a:gd name="T1" fmla="*/ 88951 h 431800"/>
              <a:gd name="T2" fmla="*/ 374565 w 431800"/>
              <a:gd name="T3" fmla="*/ 88951 h 431800"/>
              <a:gd name="T4" fmla="*/ 374565 w 431800"/>
              <a:gd name="T5" fmla="*/ 190510 h 431800"/>
              <a:gd name="T6" fmla="*/ 57235 w 431800"/>
              <a:gd name="T7" fmla="*/ 190510 h 431800"/>
              <a:gd name="T8" fmla="*/ 57235 w 431800"/>
              <a:gd name="T9" fmla="*/ 88951 h 431800"/>
              <a:gd name="T10" fmla="*/ 57235 w 431800"/>
              <a:gd name="T11" fmla="*/ 241290 h 431800"/>
              <a:gd name="T12" fmla="*/ 374565 w 431800"/>
              <a:gd name="T13" fmla="*/ 241290 h 431800"/>
              <a:gd name="T14" fmla="*/ 374565 w 431800"/>
              <a:gd name="T15" fmla="*/ 342849 h 431800"/>
              <a:gd name="T16" fmla="*/ 57235 w 431800"/>
              <a:gd name="T17" fmla="*/ 342849 h 431800"/>
              <a:gd name="T18" fmla="*/ 57235 w 431800"/>
              <a:gd name="T19" fmla="*/ 241290 h 431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1800" h="431800">
                <a:moveTo>
                  <a:pt x="57235" y="88951"/>
                </a:moveTo>
                <a:lnTo>
                  <a:pt x="374565" y="88951"/>
                </a:lnTo>
                <a:lnTo>
                  <a:pt x="374565" y="190510"/>
                </a:lnTo>
                <a:lnTo>
                  <a:pt x="57235" y="190510"/>
                </a:lnTo>
                <a:lnTo>
                  <a:pt x="57235" y="88951"/>
                </a:lnTo>
                <a:close/>
                <a:moveTo>
                  <a:pt x="57235" y="241290"/>
                </a:moveTo>
                <a:lnTo>
                  <a:pt x="374565" y="241290"/>
                </a:lnTo>
                <a:lnTo>
                  <a:pt x="374565" y="342849"/>
                </a:lnTo>
                <a:lnTo>
                  <a:pt x="57235" y="342849"/>
                </a:lnTo>
                <a:lnTo>
                  <a:pt x="57235" y="241290"/>
                </a:lnTo>
                <a:close/>
              </a:path>
            </a:pathLst>
          </a:custGeom>
          <a:gradFill rotWithShape="1">
            <a:gsLst>
              <a:gs pos="0">
                <a:srgbClr val="000000"/>
              </a:gs>
              <a:gs pos="64400">
                <a:srgbClr val="000000"/>
              </a:gs>
              <a:gs pos="80000">
                <a:srgbClr val="000000"/>
              </a:gs>
              <a:gs pos="83900">
                <a:srgbClr val="000000"/>
              </a:gs>
              <a:gs pos="100000">
                <a:srgbClr val="000000"/>
              </a:gs>
            </a:gsLst>
            <a:lin ang="16200000"/>
          </a:gradFill>
          <a:ln w="9525">
            <a:solidFill>
              <a:sysClr val="windowText" lastClr="000000">
                <a:lumMod val="95000"/>
                <a:lumOff val="0"/>
              </a:sysClr>
            </a:solidFill>
            <a:round/>
            <a:headEnd/>
            <a:tailEnd/>
          </a:ln>
          <a:effectLst>
            <a:outerShdw dist="23000" dir="5400000" rotWithShape="0">
              <a:srgbClr val="000000">
                <a:alpha val="34998"/>
              </a:srgbClr>
            </a:outerShdw>
          </a:effectLst>
        </p:spPr>
        <p:txBody>
          <a:bodyPr rot="0" vert="horz" wrap="square" lIns="91440" tIns="45720" rIns="91440" bIns="45720" anchor="ctr" anchorCtr="0" upright="1">
            <a:noAutofit/>
          </a:bodyPr>
          <a:lstStyle/>
          <a:p>
            <a:endParaRPr lang="pt-BR"/>
          </a:p>
        </p:txBody>
      </p:sp>
      <p:sp>
        <p:nvSpPr>
          <p:cNvPr id="15" name="Menos 10"/>
          <p:cNvSpPr>
            <a:spLocks/>
          </p:cNvSpPr>
          <p:nvPr/>
        </p:nvSpPr>
        <p:spPr bwMode="auto">
          <a:xfrm>
            <a:off x="4212694" y="2678313"/>
            <a:ext cx="381000" cy="360045"/>
          </a:xfrm>
          <a:custGeom>
            <a:avLst/>
            <a:gdLst>
              <a:gd name="T0" fmla="*/ 57235 w 431800"/>
              <a:gd name="T1" fmla="*/ 137802 h 360362"/>
              <a:gd name="T2" fmla="*/ 374565 w 431800"/>
              <a:gd name="T3" fmla="*/ 137802 h 360362"/>
              <a:gd name="T4" fmla="*/ 374565 w 431800"/>
              <a:gd name="T5" fmla="*/ 222560 h 360362"/>
              <a:gd name="T6" fmla="*/ 57235 w 431800"/>
              <a:gd name="T7" fmla="*/ 222560 h 360362"/>
              <a:gd name="T8" fmla="*/ 57235 w 431800"/>
              <a:gd name="T9" fmla="*/ 137802 h 360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800" h="360362">
                <a:moveTo>
                  <a:pt x="57235" y="137802"/>
                </a:moveTo>
                <a:lnTo>
                  <a:pt x="374565" y="137802"/>
                </a:lnTo>
                <a:lnTo>
                  <a:pt x="374565" y="222560"/>
                </a:lnTo>
                <a:lnTo>
                  <a:pt x="57235" y="222560"/>
                </a:lnTo>
                <a:lnTo>
                  <a:pt x="57235" y="137802"/>
                </a:lnTo>
                <a:close/>
              </a:path>
            </a:pathLst>
          </a:custGeom>
          <a:gradFill rotWithShape="1">
            <a:gsLst>
              <a:gs pos="0">
                <a:srgbClr val="000000"/>
              </a:gs>
              <a:gs pos="64399">
                <a:srgbClr val="000000"/>
              </a:gs>
              <a:gs pos="80000">
                <a:srgbClr val="000000"/>
              </a:gs>
              <a:gs pos="83900">
                <a:srgbClr val="000000"/>
              </a:gs>
              <a:gs pos="100000">
                <a:srgbClr val="000000"/>
              </a:gs>
            </a:gsLst>
            <a:lin ang="16200000"/>
          </a:gradFill>
          <a:ln w="9525">
            <a:solidFill>
              <a:sysClr val="windowText" lastClr="000000">
                <a:lumMod val="95000"/>
                <a:lumOff val="0"/>
              </a:sysClr>
            </a:solidFill>
            <a:round/>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endParaRPr lang="pt-BR"/>
          </a:p>
        </p:txBody>
      </p:sp>
      <p:sp>
        <p:nvSpPr>
          <p:cNvPr id="16" name="Menos 11"/>
          <p:cNvSpPr>
            <a:spLocks/>
          </p:cNvSpPr>
          <p:nvPr/>
        </p:nvSpPr>
        <p:spPr bwMode="auto">
          <a:xfrm>
            <a:off x="5796384" y="2678313"/>
            <a:ext cx="431800" cy="360045"/>
          </a:xfrm>
          <a:custGeom>
            <a:avLst/>
            <a:gdLst>
              <a:gd name="T0" fmla="*/ 57235 w 431800"/>
              <a:gd name="T1" fmla="*/ 137802 h 360362"/>
              <a:gd name="T2" fmla="*/ 374565 w 431800"/>
              <a:gd name="T3" fmla="*/ 137802 h 360362"/>
              <a:gd name="T4" fmla="*/ 374565 w 431800"/>
              <a:gd name="T5" fmla="*/ 222560 h 360362"/>
              <a:gd name="T6" fmla="*/ 57235 w 431800"/>
              <a:gd name="T7" fmla="*/ 222560 h 360362"/>
              <a:gd name="T8" fmla="*/ 57235 w 431800"/>
              <a:gd name="T9" fmla="*/ 137802 h 360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800" h="360362">
                <a:moveTo>
                  <a:pt x="57235" y="137802"/>
                </a:moveTo>
                <a:lnTo>
                  <a:pt x="374565" y="137802"/>
                </a:lnTo>
                <a:lnTo>
                  <a:pt x="374565" y="222560"/>
                </a:lnTo>
                <a:lnTo>
                  <a:pt x="57235" y="222560"/>
                </a:lnTo>
                <a:lnTo>
                  <a:pt x="57235" y="137802"/>
                </a:lnTo>
                <a:close/>
              </a:path>
            </a:pathLst>
          </a:custGeom>
          <a:gradFill rotWithShape="1">
            <a:gsLst>
              <a:gs pos="0">
                <a:srgbClr val="000000"/>
              </a:gs>
              <a:gs pos="64399">
                <a:srgbClr val="000000"/>
              </a:gs>
              <a:gs pos="80000">
                <a:srgbClr val="000000"/>
              </a:gs>
              <a:gs pos="83900">
                <a:srgbClr val="000000"/>
              </a:gs>
              <a:gs pos="100000">
                <a:srgbClr val="000000"/>
              </a:gs>
            </a:gsLst>
            <a:lin ang="16200000"/>
          </a:gradFill>
          <a:ln w="9525">
            <a:solidFill>
              <a:sysClr val="windowText" lastClr="000000">
                <a:lumMod val="95000"/>
                <a:lumOff val="0"/>
              </a:sysClr>
            </a:solidFill>
            <a:round/>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endParaRPr lang="pt-BR"/>
          </a:p>
        </p:txBody>
      </p:sp>
      <p:sp>
        <p:nvSpPr>
          <p:cNvPr id="18" name="Espaço Reservado para Conteúdo 2"/>
          <p:cNvSpPr txBox="1">
            <a:spLocks/>
          </p:cNvSpPr>
          <p:nvPr/>
        </p:nvSpPr>
        <p:spPr>
          <a:xfrm>
            <a:off x="231064" y="3914845"/>
            <a:ext cx="8640960" cy="154249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400" dirty="0">
                <a:latin typeface="Arial" panose="020B0604020202020204" pitchFamily="34" charset="0"/>
                <a:cs typeface="Arial" panose="020B0604020202020204" pitchFamily="34" charset="0"/>
              </a:rPr>
              <a:t>Em suma, verifica-se que o pagamento terá a seguinte dinâmica no modelo de manutenção de veículos:</a:t>
            </a:r>
          </a:p>
          <a:p>
            <a:pPr lvl="1"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Rede credenciada: realiza a manutenção + emite nota fiscal em nome do órgão/entidade;</a:t>
            </a:r>
          </a:p>
          <a:p>
            <a:pPr lvl="1"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Empresa gestora (TICKET LOG): paga a rede credenciada o “Valor a Pagar” da manutenção;</a:t>
            </a:r>
          </a:p>
          <a:p>
            <a:pPr lvl="1"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Estado (órgãos/entidades): paga o “Valor a Pagar” da manutenção + Taxa de Administração à TICKET LOG + ISSQN retidos na fonte às Prefeituras competentes.</a:t>
            </a: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219590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6" name="Espaço Reservado para Conteúdo 2"/>
          <p:cNvSpPr>
            <a:spLocks noGrp="1"/>
          </p:cNvSpPr>
          <p:nvPr>
            <p:ph idx="1"/>
          </p:nvPr>
        </p:nvSpPr>
        <p:spPr>
          <a:xfrm>
            <a:off x="231064" y="836712"/>
            <a:ext cx="8640960" cy="4978911"/>
          </a:xfrm>
        </p:spPr>
        <p:txBody>
          <a:bodyPr>
            <a:normAutofit/>
          </a:bodyPr>
          <a:lstStyle/>
          <a:p>
            <a:pPr marL="0" indent="0">
              <a:buNone/>
            </a:pPr>
            <a:r>
              <a:rPr lang="pt-BR" sz="2000" dirty="0">
                <a:solidFill>
                  <a:srgbClr val="C00000"/>
                </a:solidFill>
                <a:latin typeface="Arial" pitchFamily="34" charset="0"/>
                <a:cs typeface="Arial" pitchFamily="34" charset="0"/>
              </a:rPr>
              <a:t>2.1.1 Alteração de Senha para Condutores</a:t>
            </a:r>
          </a:p>
          <a:p>
            <a:pPr marL="0" indent="0">
              <a:spcBef>
                <a:spcPct val="0"/>
              </a:spcBef>
              <a:buNone/>
            </a:pPr>
            <a:endParaRPr lang="pt-BR" sz="1400" b="1" cap="small" dirty="0">
              <a:solidFill>
                <a:schemeClr val="tx2"/>
              </a:solidFill>
              <a:latin typeface="Arial" panose="020B0604020202020204" pitchFamily="34" charset="0"/>
              <a:ea typeface="+mj-ea"/>
              <a:cs typeface="Arial" panose="020B0604020202020204" pitchFamily="34" charset="0"/>
            </a:endParaRPr>
          </a:p>
          <a:p>
            <a:pPr marL="0" indent="0" algn="just">
              <a:spcBef>
                <a:spcPct val="0"/>
              </a:spcBef>
              <a:buNone/>
            </a:pPr>
            <a:r>
              <a:rPr lang="pt-BR" sz="1400" dirty="0">
                <a:latin typeface="Arial" panose="020B0604020202020204" pitchFamily="34" charset="0"/>
                <a:cs typeface="Arial" panose="020B0604020202020204" pitchFamily="34" charset="0"/>
              </a:rPr>
              <a:t>A senha inicial do condutor é gerada automaticamente pelo sistema SOU LOG através da importação de arquivos do SIAD, caso exista necessidade de alteração para um determinado condutor, a alteração da senha é feita no SOU LOG pelo gestor de frota do órgão/entidade (GFO) ou pelo gestor da unidade do órgão/entidade (GFU) em: </a:t>
            </a:r>
            <a:r>
              <a:rPr lang="pt-BR" sz="1400" b="1" dirty="0">
                <a:latin typeface="Arial" panose="020B0604020202020204" pitchFamily="34" charset="0"/>
                <a:cs typeface="Arial" panose="020B0604020202020204" pitchFamily="34" charset="0"/>
              </a:rPr>
              <a:t>cadastro &gt; motorista</a:t>
            </a:r>
            <a:r>
              <a:rPr lang="pt-BR" sz="1400" dirty="0">
                <a:latin typeface="Arial" panose="020B0604020202020204" pitchFamily="34" charset="0"/>
                <a:cs typeface="Arial" panose="020B0604020202020204" pitchFamily="34" charset="0"/>
              </a:rPr>
              <a:t>. Inserir o nome do motorista ou a matrícula do condutor e clicar em “pesquisar”. Serão informados os dados do condutor e estará disponível o “Alterar Senha”.</a:t>
            </a:r>
            <a:endParaRPr lang="pt-BR" sz="1400" b="1" cap="small" dirty="0">
              <a:solidFill>
                <a:schemeClr val="tx2"/>
              </a:solidFill>
              <a:latin typeface="Arial" panose="020B0604020202020204" pitchFamily="34" charset="0"/>
              <a:ea typeface="+mj-ea"/>
              <a:cs typeface="Arial" panose="020B0604020202020204" pitchFamily="34" charset="0"/>
            </a:endParaRPr>
          </a:p>
        </p:txBody>
      </p:sp>
      <p:pic>
        <p:nvPicPr>
          <p:cNvPr id="3" name="Imagem 2"/>
          <p:cNvPicPr>
            <a:picLocks noChangeAspect="1"/>
          </p:cNvPicPr>
          <p:nvPr/>
        </p:nvPicPr>
        <p:blipFill>
          <a:blip r:embed="rId2"/>
          <a:stretch>
            <a:fillRect/>
          </a:stretch>
        </p:blipFill>
        <p:spPr>
          <a:xfrm>
            <a:off x="2339752" y="2636912"/>
            <a:ext cx="4175128" cy="3178711"/>
          </a:xfrm>
          <a:prstGeom prst="rect">
            <a:avLst/>
          </a:prstGeom>
        </p:spPr>
      </p:pic>
    </p:spTree>
    <p:extLst>
      <p:ext uri="{BB962C8B-B14F-4D97-AF65-F5344CB8AC3E}">
        <p14:creationId xmlns:p14="http://schemas.microsoft.com/office/powerpoint/2010/main" val="39673872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12" name="Retângulo 11"/>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4.2 Regras Relativas aos Tributos Incidentes sobre a Manutenção</a:t>
            </a:r>
          </a:p>
        </p:txBody>
      </p:sp>
      <p:sp>
        <p:nvSpPr>
          <p:cNvPr id="20" name="Retângulo 19"/>
          <p:cNvSpPr/>
          <p:nvPr/>
        </p:nvSpPr>
        <p:spPr>
          <a:xfrm>
            <a:off x="231064" y="1067164"/>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4.2.1 Notas Fiscais de Mercadorias (Peças, Componentes, Acessórios e Materiais</a:t>
            </a:r>
          </a:p>
        </p:txBody>
      </p:sp>
      <p:sp>
        <p:nvSpPr>
          <p:cNvPr id="21" name="Espaço Reservado para Conteúdo 2"/>
          <p:cNvSpPr txBox="1">
            <a:spLocks/>
          </p:cNvSpPr>
          <p:nvPr/>
        </p:nvSpPr>
        <p:spPr>
          <a:xfrm>
            <a:off x="231064" y="1844824"/>
            <a:ext cx="8640960" cy="40324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pt-BR" sz="1400" dirty="0">
                <a:solidFill>
                  <a:prstClr val="black"/>
                </a:solidFill>
                <a:latin typeface="Arial" panose="020B0604020202020204" pitchFamily="34" charset="0"/>
                <a:cs typeface="Arial" panose="020B0604020202020204" pitchFamily="34" charset="0"/>
              </a:rPr>
              <a:t>As notas fiscais emitidas pelos estabelecimentos da rede credenciada, relativas à venda de mercadorias, devem obedecer às seguintes regras:</a:t>
            </a:r>
          </a:p>
          <a:p>
            <a:pPr marL="800100" lvl="1" indent="-342900" algn="just">
              <a:spcBef>
                <a:spcPts val="0"/>
              </a:spcBef>
              <a:buFont typeface="+mj-lt"/>
              <a:buAutoNum type="alphaUcPeriod"/>
            </a:pPr>
            <a:r>
              <a:rPr lang="pt-BR" sz="1400" dirty="0">
                <a:solidFill>
                  <a:prstClr val="black"/>
                </a:solidFill>
                <a:latin typeface="Arial" panose="020B0604020202020204" pitchFamily="34" charset="0"/>
                <a:cs typeface="Arial" panose="020B0604020202020204" pitchFamily="34" charset="0"/>
              </a:rPr>
              <a:t>Caso o estabelecimento seja </a:t>
            </a:r>
            <a:r>
              <a:rPr lang="pt-BR" sz="1400" b="1" dirty="0">
                <a:solidFill>
                  <a:prstClr val="black"/>
                </a:solidFill>
                <a:latin typeface="Arial" panose="020B0604020202020204" pitchFamily="34" charset="0"/>
                <a:cs typeface="Arial" panose="020B0604020202020204" pitchFamily="34" charset="0"/>
              </a:rPr>
              <a:t>MINEIRO</a:t>
            </a:r>
            <a:r>
              <a:rPr lang="pt-BR" sz="1400" dirty="0">
                <a:solidFill>
                  <a:prstClr val="black"/>
                </a:solidFill>
                <a:latin typeface="Arial" panose="020B0604020202020204" pitchFamily="34" charset="0"/>
                <a:cs typeface="Arial" panose="020B0604020202020204" pitchFamily="34" charset="0"/>
              </a:rPr>
              <a:t> e </a:t>
            </a:r>
            <a:r>
              <a:rPr lang="pt-BR" sz="1400" b="1" u="sng" dirty="0">
                <a:solidFill>
                  <a:prstClr val="black"/>
                </a:solidFill>
                <a:latin typeface="Arial" panose="020B0604020202020204" pitchFamily="34" charset="0"/>
                <a:cs typeface="Arial" panose="020B0604020202020204" pitchFamily="34" charset="0"/>
              </a:rPr>
              <a:t>NÃO</a:t>
            </a:r>
            <a:r>
              <a:rPr lang="pt-BR" sz="1400" b="1" dirty="0">
                <a:solidFill>
                  <a:prstClr val="black"/>
                </a:solidFill>
                <a:latin typeface="Arial" panose="020B0604020202020204" pitchFamily="34" charset="0"/>
                <a:cs typeface="Arial" panose="020B0604020202020204" pitchFamily="34" charset="0"/>
              </a:rPr>
              <a:t> optante pelo Simples Nacional</a:t>
            </a:r>
            <a:r>
              <a:rPr lang="pt-BR" sz="1400" dirty="0">
                <a:solidFill>
                  <a:prstClr val="black"/>
                </a:solidFill>
                <a:latin typeface="Arial" panose="020B0604020202020204" pitchFamily="34" charset="0"/>
                <a:cs typeface="Arial" panose="020B0604020202020204" pitchFamily="34" charset="0"/>
              </a:rPr>
              <a:t>:</a:t>
            </a:r>
          </a:p>
          <a:p>
            <a:pPr marL="1200150" lvl="2" indent="-285750" algn="just">
              <a:spcBef>
                <a:spcPts val="0"/>
              </a:spcBef>
              <a:buFont typeface="Wingdings" panose="05000000000000000000" pitchFamily="2" charset="2"/>
              <a:buChar char="ü"/>
            </a:pPr>
            <a:r>
              <a:rPr lang="pt-BR" sz="1400" b="1" dirty="0">
                <a:solidFill>
                  <a:prstClr val="black"/>
                </a:solidFill>
                <a:latin typeface="Arial" panose="020B0604020202020204" pitchFamily="34" charset="0"/>
                <a:cs typeface="Arial" panose="020B0604020202020204" pitchFamily="34" charset="0"/>
              </a:rPr>
              <a:t>Há a isenção do ICMS sobre a operação</a:t>
            </a:r>
            <a:r>
              <a:rPr lang="pt-BR" sz="1400" dirty="0">
                <a:solidFill>
                  <a:prstClr val="black"/>
                </a:solidFill>
                <a:latin typeface="Arial" panose="020B0604020202020204" pitchFamily="34" charset="0"/>
                <a:cs typeface="Arial" panose="020B0604020202020204" pitchFamily="34" charset="0"/>
              </a:rPr>
              <a:t>. Assim, a nota fiscal deve apresentar a dedução do valor do ICMS sobre o valor total das mercadorias;</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Com isso, o valor líquido será inferior ao valor total aprovado no SOU LOG;</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No campo “Observações/Informações complementares” da nota fiscal, deve ser informado o valor total das mercadorias e o valor do tributo deduzido;</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Independentemente de a operação estar submetida ao regime de operação própria (OP) ou de substituição tributária (ST), deverá ser concedido dedução do ICMS, conforme orientação DOLT/SUTRI Nº. 002/2007, da Secretaria Estadual de Fazenda, disponível em: </a:t>
            </a:r>
            <a:r>
              <a:rPr lang="pt-BR" sz="1400" u="sng" dirty="0">
                <a:solidFill>
                  <a:prstClr val="black"/>
                </a:solidFill>
                <a:latin typeface="Arial" panose="020B0604020202020204" pitchFamily="34" charset="0"/>
                <a:cs typeface="Arial" panose="020B0604020202020204" pitchFamily="34" charset="0"/>
                <a:hlinkClick r:id="rId2"/>
              </a:rPr>
              <a:t>http://www.compras.mg.gov.br/images/stories/Fornecedores/dclc-instrucoes-icms.pdf</a:t>
            </a:r>
            <a:endParaRPr lang="pt-BR" sz="1400" u="sng" dirty="0">
              <a:solidFill>
                <a:prstClr val="black"/>
              </a:solidFill>
              <a:latin typeface="Arial" panose="020B0604020202020204" pitchFamily="34" charset="0"/>
              <a:cs typeface="Arial" panose="020B0604020202020204" pitchFamily="34" charset="0"/>
            </a:endParaRPr>
          </a:p>
          <a:p>
            <a:pPr marL="1200150" lvl="2" indent="-285750" algn="just">
              <a:spcBef>
                <a:spcPts val="0"/>
              </a:spcBef>
              <a:buFont typeface="Wingdings" panose="05000000000000000000" pitchFamily="2" charset="2"/>
              <a:buChar char="ü"/>
            </a:pPr>
            <a:endParaRPr lang="pt-BR" sz="1400" u="sng" dirty="0">
              <a:solidFill>
                <a:prstClr val="black"/>
              </a:solidFill>
              <a:latin typeface="Arial" panose="020B0604020202020204" pitchFamily="34" charset="0"/>
              <a:cs typeface="Arial" panose="020B0604020202020204" pitchFamily="34" charset="0"/>
            </a:endParaRPr>
          </a:p>
          <a:p>
            <a:pPr marL="800100" lvl="1" indent="-342900" algn="just">
              <a:spcBef>
                <a:spcPts val="0"/>
              </a:spcBef>
              <a:buFont typeface="+mj-lt"/>
              <a:buAutoNum type="alphaUcPeriod"/>
            </a:pPr>
            <a:r>
              <a:rPr lang="pt-BR" sz="1400" dirty="0">
                <a:solidFill>
                  <a:prstClr val="black"/>
                </a:solidFill>
                <a:latin typeface="Arial" panose="020B0604020202020204" pitchFamily="34" charset="0"/>
                <a:cs typeface="Arial" panose="020B0604020202020204" pitchFamily="34" charset="0"/>
              </a:rPr>
              <a:t>Caso o estabelecimento seja </a:t>
            </a:r>
            <a:r>
              <a:rPr lang="pt-BR" sz="1400" b="1" dirty="0">
                <a:latin typeface="Arial" panose="020B0604020202020204" pitchFamily="34" charset="0"/>
                <a:cs typeface="Arial" panose="020B0604020202020204" pitchFamily="34" charset="0"/>
              </a:rPr>
              <a:t>MINEIRO</a:t>
            </a:r>
            <a:r>
              <a:rPr lang="pt-BR" sz="1400" dirty="0">
                <a:solidFill>
                  <a:prstClr val="black"/>
                </a:solidFill>
                <a:latin typeface="Arial" panose="020B0604020202020204" pitchFamily="34" charset="0"/>
                <a:cs typeface="Arial" panose="020B0604020202020204" pitchFamily="34" charset="0"/>
              </a:rPr>
              <a:t> e optante pelo Simples Nacional:</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NÃO há isenção do ICMS sobre a operação;</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Com isso, a dedução do ICMS será igual a R$ 0,00 e o valor a pagar será igual ao valor aprovado no SOU LOG.</a:t>
            </a: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30705732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4.2.1 Notas Fiscais de Mercadorias (Peças, Componentes, Acessórios e Materiais</a:t>
            </a:r>
          </a:p>
        </p:txBody>
      </p:sp>
      <p:sp>
        <p:nvSpPr>
          <p:cNvPr id="21" name="Espaço Reservado para Conteúdo 2"/>
          <p:cNvSpPr txBox="1">
            <a:spLocks/>
          </p:cNvSpPr>
          <p:nvPr/>
        </p:nvSpPr>
        <p:spPr>
          <a:xfrm>
            <a:off x="231064" y="1712892"/>
            <a:ext cx="8640960" cy="403244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spcBef>
                <a:spcPts val="0"/>
              </a:spcBef>
              <a:buNone/>
            </a:pPr>
            <a:r>
              <a:rPr lang="pt-BR" sz="1400" dirty="0">
                <a:solidFill>
                  <a:prstClr val="black"/>
                </a:solidFill>
                <a:latin typeface="Arial" panose="020B0604020202020204" pitchFamily="34" charset="0"/>
                <a:cs typeface="Arial" panose="020B0604020202020204" pitchFamily="34" charset="0"/>
              </a:rPr>
              <a:t>C. Caso o estabelecimento não seja mineiro ou o contratante for empresa ou outro ente da federação:</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NÃO há isenção do ICMS sobre a operação; </a:t>
            </a:r>
          </a:p>
          <a:p>
            <a:pPr marL="1200150" lvl="2" indent="-285750" algn="just">
              <a:spcBef>
                <a:spcPts val="0"/>
              </a:spcBef>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O valor a pagar (valor total da nota fiscal) será igual ao valor aprovado no SOU LOG.</a:t>
            </a:r>
          </a:p>
          <a:p>
            <a:pPr marL="914400" lvl="2" indent="0" algn="just">
              <a:spcBef>
                <a:spcPts val="0"/>
              </a:spcBef>
              <a:buNone/>
            </a:pPr>
            <a:endParaRPr lang="pt-BR" sz="1400"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r>
              <a:rPr lang="pt-BR" sz="1400" b="1" u="sng" dirty="0">
                <a:solidFill>
                  <a:prstClr val="black"/>
                </a:solidFill>
                <a:latin typeface="Arial" panose="020B0604020202020204" pitchFamily="34" charset="0"/>
                <a:cs typeface="Arial" panose="020B0604020202020204" pitchFamily="34" charset="0"/>
              </a:rPr>
              <a:t>ATENÇÃO</a:t>
            </a:r>
            <a:r>
              <a:rPr lang="pt-BR" sz="1400" b="1" dirty="0">
                <a:solidFill>
                  <a:prstClr val="black"/>
                </a:solidFill>
                <a:latin typeface="Arial" panose="020B0604020202020204" pitchFamily="34" charset="0"/>
                <a:cs typeface="Arial" panose="020B0604020202020204" pitchFamily="34" charset="0"/>
              </a:rPr>
              <a:t>:</a:t>
            </a:r>
            <a:r>
              <a:rPr lang="pt-BR" sz="1400" b="1" i="1" dirty="0">
                <a:solidFill>
                  <a:prstClr val="black"/>
                </a:solidFill>
                <a:latin typeface="Arial" panose="020B0604020202020204" pitchFamily="34" charset="0"/>
                <a:cs typeface="Arial" panose="020B0604020202020204" pitchFamily="34" charset="0"/>
              </a:rPr>
              <a:t> </a:t>
            </a:r>
            <a:r>
              <a:rPr lang="pt-BR" sz="1400" dirty="0">
                <a:solidFill>
                  <a:prstClr val="black"/>
                </a:solidFill>
                <a:latin typeface="Arial" panose="020B0604020202020204" pitchFamily="34" charset="0"/>
                <a:cs typeface="Arial" panose="020B0604020202020204" pitchFamily="34" charset="0"/>
              </a:rPr>
              <a:t>Para consultar se um estabelecimento é ou não optante pelo Simples Nacional, basta acessar o site da Receita Federal, no link: </a:t>
            </a:r>
          </a:p>
          <a:p>
            <a:pPr marL="0" lvl="0" indent="0" algn="just">
              <a:spcBef>
                <a:spcPts val="0"/>
              </a:spcBef>
              <a:buNone/>
            </a:pPr>
            <a:r>
              <a:rPr lang="pt-BR" sz="1400" u="sng" dirty="0">
                <a:solidFill>
                  <a:prstClr val="black"/>
                </a:solidFill>
                <a:latin typeface="Arial" panose="020B0604020202020204" pitchFamily="34" charset="0"/>
                <a:cs typeface="Arial" panose="020B0604020202020204" pitchFamily="34" charset="0"/>
                <a:hlinkClick r:id="rId2"/>
              </a:rPr>
              <a:t>http://www8.receita.fazenda.gov.br/simplesnacional/aplicacoes.aspx?id=21</a:t>
            </a:r>
            <a:endParaRPr lang="pt-BR" sz="14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r>
              <a:rPr lang="pt-BR" sz="1400" b="1" u="sng" dirty="0">
                <a:solidFill>
                  <a:prstClr val="black"/>
                </a:solidFill>
                <a:latin typeface="Arial" panose="020B0604020202020204" pitchFamily="34" charset="0"/>
                <a:cs typeface="Arial" panose="020B0604020202020204" pitchFamily="34" charset="0"/>
              </a:rPr>
              <a:t>ATENÇÃO:</a:t>
            </a:r>
            <a:r>
              <a:rPr lang="pt-BR" sz="1400" b="1" dirty="0">
                <a:solidFill>
                  <a:prstClr val="black"/>
                </a:solidFill>
                <a:latin typeface="Arial" panose="020B0604020202020204" pitchFamily="34" charset="0"/>
                <a:cs typeface="Arial" panose="020B0604020202020204" pitchFamily="34" charset="0"/>
              </a:rPr>
              <a:t> </a:t>
            </a:r>
            <a:r>
              <a:rPr lang="pt-BR" sz="1400" dirty="0">
                <a:solidFill>
                  <a:prstClr val="black"/>
                </a:solidFill>
                <a:latin typeface="Arial" panose="020B0604020202020204" pitchFamily="34" charset="0"/>
                <a:cs typeface="Arial" panose="020B0604020202020204" pitchFamily="34" charset="0"/>
              </a:rPr>
              <a:t>Além das orientações aqui repassadas, é importante que os órgãos e entidades contratantes respeitem as legislações vigentes no que diz respeito ao correto pagamento. Este treinamento contempla apenas instruções básicas a este respeito.</a:t>
            </a: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30689339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4.2.2 Notas Fiscais de Serviços </a:t>
            </a:r>
          </a:p>
        </p:txBody>
      </p:sp>
      <p:sp>
        <p:nvSpPr>
          <p:cNvPr id="21" name="Espaço Reservado para Conteúdo 2"/>
          <p:cNvSpPr txBox="1">
            <a:spLocks/>
          </p:cNvSpPr>
          <p:nvPr/>
        </p:nvSpPr>
        <p:spPr>
          <a:xfrm>
            <a:off x="225578" y="1268760"/>
            <a:ext cx="8640960" cy="475252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r>
              <a:rPr lang="pt-BR" sz="1500" dirty="0">
                <a:solidFill>
                  <a:prstClr val="black"/>
                </a:solidFill>
                <a:latin typeface="Arial" panose="020B0604020202020204" pitchFamily="34" charset="0"/>
                <a:cs typeface="Arial" panose="020B0604020202020204" pitchFamily="34" charset="0"/>
              </a:rPr>
              <a:t>As notas fiscais emitidas pelos estabelecimentos relativas à prestação dos serviços de manutenção devem obedecer às seguintes regras:</a:t>
            </a:r>
          </a:p>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800100" lvl="1" indent="-342900" algn="just">
              <a:spcBef>
                <a:spcPts val="0"/>
              </a:spcBef>
              <a:buFont typeface="+mj-lt"/>
              <a:buAutoNum type="alphaUcPeriod"/>
            </a:pPr>
            <a:r>
              <a:rPr lang="pt-BR" sz="1500" dirty="0">
                <a:solidFill>
                  <a:prstClr val="black"/>
                </a:solidFill>
                <a:latin typeface="Arial" panose="020B0604020202020204" pitchFamily="34" charset="0"/>
                <a:cs typeface="Arial" panose="020B0604020202020204" pitchFamily="34" charset="0"/>
              </a:rPr>
              <a:t>O órgão/entidade deve consultar a legislação do município a fim de verificar se o responsável tributário pelo recolhimento do tributo é o tomador do serviço (órgão/entidade contratante) ou o prestador do serviço (oficina/estabelecimento).</a:t>
            </a:r>
          </a:p>
          <a:p>
            <a:pPr marL="800100" lvl="1" indent="-342900" algn="just">
              <a:spcBef>
                <a:spcPts val="0"/>
              </a:spcBef>
              <a:buFont typeface="+mj-lt"/>
              <a:buAutoNum type="alphaUcPeriod"/>
            </a:pPr>
            <a:endParaRPr lang="pt-BR" sz="1500" dirty="0">
              <a:solidFill>
                <a:prstClr val="black"/>
              </a:solidFill>
              <a:latin typeface="Arial" panose="020B0604020202020204" pitchFamily="34" charset="0"/>
              <a:cs typeface="Arial" panose="020B0604020202020204" pitchFamily="34" charset="0"/>
            </a:endParaRPr>
          </a:p>
          <a:p>
            <a:pPr marL="1200150" lvl="2" indent="-285750" algn="just">
              <a:spcBef>
                <a:spcPts val="0"/>
              </a:spcBef>
              <a:buFont typeface="Wingdings" panose="05000000000000000000" pitchFamily="2" charset="2"/>
              <a:buChar char="ü"/>
            </a:pPr>
            <a:r>
              <a:rPr lang="pt-BR" sz="1500" dirty="0">
                <a:solidFill>
                  <a:prstClr val="black"/>
                </a:solidFill>
                <a:latin typeface="Arial" panose="020B0604020202020204" pitchFamily="34" charset="0"/>
                <a:cs typeface="Arial" panose="020B0604020202020204" pitchFamily="34" charset="0"/>
              </a:rPr>
              <a:t>Caso o responsável tributário seja o tomador do serviço (órgão/entidade):</a:t>
            </a:r>
          </a:p>
          <a:p>
            <a:pPr marL="1657350" lvl="3" indent="-285750" algn="just">
              <a:spcBef>
                <a:spcPts val="0"/>
              </a:spcBef>
              <a:buFont typeface="Courier New" panose="02070309020205020404" pitchFamily="49" charset="0"/>
              <a:buChar char="o"/>
            </a:pPr>
            <a:r>
              <a:rPr lang="pt-BR" sz="1500" dirty="0">
                <a:solidFill>
                  <a:prstClr val="black"/>
                </a:solidFill>
                <a:latin typeface="Arial" panose="020B0604020202020204" pitchFamily="34" charset="0"/>
                <a:cs typeface="Arial" panose="020B0604020202020204" pitchFamily="34" charset="0"/>
              </a:rPr>
              <a:t>A nota fiscal deve destacar a alíquota de ISSQN e seu valor a ser pago;</a:t>
            </a:r>
          </a:p>
          <a:p>
            <a:pPr marL="2114550" lvl="4" indent="-285750" algn="just">
              <a:spcBef>
                <a:spcPts val="0"/>
              </a:spcBef>
              <a:buFont typeface="Century Schoolbook" panose="02040604050505020304" pitchFamily="18" charset="0"/>
              <a:buChar char="→"/>
            </a:pPr>
            <a:r>
              <a:rPr lang="pt-BR" sz="1500" b="1" u="sng" dirty="0">
                <a:solidFill>
                  <a:prstClr val="black"/>
                </a:solidFill>
                <a:latin typeface="Arial" panose="020B0604020202020204" pitchFamily="34" charset="0"/>
                <a:cs typeface="Arial" panose="020B0604020202020204" pitchFamily="34" charset="0"/>
              </a:rPr>
              <a:t>ATENÇÃO</a:t>
            </a:r>
            <a:r>
              <a:rPr lang="pt-BR" sz="1500" dirty="0">
                <a:solidFill>
                  <a:prstClr val="black"/>
                </a:solidFill>
                <a:latin typeface="Arial" panose="020B0604020202020204" pitchFamily="34" charset="0"/>
                <a:cs typeface="Arial" panose="020B0604020202020204" pitchFamily="34" charset="0"/>
              </a:rPr>
              <a:t>: via de regra, mesmo se o estabelecimento for optante pelo Simples Nacional, o ISSQN deverá ser destacado na nota fiscal. Por isso, é importante exigir que o tributo esteja destacado mesmo nestes casos.</a:t>
            </a:r>
          </a:p>
          <a:p>
            <a:pPr marL="1657350" lvl="3" indent="-285750" algn="just">
              <a:spcBef>
                <a:spcPts val="0"/>
              </a:spcBef>
              <a:buFont typeface="Courier New" panose="02070309020205020404" pitchFamily="49" charset="0"/>
              <a:buChar char="o"/>
            </a:pPr>
            <a:r>
              <a:rPr lang="pt-BR" sz="1500" dirty="0">
                <a:solidFill>
                  <a:prstClr val="black"/>
                </a:solidFill>
                <a:latin typeface="Arial" panose="020B0604020202020204" pitchFamily="34" charset="0"/>
                <a:cs typeface="Arial" panose="020B0604020202020204" pitchFamily="34" charset="0"/>
              </a:rPr>
              <a:t>A retenção do ISSQN na fonte e o seu pagamento às Prefeituras devem ser realizados pelo órgão/entidade;</a:t>
            </a:r>
          </a:p>
          <a:p>
            <a:pPr marL="1657350" lvl="3" indent="-285750" algn="just">
              <a:spcBef>
                <a:spcPts val="0"/>
              </a:spcBef>
              <a:buFont typeface="Courier New" panose="02070309020205020404" pitchFamily="49" charset="0"/>
              <a:buChar char="o"/>
            </a:pPr>
            <a:r>
              <a:rPr lang="pt-BR" sz="1500" dirty="0">
                <a:solidFill>
                  <a:prstClr val="black"/>
                </a:solidFill>
                <a:latin typeface="Arial" panose="020B0604020202020204" pitchFamily="34" charset="0"/>
                <a:cs typeface="Arial" panose="020B0604020202020204" pitchFamily="34" charset="0"/>
              </a:rPr>
              <a:t>O órgão/entidade deve pagar à TICKET LOG o valor aprovado no SOU LOG menos o valor do ISSQN;</a:t>
            </a:r>
          </a:p>
          <a:p>
            <a:pPr marL="1657350" lvl="3" indent="-285750" algn="just">
              <a:spcBef>
                <a:spcPts val="0"/>
              </a:spcBef>
              <a:buFont typeface="Courier New" panose="02070309020205020404" pitchFamily="49" charset="0"/>
              <a:buChar char="o"/>
            </a:pPr>
            <a:r>
              <a:rPr lang="pt-BR" sz="1500" dirty="0">
                <a:solidFill>
                  <a:prstClr val="black"/>
                </a:solidFill>
                <a:latin typeface="Arial" panose="020B0604020202020204" pitchFamily="34" charset="0"/>
                <a:cs typeface="Arial" panose="020B0604020202020204" pitchFamily="34" charset="0"/>
              </a:rPr>
              <a:t>O órgão/entidade deve pagar o ISSQN retido à(s) respectiva(s) prefeitura(s).</a:t>
            </a:r>
          </a:p>
          <a:p>
            <a:pPr marL="1371600" lvl="3" indent="0" algn="just">
              <a:spcBef>
                <a:spcPts val="0"/>
              </a:spcBef>
              <a:buNone/>
            </a:pPr>
            <a:endParaRPr lang="pt-BR" sz="1500"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r>
              <a:rPr lang="pt-BR" sz="1500" b="1" u="sng" dirty="0">
                <a:solidFill>
                  <a:prstClr val="black"/>
                </a:solidFill>
                <a:latin typeface="Arial" panose="020B0604020202020204" pitchFamily="34" charset="0"/>
                <a:cs typeface="Arial" panose="020B0604020202020204" pitchFamily="34" charset="0"/>
              </a:rPr>
              <a:t>ATENÇÃO</a:t>
            </a:r>
            <a:r>
              <a:rPr lang="pt-BR" sz="1500" b="1" dirty="0">
                <a:solidFill>
                  <a:prstClr val="black"/>
                </a:solidFill>
                <a:latin typeface="Arial" panose="020B0604020202020204" pitchFamily="34" charset="0"/>
                <a:cs typeface="Arial" panose="020B0604020202020204" pitchFamily="34" charset="0"/>
              </a:rPr>
              <a:t>:</a:t>
            </a:r>
            <a:r>
              <a:rPr lang="pt-BR" sz="1500" dirty="0">
                <a:solidFill>
                  <a:prstClr val="black"/>
                </a:solidFill>
                <a:latin typeface="Arial" panose="020B0604020202020204" pitchFamily="34" charset="0"/>
                <a:cs typeface="Arial" panose="020B0604020202020204" pitchFamily="34" charset="0"/>
              </a:rPr>
              <a:t> a retenção na fonte ocorre </a:t>
            </a:r>
            <a:r>
              <a:rPr lang="pt-BR" sz="1500" b="1" dirty="0">
                <a:solidFill>
                  <a:prstClr val="black"/>
                </a:solidFill>
                <a:latin typeface="Arial" panose="020B0604020202020204" pitchFamily="34" charset="0"/>
                <a:cs typeface="Arial" panose="020B0604020202020204" pitchFamily="34" charset="0"/>
              </a:rPr>
              <a:t>somente</a:t>
            </a:r>
            <a:r>
              <a:rPr lang="pt-BR" sz="1500" dirty="0">
                <a:solidFill>
                  <a:prstClr val="black"/>
                </a:solidFill>
                <a:latin typeface="Arial" panose="020B0604020202020204" pitchFamily="34" charset="0"/>
                <a:cs typeface="Arial" panose="020B0604020202020204" pitchFamily="34" charset="0"/>
              </a:rPr>
              <a:t> quando houver</a:t>
            </a:r>
            <a:r>
              <a:rPr lang="pt-BR" sz="1500" b="1" dirty="0">
                <a:solidFill>
                  <a:prstClr val="black"/>
                </a:solidFill>
                <a:latin typeface="Arial" panose="020B0604020202020204" pitchFamily="34" charset="0"/>
                <a:cs typeface="Arial" panose="020B0604020202020204" pitchFamily="34" charset="0"/>
              </a:rPr>
              <a:t> </a:t>
            </a:r>
            <a:r>
              <a:rPr lang="pt-BR" sz="1500" dirty="0">
                <a:solidFill>
                  <a:prstClr val="black"/>
                </a:solidFill>
                <a:latin typeface="Arial" panose="020B0604020202020204" pitchFamily="34" charset="0"/>
                <a:cs typeface="Arial" panose="020B0604020202020204" pitchFamily="34" charset="0"/>
              </a:rPr>
              <a:t>previsão na legislação do município informando que o responsável tributário pela retenção do ISSQN é o tomador do serviço (no caso, órgão/entidade da Administração Pública Estadual). As informações provindas dos municípios e suas legislações devem ser entendidas como fonte oficial de informações a respeito do ISSQN e suas regras de retenção, assim como regras de emissão e preenchimento das notas fiscais de serviços prestados no município.</a:t>
            </a: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Tree>
    <p:extLst>
      <p:ext uri="{BB962C8B-B14F-4D97-AF65-F5344CB8AC3E}">
        <p14:creationId xmlns:p14="http://schemas.microsoft.com/office/powerpoint/2010/main" val="32497621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4.2.2 Notas Fiscais de Serviços </a:t>
            </a:r>
          </a:p>
        </p:txBody>
      </p:sp>
      <p:sp>
        <p:nvSpPr>
          <p:cNvPr id="21" name="Espaço Reservado para Conteúdo 2"/>
          <p:cNvSpPr txBox="1">
            <a:spLocks/>
          </p:cNvSpPr>
          <p:nvPr/>
        </p:nvSpPr>
        <p:spPr>
          <a:xfrm>
            <a:off x="225578" y="1268760"/>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25578" y="1378314"/>
            <a:ext cx="8640960" cy="3354765"/>
          </a:xfrm>
          <a:prstGeom prst="rect">
            <a:avLst/>
          </a:prstGeom>
        </p:spPr>
        <p:txBody>
          <a:bodyPr wrap="square">
            <a:spAutoFit/>
          </a:bodyPr>
          <a:lstStyle/>
          <a:p>
            <a:pPr lvl="1" algn="just"/>
            <a:r>
              <a:rPr lang="pt-BR" sz="1600" dirty="0">
                <a:solidFill>
                  <a:prstClr val="black"/>
                </a:solidFill>
                <a:latin typeface="Calibri" panose="020F0502020204030204" pitchFamily="34" charset="0"/>
              </a:rPr>
              <a:t>B. </a:t>
            </a:r>
            <a:r>
              <a:rPr lang="pt-BR" sz="1400" dirty="0">
                <a:solidFill>
                  <a:prstClr val="black"/>
                </a:solidFill>
                <a:latin typeface="Arial" panose="020B0604020202020204" pitchFamily="34" charset="0"/>
                <a:cs typeface="Arial" panose="020B0604020202020204" pitchFamily="34" charset="0"/>
              </a:rPr>
              <a:t>Caso o responsável tributário seja o prestador do serviço (oficina/estabelecimento</a:t>
            </a:r>
            <a:r>
              <a:rPr lang="pt-BR" sz="1400" dirty="0" smtClean="0">
                <a:solidFill>
                  <a:prstClr val="black"/>
                </a:solidFill>
                <a:latin typeface="Arial" panose="020B0604020202020204" pitchFamily="34" charset="0"/>
                <a:cs typeface="Arial" panose="020B0604020202020204" pitchFamily="34" charset="0"/>
              </a:rPr>
              <a:t>):</a:t>
            </a:r>
          </a:p>
          <a:p>
            <a:pPr lvl="1" algn="just"/>
            <a:endParaRPr lang="pt-BR" sz="1400" dirty="0">
              <a:solidFill>
                <a:prstClr val="black"/>
              </a:solidFill>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A retenção e o pagamento do valor do ISSQN devem ser realizados pelo estabelecimento da rede credenciada</a:t>
            </a:r>
            <a:r>
              <a:rPr lang="pt-BR" sz="1400" dirty="0" smtClean="0">
                <a:solidFill>
                  <a:prstClr val="black"/>
                </a:solidFill>
                <a:latin typeface="Arial" panose="020B0604020202020204" pitchFamily="34" charset="0"/>
                <a:cs typeface="Arial" panose="020B0604020202020204" pitchFamily="34" charset="0"/>
              </a:rPr>
              <a:t>;</a:t>
            </a:r>
          </a:p>
          <a:p>
            <a:pPr lvl="2" algn="just"/>
            <a:endParaRPr lang="pt-BR" sz="1400" dirty="0">
              <a:solidFill>
                <a:prstClr val="black"/>
              </a:solidFill>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Há a desobrigação do tomador dos serviços (órgãos/entidades da Administração Pública Estadual) em realizar a retenção na fonte</a:t>
            </a:r>
            <a:r>
              <a:rPr lang="pt-BR" sz="1400" dirty="0" smtClean="0">
                <a:solidFill>
                  <a:prstClr val="black"/>
                </a:solidFill>
                <a:latin typeface="Arial" panose="020B0604020202020204" pitchFamily="34" charset="0"/>
                <a:cs typeface="Arial" panose="020B0604020202020204" pitchFamily="34" charset="0"/>
              </a:rPr>
              <a:t>;</a:t>
            </a:r>
          </a:p>
          <a:p>
            <a:pPr lvl="2" algn="just"/>
            <a:endParaRPr lang="pt-BR" sz="1400" dirty="0">
              <a:solidFill>
                <a:prstClr val="black"/>
              </a:solidFill>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Não haverá retenção de ISSQN na fonte pelos órgãos/entidades</a:t>
            </a:r>
            <a:r>
              <a:rPr lang="pt-BR" sz="1400" dirty="0" smtClean="0">
                <a:solidFill>
                  <a:prstClr val="black"/>
                </a:solidFill>
                <a:latin typeface="Arial" panose="020B0604020202020204" pitchFamily="34" charset="0"/>
                <a:cs typeface="Arial" panose="020B0604020202020204" pitchFamily="34" charset="0"/>
              </a:rPr>
              <a:t>;</a:t>
            </a:r>
          </a:p>
          <a:p>
            <a:pPr lvl="2" algn="just"/>
            <a:endParaRPr lang="pt-BR" sz="1400" dirty="0">
              <a:solidFill>
                <a:prstClr val="black"/>
              </a:solidFill>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O órgão/entidade deve pagar à </a:t>
            </a:r>
            <a:r>
              <a:rPr lang="pt-BR" sz="1400" cap="all" dirty="0">
                <a:solidFill>
                  <a:prstClr val="black"/>
                </a:solidFill>
                <a:latin typeface="Arial" panose="020B0604020202020204" pitchFamily="34" charset="0"/>
                <a:cs typeface="Arial" panose="020B0604020202020204" pitchFamily="34" charset="0"/>
              </a:rPr>
              <a:t>TICKET LOG</a:t>
            </a:r>
            <a:r>
              <a:rPr lang="pt-BR" sz="1400" dirty="0">
                <a:solidFill>
                  <a:prstClr val="black"/>
                </a:solidFill>
                <a:latin typeface="Arial" panose="020B0604020202020204" pitchFamily="34" charset="0"/>
                <a:cs typeface="Arial" panose="020B0604020202020204" pitchFamily="34" charset="0"/>
              </a:rPr>
              <a:t> o valor aprovado no SOU LOG</a:t>
            </a:r>
            <a:r>
              <a:rPr lang="pt-BR" sz="1400" dirty="0" smtClean="0">
                <a:solidFill>
                  <a:prstClr val="black"/>
                </a:solidFill>
                <a:latin typeface="Arial" panose="020B0604020202020204" pitchFamily="34" charset="0"/>
                <a:cs typeface="Arial" panose="020B0604020202020204" pitchFamily="34" charset="0"/>
              </a:rPr>
              <a:t>.</a:t>
            </a:r>
          </a:p>
          <a:p>
            <a:pPr lvl="2" algn="just"/>
            <a:endParaRPr lang="pt-BR" sz="1400" dirty="0">
              <a:solidFill>
                <a:prstClr val="black"/>
              </a:solidFill>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solidFill>
                  <a:prstClr val="black"/>
                </a:solidFill>
                <a:latin typeface="Arial" panose="020B0604020202020204" pitchFamily="34" charset="0"/>
                <a:cs typeface="Arial" panose="020B0604020202020204" pitchFamily="34" charset="0"/>
              </a:rPr>
              <a:t>Caso haja regras de emissão e preenchimento de notas fiscais pelos estabelecimentos prestadores de serviço no município, informados pelo município e suas legislações, estas devem ser entendidas como fonte oficial de informações a respeito do ISSQN.</a:t>
            </a:r>
          </a:p>
        </p:txBody>
      </p:sp>
    </p:spTree>
    <p:extLst>
      <p:ext uri="{BB962C8B-B14F-4D97-AF65-F5344CB8AC3E}">
        <p14:creationId xmlns:p14="http://schemas.microsoft.com/office/powerpoint/2010/main" val="19053129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4.2.2 Notas Fiscais de Serviços </a:t>
            </a:r>
          </a:p>
        </p:txBody>
      </p:sp>
      <p:sp>
        <p:nvSpPr>
          <p:cNvPr id="21" name="Espaço Reservado para Conteúdo 2"/>
          <p:cNvSpPr txBox="1">
            <a:spLocks/>
          </p:cNvSpPr>
          <p:nvPr/>
        </p:nvSpPr>
        <p:spPr>
          <a:xfrm>
            <a:off x="225578" y="1268760"/>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25578" y="1556792"/>
            <a:ext cx="8640960" cy="3323987"/>
          </a:xfrm>
          <a:prstGeom prst="rect">
            <a:avLst/>
          </a:prstGeom>
        </p:spPr>
        <p:txBody>
          <a:bodyPr wrap="square">
            <a:spAutoFit/>
          </a:bodyPr>
          <a:lstStyle/>
          <a:p>
            <a:pPr marL="0" lvl="1" algn="just"/>
            <a:r>
              <a:rPr lang="pt-BR" sz="1400" b="1" u="sng" dirty="0">
                <a:solidFill>
                  <a:prstClr val="black"/>
                </a:solidFill>
                <a:latin typeface="Arial" panose="020B0604020202020204" pitchFamily="34" charset="0"/>
                <a:cs typeface="Arial" panose="020B0604020202020204" pitchFamily="34" charset="0"/>
              </a:rPr>
              <a:t>ATENÇÃO</a:t>
            </a:r>
            <a:r>
              <a:rPr lang="pt-BR" sz="1400" dirty="0">
                <a:solidFill>
                  <a:prstClr val="black"/>
                </a:solidFill>
                <a:latin typeface="Arial" panose="020B0604020202020204" pitchFamily="34" charset="0"/>
                <a:cs typeface="Arial" panose="020B0604020202020204" pitchFamily="34" charset="0"/>
              </a:rPr>
              <a:t>: Foi identificada a possibilidade de alíquota de ISSQN igual a 0 %, desobrigando o responsável tributário de realizar a recolhimento do tributo. Um exemplo são os incentivos fiscais. Nestes casos, o estabelecimento da rede credenciada detentor do benefício deverá, a cada manutenção, apresentar junto à nota fiscal (e inserir no sistema SOU LOG) o Certificado de Incentivo Fiscal.</a:t>
            </a:r>
          </a:p>
          <a:p>
            <a:pPr marL="0" lvl="1" algn="just"/>
            <a:endParaRPr lang="pt-BR" sz="1400" dirty="0">
              <a:solidFill>
                <a:prstClr val="black"/>
              </a:solidFill>
              <a:latin typeface="Arial" panose="020B0604020202020204" pitchFamily="34" charset="0"/>
              <a:cs typeface="Arial" panose="020B0604020202020204" pitchFamily="34" charset="0"/>
            </a:endParaRPr>
          </a:p>
          <a:p>
            <a:pPr marL="457200" lvl="2" algn="just"/>
            <a:r>
              <a:rPr lang="pt-BR" sz="1400" b="1" dirty="0">
                <a:solidFill>
                  <a:prstClr val="black"/>
                </a:solidFill>
                <a:latin typeface="Arial" panose="020B0604020202020204" pitchFamily="34" charset="0"/>
                <a:cs typeface="Arial" panose="020B0604020202020204" pitchFamily="34" charset="0"/>
              </a:rPr>
              <a:t>Exemplo</a:t>
            </a:r>
            <a:r>
              <a:rPr lang="pt-BR" sz="1400" dirty="0">
                <a:solidFill>
                  <a:prstClr val="black"/>
                </a:solidFill>
                <a:latin typeface="Arial" panose="020B0604020202020204" pitchFamily="34" charset="0"/>
                <a:cs typeface="Arial" panose="020B0604020202020204" pitchFamily="34" charset="0"/>
              </a:rPr>
              <a:t>: A prefeitura de Belo Horizonte desobriga o recolhimento do ISSQN para empresas que contribuam com a Lei de Incentivo à Cultura. Neste caso, a nota fiscal desta empresa poderia conter a alíquota de ISSQN igual a 0%.</a:t>
            </a:r>
          </a:p>
          <a:p>
            <a:pPr marL="457200" lvl="2" algn="just"/>
            <a:endParaRPr lang="pt-BR" sz="1400" dirty="0">
              <a:solidFill>
                <a:prstClr val="black"/>
              </a:solidFill>
              <a:latin typeface="Arial" panose="020B0604020202020204" pitchFamily="34" charset="0"/>
              <a:cs typeface="Arial" panose="020B0604020202020204" pitchFamily="34" charset="0"/>
            </a:endParaRPr>
          </a:p>
          <a:p>
            <a:pPr marL="0" lvl="1" algn="just"/>
            <a:r>
              <a:rPr lang="pt-BR" sz="1400" b="1" u="sng" dirty="0">
                <a:solidFill>
                  <a:prstClr val="black"/>
                </a:solidFill>
                <a:latin typeface="Arial" panose="020B0604020202020204" pitchFamily="34" charset="0"/>
                <a:cs typeface="Arial" panose="020B0604020202020204" pitchFamily="34" charset="0"/>
              </a:rPr>
              <a:t>ATENÇÃO:</a:t>
            </a:r>
            <a:r>
              <a:rPr lang="pt-BR" sz="1400" dirty="0">
                <a:solidFill>
                  <a:prstClr val="black"/>
                </a:solidFill>
                <a:latin typeface="Arial" panose="020B0604020202020204" pitchFamily="34" charset="0"/>
                <a:cs typeface="Arial" panose="020B0604020202020204" pitchFamily="34" charset="0"/>
              </a:rPr>
              <a:t> Todas as informações tributárias presentes neste treinamento devem ser tomadas apenas como referência no que diz respeito aos pagamentos, retenções e/ou deduções. Cabe aos órgãos/entidades contratantes sempre verificarem as legislações pertinentes e obedecer ao nelas disposto. Todas as regras referentes à retenção do ISSQN são provindas das legislações municipais, e aquelas referentes à dedução do ICMS são provindas das legislações estaduais, que podem sofrer alterações. Por isso a importância da verificação pelos órgãos/entidades contratantes.</a:t>
            </a:r>
          </a:p>
        </p:txBody>
      </p:sp>
    </p:spTree>
    <p:extLst>
      <p:ext uri="{BB962C8B-B14F-4D97-AF65-F5344CB8AC3E}">
        <p14:creationId xmlns:p14="http://schemas.microsoft.com/office/powerpoint/2010/main" val="12404655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 Dos Procedimentos </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25578" y="1476368"/>
            <a:ext cx="8640960" cy="738664"/>
          </a:xfrm>
          <a:prstGeom prst="rect">
            <a:avLst/>
          </a:prstGeom>
        </p:spPr>
        <p:txBody>
          <a:bodyPr wrap="square">
            <a:spAutoFit/>
          </a:bodyPr>
          <a:lstStyle/>
          <a:p>
            <a:pPr marL="0" lvl="1" algn="just"/>
            <a:r>
              <a:rPr lang="pt-BR" sz="1400" dirty="0">
                <a:latin typeface="Arial" panose="020B0604020202020204" pitchFamily="34" charset="0"/>
                <a:cs typeface="Arial" panose="020B0604020202020204" pitchFamily="34" charset="0"/>
              </a:rPr>
              <a:t>De forma simplificada e objetiva, as etapas para a realização do pagamento, após a realização da manutenção, são as seguintes:</a:t>
            </a: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8" name="Imagem 7"/>
          <p:cNvPicPr/>
          <p:nvPr/>
        </p:nvPicPr>
        <p:blipFill>
          <a:blip r:embed="rId2"/>
          <a:stretch>
            <a:fillRect/>
          </a:stretch>
        </p:blipFill>
        <p:spPr>
          <a:xfrm>
            <a:off x="755576" y="2420888"/>
            <a:ext cx="7560840" cy="2802318"/>
          </a:xfrm>
          <a:prstGeom prst="rect">
            <a:avLst/>
          </a:prstGeom>
        </p:spPr>
      </p:pic>
    </p:spTree>
    <p:extLst>
      <p:ext uri="{BB962C8B-B14F-4D97-AF65-F5344CB8AC3E}">
        <p14:creationId xmlns:p14="http://schemas.microsoft.com/office/powerpoint/2010/main" val="29299221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4.3.1 Emissão das Notas Fiscais</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1064" y="1071320"/>
            <a:ext cx="8640960" cy="2246769"/>
          </a:xfrm>
          <a:prstGeom prst="rect">
            <a:avLst/>
          </a:prstGeom>
        </p:spPr>
        <p:txBody>
          <a:bodyPr wrap="square">
            <a:spAutoFit/>
          </a:bodyPr>
          <a:lstStyle/>
          <a:p>
            <a:pPr marL="0" lvl="1" algn="just"/>
            <a:r>
              <a:rPr lang="pt-BR" sz="1400" dirty="0">
                <a:latin typeface="Arial" panose="020B0604020202020204" pitchFamily="34" charset="0"/>
                <a:cs typeface="Arial" panose="020B0604020202020204" pitchFamily="34" charset="0"/>
              </a:rPr>
              <a:t>Os estabelecimentos da rede credenciada (oficinas, autopeças, concessionárias, etc.), que fornecem mercadorias e prestam serviços para a manutenção da frota de veículos oficiais pelo modelo, devem emitir as respectivas notas fiscais e anexá-las à ordem de serviço no sistema SOU LOG. As notas serão emitidas em nome dos órgãos ao qual o veículo está alocado.</a:t>
            </a:r>
          </a:p>
          <a:p>
            <a:pPr marL="0" lvl="1" algn="just"/>
            <a:endParaRPr lang="pt-BR" sz="1400" dirty="0">
              <a:latin typeface="Arial" panose="020B0604020202020204" pitchFamily="34" charset="0"/>
              <a:cs typeface="Arial" panose="020B0604020202020204" pitchFamily="34" charset="0"/>
            </a:endParaRPr>
          </a:p>
          <a:p>
            <a:pPr marL="0" lvl="1" algn="just"/>
            <a:endParaRPr lang="pt-BR" sz="1400" dirty="0">
              <a:latin typeface="Arial" panose="020B0604020202020204" pitchFamily="34" charset="0"/>
              <a:cs typeface="Arial" panose="020B0604020202020204" pitchFamily="34" charset="0"/>
            </a:endParaRPr>
          </a:p>
          <a:p>
            <a:pPr marL="0" lvl="1" algn="just"/>
            <a:r>
              <a:rPr lang="pt-BR" sz="1400" dirty="0">
                <a:latin typeface="Arial" panose="020B0604020202020204" pitchFamily="34" charset="0"/>
                <a:cs typeface="Arial" panose="020B0604020202020204" pitchFamily="34" charset="0"/>
              </a:rPr>
              <a:t>Os dados das notas fiscais devem ser registrados no sistema SOU LOG. Ademais, é fundamental que o valor total da nota fiscal (mesmo que disposto no campo “Observações”, no caso de incidência da dedução de ICMS) seja igual ao valor total da manutenção registrado no sistema SOU LOG.</a:t>
            </a:r>
          </a:p>
          <a:p>
            <a:pPr marL="0" lvl="1" algn="just"/>
            <a:endParaRPr lang="pt-BR" sz="1400" dirty="0">
              <a:solidFill>
                <a:prstClr val="black"/>
              </a:solidFill>
              <a:latin typeface="Arial" panose="020B0604020202020204" pitchFamily="34" charset="0"/>
              <a:cs typeface="Arial" panose="020B0604020202020204" pitchFamily="34" charset="0"/>
            </a:endParaRPr>
          </a:p>
        </p:txBody>
      </p:sp>
      <p:sp>
        <p:nvSpPr>
          <p:cNvPr id="6" name="Retângulo 5"/>
          <p:cNvSpPr/>
          <p:nvPr/>
        </p:nvSpPr>
        <p:spPr>
          <a:xfrm>
            <a:off x="205524" y="3645024"/>
            <a:ext cx="8640960" cy="2523768"/>
          </a:xfrm>
          <a:prstGeom prst="rect">
            <a:avLst/>
          </a:prstGeom>
        </p:spPr>
        <p:txBody>
          <a:bodyPr wrap="square">
            <a:spAutoFit/>
          </a:bodyPr>
          <a:lstStyle/>
          <a:p>
            <a:pPr marL="0" lvl="1" algn="just"/>
            <a:r>
              <a:rPr lang="pt-BR" sz="1400" dirty="0">
                <a:latin typeface="Arial" panose="020B0604020202020204" pitchFamily="34" charset="0"/>
                <a:cs typeface="Arial" panose="020B0604020202020204" pitchFamily="34" charset="0"/>
              </a:rPr>
              <a:t>OBS: As notas fiscais devem estar disponíveis no momento da retirada do veículo da oficina.</a:t>
            </a:r>
          </a:p>
          <a:p>
            <a:pPr marL="0" lvl="1" algn="just"/>
            <a:endParaRPr lang="pt-BR" sz="1400" dirty="0">
              <a:latin typeface="Arial" panose="020B0604020202020204" pitchFamily="34" charset="0"/>
              <a:cs typeface="Arial" panose="020B0604020202020204" pitchFamily="34" charset="0"/>
            </a:endParaRPr>
          </a:p>
          <a:p>
            <a:pPr marL="0" lvl="1" algn="just"/>
            <a:r>
              <a:rPr lang="pt-BR" sz="1400" dirty="0">
                <a:latin typeface="Arial" panose="020B0604020202020204" pitchFamily="34" charset="0"/>
                <a:cs typeface="Arial" panose="020B0604020202020204" pitchFamily="34" charset="0"/>
              </a:rPr>
              <a:t>O estabelecimento realiza o upload das NF’s via sistema TICKET LOG:</a:t>
            </a:r>
          </a:p>
          <a:p>
            <a:pPr marL="800100" lvl="2" indent="-342900" algn="just">
              <a:buFont typeface="+mj-lt"/>
              <a:buAutoNum type="alphaUcPeriod"/>
            </a:pPr>
            <a:endParaRPr lang="pt-BR" sz="1400" dirty="0">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Notas de peças: arquivo de texto XML padrão – disponível também em pdf.</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Notas de serviços: manual ou digitalizada;</a:t>
            </a:r>
          </a:p>
          <a:p>
            <a:pPr marL="1657350" lvl="3"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Para estabelecimento:</a:t>
            </a:r>
          </a:p>
          <a:p>
            <a:pPr marL="2114550" lvl="4"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Optante pelo Simples: informa a alíquota de ISS, quando aplicável;</a:t>
            </a:r>
          </a:p>
          <a:p>
            <a:pPr marL="2114550" lvl="4"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Não optante pelo Simples: o sistema SOU LOG calculará com a alíquota principal do serviço de acordo com a legislação municipal;</a:t>
            </a: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4232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6356" y="1196752"/>
            <a:ext cx="8640960" cy="4832092"/>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Após o gestor de frota do governo finalizar a etapa de retirada do veículo, o gestor de frota responsável pelo pré-faturamento é notificado via e-mail para validação dessa manutenção.</a:t>
            </a:r>
          </a:p>
          <a:p>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O cliente deverá acessar o portal Sou Log através do novo menu Consulta / Pré Faturamento.</a:t>
            </a:r>
          </a:p>
          <a:p>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O menu de pré-faturamento disponibiliza as opções de consulta por:</a:t>
            </a:r>
          </a:p>
          <a:p>
            <a:endParaRPr lang="pt-BR"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Período (Conclusão da O.S.)</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Código da Ordem de Serviço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Placa do Veículo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Órgão e/ou Unidade</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Status do Pré-Faturamento:</a:t>
            </a:r>
          </a:p>
          <a:p>
            <a:pPr marL="1314450" lvl="2" indent="-400050">
              <a:buFont typeface="+mj-lt"/>
              <a:buAutoNum type="romanLcPeriod"/>
            </a:pPr>
            <a:r>
              <a:rPr lang="pt-BR" sz="1400" dirty="0">
                <a:latin typeface="Arial" panose="020B0604020202020204" pitchFamily="34" charset="0"/>
                <a:cs typeface="Arial" panose="020B0604020202020204" pitchFamily="34" charset="0"/>
              </a:rPr>
              <a:t>Todas</a:t>
            </a:r>
          </a:p>
          <a:p>
            <a:pPr marL="1314450" lvl="2" indent="-400050">
              <a:buFont typeface="+mj-lt"/>
              <a:buAutoNum type="romanLcPeriod"/>
            </a:pPr>
            <a:r>
              <a:rPr lang="pt-BR" sz="1400" dirty="0">
                <a:latin typeface="Arial" panose="020B0604020202020204" pitchFamily="34" charset="0"/>
                <a:cs typeface="Arial" panose="020B0604020202020204" pitchFamily="34" charset="0"/>
              </a:rPr>
              <a:t>Aguardando Validação</a:t>
            </a:r>
          </a:p>
          <a:p>
            <a:pPr marL="1314450" lvl="2" indent="-400050">
              <a:buFont typeface="+mj-lt"/>
              <a:buAutoNum type="romanLcPeriod"/>
            </a:pPr>
            <a:r>
              <a:rPr lang="pt-BR" sz="1400" dirty="0">
                <a:latin typeface="Arial" panose="020B0604020202020204" pitchFamily="34" charset="0"/>
                <a:cs typeface="Arial" panose="020B0604020202020204" pitchFamily="34" charset="0"/>
              </a:rPr>
              <a:t>Em Contestação</a:t>
            </a:r>
          </a:p>
          <a:p>
            <a:pPr marL="1314450" lvl="2" indent="-400050">
              <a:buFont typeface="+mj-lt"/>
              <a:buAutoNum type="romanLcPeriod"/>
            </a:pPr>
            <a:r>
              <a:rPr lang="pt-BR" sz="1400" dirty="0">
                <a:latin typeface="Arial" panose="020B0604020202020204" pitchFamily="34" charset="0"/>
                <a:cs typeface="Arial" panose="020B0604020202020204" pitchFamily="34" charset="0"/>
              </a:rPr>
              <a:t>Aprovado</a:t>
            </a:r>
          </a:p>
          <a:p>
            <a:pPr marL="1314450" lvl="2" indent="-400050">
              <a:buFont typeface="+mj-lt"/>
              <a:buAutoNum type="romanLcPeriod"/>
            </a:pP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Somente serão apresentadas ordens de serviço que estejam em processo de validação ou aprovadas no pré-faturamento.</a:t>
            </a: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1800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pic>
        <p:nvPicPr>
          <p:cNvPr id="7" name="Imagem 6"/>
          <p:cNvPicPr/>
          <p:nvPr/>
        </p:nvPicPr>
        <p:blipFill>
          <a:blip r:embed="rId2"/>
          <a:stretch>
            <a:fillRect/>
          </a:stretch>
        </p:blipFill>
        <p:spPr>
          <a:xfrm>
            <a:off x="611560" y="1268760"/>
            <a:ext cx="7704856" cy="4464496"/>
          </a:xfrm>
          <a:prstGeom prst="rect">
            <a:avLst/>
          </a:prstGeom>
          <a:ln>
            <a:solidFill>
              <a:srgbClr val="80C2E4"/>
            </a:solidFill>
          </a:ln>
        </p:spPr>
      </p:pic>
    </p:spTree>
    <p:extLst>
      <p:ext uri="{BB962C8B-B14F-4D97-AF65-F5344CB8AC3E}">
        <p14:creationId xmlns:p14="http://schemas.microsoft.com/office/powerpoint/2010/main" val="13613603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127794" y="1380909"/>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6356" y="1196752"/>
            <a:ext cx="8640960" cy="332398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Na tela de resultado da consulta é possível visualizar as informações que facilitam a identificação da ordem de serviço a ser validada:</a:t>
            </a:r>
          </a:p>
          <a:p>
            <a:endParaRPr lang="pt-BR"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Ordem de Serviço:</a:t>
            </a:r>
          </a:p>
          <a:p>
            <a:pPr marL="1314450" lvl="2" indent="-400050">
              <a:buFont typeface="+mj-lt"/>
              <a:buAutoNum type="romanLcPeriod"/>
            </a:pPr>
            <a:r>
              <a:rPr lang="pt-BR" sz="1400" dirty="0">
                <a:latin typeface="Arial" panose="020B0604020202020204" pitchFamily="34" charset="0"/>
                <a:cs typeface="Arial" panose="020B0604020202020204" pitchFamily="34" charset="0"/>
              </a:rPr>
              <a:t>Com link para acesso a tela de pré-faturamento.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Órgão e/ou Unidade</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Placa do Veículo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Status do Pré-Faturamento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Título (se houver)</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NF’s</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Estabelecimento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Valor Total da O.S.</a:t>
            </a: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6" name="Imagem 5"/>
          <p:cNvPicPr/>
          <p:nvPr/>
        </p:nvPicPr>
        <p:blipFill rotWithShape="1">
          <a:blip r:embed="rId2"/>
          <a:srcRect t="8940" b="9014"/>
          <a:stretch/>
        </p:blipFill>
        <p:spPr bwMode="auto">
          <a:xfrm>
            <a:off x="1547664" y="3933056"/>
            <a:ext cx="6480720" cy="2065040"/>
          </a:xfrm>
          <a:prstGeom prst="rect">
            <a:avLst/>
          </a:prstGeom>
          <a:ln w="9525" cap="flat" cmpd="sng" algn="ctr">
            <a:solidFill>
              <a:srgbClr val="80C2E4"/>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62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5112553"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2.1.1 Alteração da Senha para Condutores </a:t>
            </a:r>
          </a:p>
        </p:txBody>
      </p:sp>
      <p:pic>
        <p:nvPicPr>
          <p:cNvPr id="11" name="Imagem 10"/>
          <p:cNvPicPr/>
          <p:nvPr/>
        </p:nvPicPr>
        <p:blipFill rotWithShape="1">
          <a:blip r:embed="rId2"/>
          <a:srcRect l="634" t="1060" r="625" b="49353"/>
          <a:stretch/>
        </p:blipFill>
        <p:spPr bwMode="auto">
          <a:xfrm>
            <a:off x="2699792" y="2479653"/>
            <a:ext cx="3456384" cy="1725355"/>
          </a:xfrm>
          <a:prstGeom prst="rect">
            <a:avLst/>
          </a:prstGeom>
          <a:ln w="12700" cap="flat" cmpd="sng" algn="ctr">
            <a:solidFill>
              <a:schemeClr val="accent1">
                <a:lumMod val="40000"/>
                <a:lumOff val="60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13" name="CaixaDeTexto 12"/>
          <p:cNvSpPr txBox="1"/>
          <p:nvPr/>
        </p:nvSpPr>
        <p:spPr>
          <a:xfrm>
            <a:off x="106678" y="4711375"/>
            <a:ext cx="8642611" cy="738664"/>
          </a:xfrm>
          <a:prstGeom prst="rect">
            <a:avLst/>
          </a:prstGeom>
          <a:noFill/>
        </p:spPr>
        <p:txBody>
          <a:bodyPr wrap="square" rtlCol="0">
            <a:spAutoFit/>
          </a:bodyPr>
          <a:lstStyle/>
          <a:p>
            <a:pPr algn="just"/>
            <a:r>
              <a:rPr lang="pt-BR" sz="1400" b="1" u="sng" dirty="0">
                <a:latin typeface="Arial" panose="020B0604020202020204" pitchFamily="34" charset="0"/>
                <a:cs typeface="Arial" panose="020B0604020202020204" pitchFamily="34" charset="0"/>
              </a:rPr>
              <a:t>ATENÇÃO:</a:t>
            </a:r>
            <a:r>
              <a:rPr lang="pt-BR" sz="1400" dirty="0">
                <a:latin typeface="Arial" panose="020B0604020202020204" pitchFamily="34" charset="0"/>
                <a:cs typeface="Arial" panose="020B0604020202020204" pitchFamily="34" charset="0"/>
              </a:rPr>
              <a:t> Antes de realizar a ação o gestor de frota deve verificar se o condutor encontra-se cadastrado no SIAD e no seu órgão, pois os condutores inativos no SIAD encontram-se impedidos de realizar manutenções no modelo.</a:t>
            </a:r>
          </a:p>
        </p:txBody>
      </p:sp>
      <p:pic>
        <p:nvPicPr>
          <p:cNvPr id="2" name="Imagem 1"/>
          <p:cNvPicPr>
            <a:picLocks noChangeAspect="1"/>
          </p:cNvPicPr>
          <p:nvPr/>
        </p:nvPicPr>
        <p:blipFill>
          <a:blip r:embed="rId3"/>
          <a:stretch>
            <a:fillRect/>
          </a:stretch>
        </p:blipFill>
        <p:spPr>
          <a:xfrm>
            <a:off x="246568" y="1555313"/>
            <a:ext cx="8608298" cy="384081"/>
          </a:xfrm>
          <a:prstGeom prst="rect">
            <a:avLst/>
          </a:prstGeom>
        </p:spPr>
      </p:pic>
    </p:spTree>
    <p:extLst>
      <p:ext uri="{BB962C8B-B14F-4D97-AF65-F5344CB8AC3E}">
        <p14:creationId xmlns:p14="http://schemas.microsoft.com/office/powerpoint/2010/main" val="28030530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6356" y="1196752"/>
            <a:ext cx="8640960" cy="4832092"/>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Ao acessar a tela de pré-faturamento através do link disponível na ordem de serviço, as informações previstas em edital e necessárias para validação estarão disponíveis conforme detalhamento abaixo:</a:t>
            </a:r>
          </a:p>
          <a:p>
            <a:endParaRPr lang="pt-BR"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Status do Pré-Faturamento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Ordem de Serviço (link para visualizar O.S.)</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Placa do Veículo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Data Conclusão e Retirada do Veículo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Código Estabelecimento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Nome do Estabelecimento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Optante Simples</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Nº NF Peça (link para download)</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Valor Aprovado Peça</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 ICMS</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ICMS</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Valor a Pagar NF Peça</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Nº NF Serviço (link para download)</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Valor Aprovado Serviço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 ISSQN</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ISSQN</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Valor a Pagar NF Serviço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Total Aprovado</a:t>
            </a:r>
          </a:p>
          <a:p>
            <a:pPr marL="742950" lvl="1" indent="-285750">
              <a:buFont typeface="Arial" panose="020B0604020202020204" pitchFamily="34" charset="0"/>
              <a:buChar char="→"/>
            </a:pPr>
            <a:r>
              <a:rPr lang="pt-BR" sz="1400" dirty="0">
                <a:latin typeface="Arial" panose="020B0604020202020204" pitchFamily="34" charset="0"/>
                <a:cs typeface="Arial" panose="020B0604020202020204" pitchFamily="34" charset="0"/>
              </a:rPr>
              <a:t>Total Líquido</a:t>
            </a:r>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7825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47282" y="4437112"/>
            <a:ext cx="8640960" cy="954107"/>
          </a:xfrm>
          <a:prstGeom prst="rect">
            <a:avLst/>
          </a:prstGeom>
        </p:spPr>
        <p:txBody>
          <a:bodyPr wrap="square">
            <a:spAutoFit/>
          </a:bodyPr>
          <a:lstStyle/>
          <a:p>
            <a:endParaRPr lang="pt-BR" sz="1400" dirty="0">
              <a:latin typeface="Arial" panose="020B0604020202020204" pitchFamily="34" charset="0"/>
              <a:cs typeface="Arial" panose="020B0604020202020204" pitchFamily="34" charset="0"/>
            </a:endParaRP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7B561786-8C9B-4749-8993-38418CCE56DF}"/>
              </a:ext>
            </a:extLst>
          </p:cNvPr>
          <p:cNvPicPr>
            <a:picLocks noChangeAspect="1"/>
          </p:cNvPicPr>
          <p:nvPr/>
        </p:nvPicPr>
        <p:blipFill>
          <a:blip r:embed="rId2"/>
          <a:stretch>
            <a:fillRect/>
          </a:stretch>
        </p:blipFill>
        <p:spPr>
          <a:xfrm>
            <a:off x="141143" y="1988840"/>
            <a:ext cx="8853238" cy="2628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20771016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8541" y="1409874"/>
            <a:ext cx="8640960" cy="4401205"/>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As aprovações pelo gestor de frota no pré-faturamento deverão ocorrer em até 2 (dois) dias úteis após a finalização do processo de manutenção no sistema de gestão. Sendo validado conforme orientação abaixo:</a:t>
            </a: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Informações do prestador;</a:t>
            </a: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Informações do tomador do serviço;</a:t>
            </a: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Valores totais da ordem de serviço;</a:t>
            </a: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Informações adicionais:</a:t>
            </a:r>
          </a:p>
          <a:p>
            <a:pPr marL="1314450" lvl="2" indent="-400050" algn="just">
              <a:buFont typeface="+mj-lt"/>
              <a:buAutoNum type="romanLcPeriod"/>
            </a:pPr>
            <a:r>
              <a:rPr lang="pt-BR" sz="1400" dirty="0">
                <a:latin typeface="Arial" panose="020B0604020202020204" pitchFamily="34" charset="0"/>
                <a:cs typeface="Arial" panose="020B0604020202020204" pitchFamily="34" charset="0"/>
              </a:rPr>
              <a:t>Fornecimento/prestação realizado com intermediação da Ticket Soluções HDFGT S.A. – CNPJ nº 03.506.307/0001-57, a partir de contrato decorrente do Registro de Preços nº 200/ 2018”.</a:t>
            </a:r>
          </a:p>
          <a:p>
            <a:pPr marL="1314450" lvl="2" indent="-400050" algn="just">
              <a:buFont typeface="+mj-lt"/>
              <a:buAutoNum type="romanLcPeriod"/>
            </a:pPr>
            <a:r>
              <a:rPr lang="pt-BR" sz="1400" dirty="0">
                <a:latin typeface="Arial" panose="020B0604020202020204" pitchFamily="34" charset="0"/>
                <a:cs typeface="Arial" panose="020B0604020202020204" pitchFamily="34" charset="0"/>
              </a:rPr>
              <a:t>Caso o estabelecimento seja MINEIRO e NÃO optante pelo Simples Nacional: A nota fiscal de peças/materiais deve apresentar no campo “Observações/ Informações complementares” o valor total das mercadorias e o valor da dedução do valor do ICMS, sobre o valor total das mercadorias da nota fiscal.</a:t>
            </a:r>
          </a:p>
          <a:p>
            <a:pPr marL="742950" lvl="1" indent="-285750">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9874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1986" y="1330472"/>
            <a:ext cx="8640960" cy="5724644"/>
          </a:xfrm>
          <a:prstGeom prst="rect">
            <a:avLst/>
          </a:prstGeom>
        </p:spPr>
        <p:txBody>
          <a:bodyPr wrap="square">
            <a:spAutoFit/>
          </a:bodyPr>
          <a:lstStyle/>
          <a:p>
            <a:pPr algn="just"/>
            <a:r>
              <a:rPr lang="pt-BR" sz="1400" b="1" u="sng" dirty="0">
                <a:latin typeface="Arial" panose="020B0604020202020204" pitchFamily="34" charset="0"/>
                <a:cs typeface="Arial" panose="020B0604020202020204" pitchFamily="34" charset="0"/>
              </a:rPr>
              <a:t>Para Nota Fiscal de peças</a:t>
            </a:r>
          </a:p>
          <a:p>
            <a:pPr algn="just"/>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Se o estabelecimento for mineiro e não for optante pelo Simples, o campo “%ICMS” estará preenchido e o campo “Valor ICMS Deduzido” estará calculado. </a:t>
            </a:r>
          </a:p>
          <a:p>
            <a:pPr marL="742950" lvl="1" indent="-2857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Se o estabelecimento</a:t>
            </a:r>
            <a:r>
              <a:rPr lang="pt-BR" sz="1400" b="1" dirty="0">
                <a:latin typeface="Arial" panose="020B0604020202020204" pitchFamily="34" charset="0"/>
                <a:cs typeface="Arial" panose="020B0604020202020204" pitchFamily="34" charset="0"/>
              </a:rPr>
              <a:t> não</a:t>
            </a:r>
            <a:r>
              <a:rPr lang="pt-BR" sz="1400" dirty="0">
                <a:latin typeface="Arial" panose="020B0604020202020204" pitchFamily="34" charset="0"/>
                <a:cs typeface="Arial" panose="020B0604020202020204" pitchFamily="34" charset="0"/>
              </a:rPr>
              <a:t> for mineiro ou for optante pelo Simples, os campos “%ICMS” e “Valor ICMS Deduzido” estarão zerados, e o “Valor a Pagar Peças” será igual ao “Valor Aprovado Peças”.</a:t>
            </a:r>
          </a:p>
          <a:p>
            <a:pPr marL="285750" lvl="0" indent="-2857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Para Nota Fiscal de serviços</a:t>
            </a:r>
          </a:p>
          <a:p>
            <a:pPr algn="just"/>
            <a:endParaRPr lang="pt-BR" sz="1400" dirty="0">
              <a:latin typeface="Arial" panose="020B0604020202020204" pitchFamily="34" charset="0"/>
              <a:cs typeface="Arial" panose="020B0604020202020204" pitchFamily="34" charset="0"/>
            </a:endParaRPr>
          </a:p>
          <a:p>
            <a:pPr marL="800100" lvl="1" indent="-342900" algn="just">
              <a:spcAft>
                <a:spcPts val="1200"/>
              </a:spcAft>
              <a:buFont typeface="Symbol" panose="05050102010706020507" pitchFamily="18" charset="2"/>
              <a:buChar char=""/>
            </a:pPr>
            <a:r>
              <a:rPr lang="pt-BR" sz="1400" spc="-25" dirty="0">
                <a:latin typeface="Arial" panose="020B0604020202020204" pitchFamily="34" charset="0"/>
                <a:ea typeface="Times New Roman" panose="02020603050405020304" pitchFamily="18" charset="0"/>
                <a:cs typeface="Arial" panose="020B0604020202020204" pitchFamily="34" charset="0"/>
              </a:rPr>
              <a:t>Quando o responsável pelo ISSQN for o Tomador, o campo “% ISSQN” estará preenchido com a alíquota informada pelo estabelecimento e o campo “Valor ISSQN Retido” estará calculado. </a:t>
            </a:r>
          </a:p>
          <a:p>
            <a:pPr marL="800100" lvl="1" indent="-342900" algn="just">
              <a:spcAft>
                <a:spcPts val="1200"/>
              </a:spcAft>
              <a:buFont typeface="Symbol" panose="05050102010706020507" pitchFamily="18" charset="2"/>
              <a:buChar char=""/>
            </a:pPr>
            <a:r>
              <a:rPr lang="pt-BR" sz="1400" spc="-25" dirty="0">
                <a:latin typeface="Arial" panose="020B0604020202020204" pitchFamily="34" charset="0"/>
                <a:ea typeface="Times New Roman" panose="02020603050405020304" pitchFamily="18" charset="0"/>
                <a:cs typeface="Arial" panose="020B0604020202020204" pitchFamily="34" charset="0"/>
              </a:rPr>
              <a:t>Em outras palavras, o “Valor a Pagar Serviços” é igual ao “Valor Aprovado Serviço” menos “Valor ISSQN Retido” quando o responsável pelo ISSQN for o tomador;</a:t>
            </a:r>
          </a:p>
          <a:p>
            <a:pPr marL="800100" lvl="1" indent="-342900" algn="just">
              <a:spcAft>
                <a:spcPts val="1200"/>
              </a:spcAft>
              <a:buFont typeface="Symbol" panose="05050102010706020507" pitchFamily="18" charset="2"/>
              <a:buChar char=""/>
            </a:pPr>
            <a:r>
              <a:rPr lang="pt-BR" sz="1400" spc="-25" dirty="0">
                <a:latin typeface="Arial" panose="020B0604020202020204" pitchFamily="34" charset="0"/>
                <a:ea typeface="Times New Roman" panose="02020603050405020304" pitchFamily="18" charset="0"/>
                <a:cs typeface="Arial" panose="020B0604020202020204" pitchFamily="34" charset="0"/>
              </a:rPr>
              <a:t>Quando o responsável pelo ISSQN for o Prestador, os campos “% ISSQN” e “Valor ISSQN Retido” também estarão preenchidos, mas o “Valor a Pagar Serviços” será igual ao “Valor Aprovado Serviço”, pois não haverá retenção na fonte.</a:t>
            </a:r>
          </a:p>
          <a:p>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2095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1986" y="1330472"/>
            <a:ext cx="8640960" cy="2246769"/>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Para aprovação do pré-faturamento, caso não seja identificada nenhuma inconformidade, é necessário inserir um relato no campo “Relato”, caso desejar, e clicar no botão “Aprovar”, com dupla confirmação.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Após a aprovação do pré-faturamento o status é alterado para “Aprovado”. </a:t>
            </a:r>
          </a:p>
          <a:p>
            <a:pPr marL="742950" lvl="1" indent="-285750">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ED9EEF5-9F92-42F8-B453-DDB07B6DCE69}"/>
              </a:ext>
            </a:extLst>
          </p:cNvPr>
          <p:cNvPicPr>
            <a:picLocks noChangeAspect="1"/>
          </p:cNvPicPr>
          <p:nvPr/>
        </p:nvPicPr>
        <p:blipFill>
          <a:blip r:embed="rId2"/>
          <a:stretch>
            <a:fillRect/>
          </a:stretch>
        </p:blipFill>
        <p:spPr>
          <a:xfrm>
            <a:off x="218294" y="2601107"/>
            <a:ext cx="8751305" cy="2664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38215420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1064" y="1196752"/>
            <a:ext cx="8640960" cy="3539430"/>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Somente após a validação e aprovação das </a:t>
            </a:r>
            <a:r>
              <a:rPr lang="pt-BR" sz="1400" dirty="0" err="1">
                <a:latin typeface="Arial" panose="020B0604020202020204" pitchFamily="34" charset="0"/>
                <a:cs typeface="Arial" panose="020B0604020202020204" pitchFamily="34" charset="0"/>
              </a:rPr>
              <a:t>NFs</a:t>
            </a:r>
            <a:r>
              <a:rPr lang="pt-BR" sz="1400" dirty="0">
                <a:latin typeface="Arial" panose="020B0604020202020204" pitchFamily="34" charset="0"/>
                <a:cs typeface="Arial" panose="020B0604020202020204" pitchFamily="34" charset="0"/>
              </a:rPr>
              <a:t> o estabelecimento é autorizado a realizar a transação de cobrança.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Para contestação do pré-faturamento, caso seja identificada alguma inconformidade, é necessário inserir um relato no campo “Relato”, de forma clara, e clicar no botão “Contestar”, com dupla confirmação.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Importante que os relatos contenham os aspectos específicos a serem retificados de forma a tornar eficiente o processo de validação das notas fiscais.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Após a contestação do pré-faturamento o status é alterado para “Em Contestação”. </a:t>
            </a:r>
          </a:p>
          <a:p>
            <a:pPr marL="742950" lvl="1" indent="-285750">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58C35413-C16A-49D9-8DC9-2AF081F3BC95}"/>
              </a:ext>
            </a:extLst>
          </p:cNvPr>
          <p:cNvPicPr>
            <a:picLocks noChangeAspect="1"/>
          </p:cNvPicPr>
          <p:nvPr/>
        </p:nvPicPr>
        <p:blipFill>
          <a:blip r:embed="rId2"/>
          <a:stretch>
            <a:fillRect/>
          </a:stretch>
        </p:blipFill>
        <p:spPr>
          <a:xfrm>
            <a:off x="467544" y="3573016"/>
            <a:ext cx="8278261" cy="2520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42811668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4.3.2 Pré-Faturamento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31064" y="1556792"/>
            <a:ext cx="8640960" cy="3323987"/>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Após a validação e correção dos apontamentos, o estabelecimento irá realizar o processo de upload das NF’s via Sistema TICKET LOG novamente, o gestor de frota será notificado por e-mail para nova validação.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cada ação gerada na validação será gerado um histórico de validação sendo gravado a data/hora da ação, o usuário, a ação e o relato informado.</a:t>
            </a:r>
          </a:p>
          <a:p>
            <a:pPr algn="just"/>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Observação 1</a:t>
            </a:r>
            <a:r>
              <a:rPr lang="pt-BR" sz="1400" dirty="0">
                <a:latin typeface="Arial" panose="020B0604020202020204" pitchFamily="34" charset="0"/>
                <a:cs typeface="Arial" panose="020B0604020202020204" pitchFamily="34" charset="0"/>
              </a:rPr>
              <a:t>: O pré-faturamento será considerado o recebimento DEFINITIVO da manutenção pelo contratante, não sendo mais possível contestações por parte do contratante.</a:t>
            </a:r>
          </a:p>
          <a:p>
            <a:pPr marL="742950" lvl="1" indent="-285750">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lvl="2"/>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2079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0" name="Retângulo 19"/>
          <p:cNvSpPr/>
          <p:nvPr/>
        </p:nvSpPr>
        <p:spPr>
          <a:xfrm>
            <a:off x="225578"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4.3.3 Transação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2" name="Retângulo 1"/>
          <p:cNvSpPr/>
          <p:nvPr/>
        </p:nvSpPr>
        <p:spPr>
          <a:xfrm>
            <a:off x="218294" y="1409874"/>
            <a:ext cx="8640960" cy="738664"/>
          </a:xfrm>
          <a:prstGeom prst="rect">
            <a:avLst/>
          </a:prstGeom>
        </p:spPr>
        <p:txBody>
          <a:bodyPr wrap="square">
            <a:spAutoFit/>
          </a:bodyPr>
          <a:lstStyle/>
          <a:p>
            <a:pPr marL="0" lvl="1" algn="just"/>
            <a:r>
              <a:rPr lang="pt-BR" sz="1400" dirty="0">
                <a:latin typeface="Arial" panose="020B0604020202020204" pitchFamily="34" charset="0"/>
                <a:cs typeface="Arial" panose="020B0604020202020204" pitchFamily="34" charset="0"/>
              </a:rPr>
              <a:t>Somente após a retirada do veículo e validação das NF’s pelo processo de pré-faturamento que o estabelecimento é autorizado a realizar a transação de cobrança. </a:t>
            </a:r>
          </a:p>
          <a:p>
            <a:pPr marL="0" lvl="1" algn="just"/>
            <a:endParaRPr lang="pt-BR" sz="1400" dirty="0">
              <a:solidFill>
                <a:prstClr val="black"/>
              </a:solidFill>
              <a:latin typeface="Arial" panose="020B0604020202020204" pitchFamily="34" charset="0"/>
              <a:cs typeface="Arial" panose="020B0604020202020204" pitchFamily="34" charset="0"/>
            </a:endParaRPr>
          </a:p>
        </p:txBody>
      </p:sp>
      <p:sp>
        <p:nvSpPr>
          <p:cNvPr id="11" name="Retângulo 10"/>
          <p:cNvSpPr/>
          <p:nvPr/>
        </p:nvSpPr>
        <p:spPr>
          <a:xfrm>
            <a:off x="225578" y="2154051"/>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sp>
        <p:nvSpPr>
          <p:cNvPr id="12" name="Retângulo 11"/>
          <p:cNvSpPr/>
          <p:nvPr/>
        </p:nvSpPr>
        <p:spPr>
          <a:xfrm>
            <a:off x="231064" y="2887202"/>
            <a:ext cx="8640960" cy="2031325"/>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A cada data de corte, o sistema SOU LOG consolida todas as transações realizadas no período, sendo o primeiro período do 1º dia ao dia 15, gerando um título no dia 16 com essas transações e o segundo do dia 16 ao dia 30, gerando um título no dia 1º com essas transações. Será gerado um título para cada ORGÃO ou UNIDADE, conforme opção do órgão.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Somente são consideradas as ordens de serviço que foram aprovadas no pré-faturamento.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Será enviado um e-mail para os gestores de frotas sempre que for gerado um título para validação.</a:t>
            </a: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7625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sp>
        <p:nvSpPr>
          <p:cNvPr id="12" name="Retângulo 11"/>
          <p:cNvSpPr/>
          <p:nvPr/>
        </p:nvSpPr>
        <p:spPr>
          <a:xfrm>
            <a:off x="231064" y="1401840"/>
            <a:ext cx="8640960" cy="1600438"/>
          </a:xfrm>
          <a:prstGeom prst="rect">
            <a:avLst/>
          </a:prstGeom>
        </p:spPr>
        <p:txBody>
          <a:bodyPr wrap="square">
            <a:spAutoFit/>
          </a:bodyPr>
          <a:lstStyle/>
          <a:p>
            <a:pPr algn="just"/>
            <a:r>
              <a:rPr lang="pt-BR" sz="1400" dirty="0">
                <a:latin typeface="Arial" panose="020B0604020202020204" pitchFamily="34" charset="0"/>
                <a:cs typeface="Arial" panose="020B0604020202020204" pitchFamily="34" charset="0"/>
              </a:rPr>
              <a:t>A partir do dia do faturamento, o cliente deverá acessar o portal SOU LOG, para extrair o detalhamento do título, para sua validação interna.</a:t>
            </a:r>
          </a:p>
          <a:p>
            <a:pPr algn="just"/>
            <a:endParaRPr lang="pt-BR" sz="1400" dirty="0">
              <a:latin typeface="Arial" panose="020B0604020202020204" pitchFamily="34" charset="0"/>
              <a:cs typeface="Arial" panose="020B0604020202020204" pitchFamily="34" charset="0"/>
            </a:endParaRPr>
          </a:p>
          <a:p>
            <a:pPr marL="800100" lvl="7" indent="-342900" algn="just">
              <a:buFont typeface="+mj-lt"/>
              <a:buAutoNum type="alphaUcPeriod"/>
            </a:pPr>
            <a:r>
              <a:rPr lang="pt-BR" sz="1400" dirty="0">
                <a:latin typeface="Arial" panose="020B0604020202020204" pitchFamily="34" charset="0"/>
                <a:cs typeface="Arial" panose="020B0604020202020204" pitchFamily="34" charset="0"/>
              </a:rPr>
              <a:t>Para acessar o título que necessita de aprovação: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No menu superior da tela inicial, clicar no item CONSULTA e, em seguida, clicar em DETALHAMENTO DO TÍTULO, como mostrado na figura a seguir:</a:t>
            </a: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9" name="Imagem 8"/>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27624"/>
            <a:ext cx="4824536" cy="2595872"/>
          </a:xfrm>
          <a:prstGeom prst="rect">
            <a:avLst/>
          </a:prstGeom>
          <a:noFill/>
          <a:ln>
            <a:solidFill>
              <a:schemeClr val="accent1">
                <a:lumMod val="40000"/>
                <a:lumOff val="60000"/>
              </a:schemeClr>
            </a:solidFill>
          </a:ln>
        </p:spPr>
      </p:pic>
    </p:spTree>
    <p:extLst>
      <p:ext uri="{BB962C8B-B14F-4D97-AF65-F5344CB8AC3E}">
        <p14:creationId xmlns:p14="http://schemas.microsoft.com/office/powerpoint/2010/main" val="4506858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sp>
        <p:nvSpPr>
          <p:cNvPr id="12" name="Retângulo 11"/>
          <p:cNvSpPr/>
          <p:nvPr/>
        </p:nvSpPr>
        <p:spPr>
          <a:xfrm>
            <a:off x="218294" y="1340768"/>
            <a:ext cx="8640960" cy="1815882"/>
          </a:xfrm>
          <a:prstGeom prst="rect">
            <a:avLst/>
          </a:prstGeom>
        </p:spPr>
        <p:txBody>
          <a:bodyPr wrap="square">
            <a:spAutoFit/>
          </a:bodyPr>
          <a:lstStyle/>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Na tela seguinte há as opções de filtro para pesquisa do título gerado, como mostrado na próxima figura;</a:t>
            </a:r>
          </a:p>
          <a:p>
            <a:pPr marL="1657350" lvl="3"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Caso haja um título específico para ser validado, o gestor de frota poderá inserir o </a:t>
            </a:r>
            <a:r>
              <a:rPr lang="pt-BR" sz="1400" b="1" dirty="0">
                <a:latin typeface="Arial" panose="020B0604020202020204" pitchFamily="34" charset="0"/>
                <a:cs typeface="Arial" panose="020B0604020202020204" pitchFamily="34" charset="0"/>
              </a:rPr>
              <a:t>número do título</a:t>
            </a:r>
            <a:r>
              <a:rPr lang="pt-BR" sz="1400" dirty="0">
                <a:latin typeface="Arial" panose="020B0604020202020204" pitchFamily="34" charset="0"/>
                <a:cs typeface="Arial" panose="020B0604020202020204" pitchFamily="34" charset="0"/>
              </a:rPr>
              <a:t> e, em seguida, clicar em “CONTINUAR”;</a:t>
            </a:r>
          </a:p>
          <a:p>
            <a:pPr marL="2171700" lvl="4" indent="-342900" algn="just">
              <a:buFont typeface="+mj-lt"/>
              <a:buAutoNum type="alphaLcPeriod"/>
            </a:pPr>
            <a:r>
              <a:rPr lang="pt-BR" sz="1400" dirty="0">
                <a:latin typeface="Arial" panose="020B0604020202020204" pitchFamily="34" charset="0"/>
                <a:cs typeface="Arial" panose="020B0604020202020204" pitchFamily="34" charset="0"/>
              </a:rPr>
              <a:t>O gestor de frota pode utilizar também o filtro de “Data de Geração”.</a:t>
            </a:r>
          </a:p>
          <a:p>
            <a:pPr marL="2171700" lvl="4" indent="-342900" algn="just">
              <a:buFont typeface="+mj-lt"/>
              <a:buAutoNum type="alphaLcPeriod"/>
            </a:pPr>
            <a:r>
              <a:rPr lang="pt-BR" sz="1400" dirty="0">
                <a:latin typeface="Arial" panose="020B0604020202020204" pitchFamily="34" charset="0"/>
                <a:cs typeface="Arial" panose="020B0604020202020204" pitchFamily="34" charset="0"/>
              </a:rPr>
              <a:t>O gestor de frota pode utilizar também o filtro de “Faturamento” e selecionar o órgão ou unidade desejada.</a:t>
            </a: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13" name="Imagem 12"/>
          <p:cNvPicPr/>
          <p:nvPr/>
        </p:nvPicPr>
        <p:blipFill>
          <a:blip r:embed="rId2">
            <a:extLst>
              <a:ext uri="{28A0092B-C50C-407E-A947-70E740481C1C}">
                <a14:useLocalDpi xmlns:a14="http://schemas.microsoft.com/office/drawing/2010/main" val="0"/>
              </a:ext>
            </a:extLst>
          </a:blip>
          <a:stretch>
            <a:fillRect/>
          </a:stretch>
        </p:blipFill>
        <p:spPr>
          <a:xfrm>
            <a:off x="2627784" y="3001613"/>
            <a:ext cx="4968552" cy="3178101"/>
          </a:xfrm>
          <a:prstGeom prst="rect">
            <a:avLst/>
          </a:prstGeom>
        </p:spPr>
      </p:pic>
    </p:spTree>
    <p:extLst>
      <p:ext uri="{BB962C8B-B14F-4D97-AF65-F5344CB8AC3E}">
        <p14:creationId xmlns:p14="http://schemas.microsoft.com/office/powerpoint/2010/main" val="361445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175088"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2.2 Cadastro de Gestores (Usuários) no SOU LOG   </a:t>
            </a:r>
          </a:p>
        </p:txBody>
      </p:sp>
      <p:sp>
        <p:nvSpPr>
          <p:cNvPr id="8" name="CaixaDeTexto 7"/>
          <p:cNvSpPr txBox="1"/>
          <p:nvPr/>
        </p:nvSpPr>
        <p:spPr>
          <a:xfrm flipH="1">
            <a:off x="229412" y="1311372"/>
            <a:ext cx="8642612" cy="954107"/>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Existem no SOU LOG tipos de perfis com atribuições específicas no sistema (o usuário cadastrado em um determinado perfil, poderá solicitar a modificação futuramente), que estão detalhados na tabela seguinte:</a:t>
            </a:r>
          </a:p>
          <a:p>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2291997838"/>
              </p:ext>
            </p:extLst>
          </p:nvPr>
        </p:nvGraphicFramePr>
        <p:xfrm>
          <a:off x="1130569" y="1957555"/>
          <a:ext cx="6840297" cy="4167750"/>
        </p:xfrm>
        <a:graphic>
          <a:graphicData uri="http://schemas.openxmlformats.org/drawingml/2006/table">
            <a:tbl>
              <a:tblPr firstRow="1" firstCol="1" bandRow="1">
                <a:tableStyleId>{5C22544A-7EE6-4342-B048-85BDC9FD1C3A}</a:tableStyleId>
              </a:tblPr>
              <a:tblGrid>
                <a:gridCol w="2922444">
                  <a:extLst>
                    <a:ext uri="{9D8B030D-6E8A-4147-A177-3AD203B41FA5}">
                      <a16:colId xmlns:a16="http://schemas.microsoft.com/office/drawing/2014/main" val="20000"/>
                    </a:ext>
                  </a:extLst>
                </a:gridCol>
                <a:gridCol w="3917853">
                  <a:extLst>
                    <a:ext uri="{9D8B030D-6E8A-4147-A177-3AD203B41FA5}">
                      <a16:colId xmlns:a16="http://schemas.microsoft.com/office/drawing/2014/main" val="20001"/>
                    </a:ext>
                  </a:extLst>
                </a:gridCol>
              </a:tblGrid>
              <a:tr h="166477">
                <a:tc>
                  <a:txBody>
                    <a:bodyPr/>
                    <a:lstStyle/>
                    <a:p>
                      <a:pPr algn="just">
                        <a:spcAft>
                          <a:spcPts val="0"/>
                        </a:spcAft>
                      </a:pPr>
                      <a:r>
                        <a:rPr lang="pt-BR" sz="900" dirty="0">
                          <a:effectLst/>
                        </a:rPr>
                        <a:t>Tipo de perfil</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0"/>
                        </a:spcAft>
                      </a:pPr>
                      <a:r>
                        <a:rPr lang="pt-BR" sz="900">
                          <a:effectLst/>
                        </a:rPr>
                        <a:t>Descrição</a:t>
                      </a:r>
                      <a:endParaRPr lang="pt-BR" sz="60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extLst>
                  <a:ext uri="{0D108BD9-81ED-4DB2-BD59-A6C34878D82A}">
                    <a16:rowId xmlns:a16="http://schemas.microsoft.com/office/drawing/2014/main" val="10000"/>
                  </a:ext>
                </a:extLst>
              </a:tr>
              <a:tr h="187849">
                <a:tc rowSpan="3">
                  <a:txBody>
                    <a:bodyPr/>
                    <a:lstStyle/>
                    <a:p>
                      <a:pPr algn="just">
                        <a:spcAft>
                          <a:spcPts val="0"/>
                        </a:spcAft>
                      </a:pPr>
                      <a:r>
                        <a:rPr lang="pt-BR" sz="800" dirty="0">
                          <a:effectLst/>
                        </a:rPr>
                        <a:t>Gestor de Frota do Estado – GFE (Perfil exclusivo da SEPLAG)</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dirty="0">
                          <a:effectLst/>
                        </a:rPr>
                        <a:t>Pode visualizar todas as informações dos órgãos/ entidades.</a:t>
                      </a:r>
                      <a:endParaRPr lang="pt-BR" sz="800" dirty="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1"/>
                  </a:ext>
                </a:extLst>
              </a:tr>
              <a:tr h="191209">
                <a:tc vMerge="1">
                  <a:txBody>
                    <a:bodyPr/>
                    <a:lstStyle/>
                    <a:p>
                      <a:endParaRPr lang="pt-BR"/>
                    </a:p>
                  </a:txBody>
                  <a:tcPr/>
                </a:tc>
                <a:tc>
                  <a:txBody>
                    <a:bodyPr/>
                    <a:lstStyle/>
                    <a:p>
                      <a:pPr algn="just">
                        <a:spcAft>
                          <a:spcPts val="600"/>
                        </a:spcAft>
                      </a:pPr>
                      <a:r>
                        <a:rPr lang="pt-BR" sz="800" u="sng" dirty="0">
                          <a:effectLst/>
                        </a:rPr>
                        <a:t>NÃO</a:t>
                      </a:r>
                      <a:r>
                        <a:rPr lang="pt-BR" sz="800" dirty="0">
                          <a:effectLst/>
                        </a:rPr>
                        <a:t> pode aprovar as manutenções dos veículos.</a:t>
                      </a:r>
                      <a:endParaRPr lang="pt-BR" sz="800" dirty="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2"/>
                  </a:ext>
                </a:extLst>
              </a:tr>
              <a:tr h="493398">
                <a:tc vMerge="1">
                  <a:txBody>
                    <a:bodyPr/>
                    <a:lstStyle/>
                    <a:p>
                      <a:endParaRPr lang="pt-BR"/>
                    </a:p>
                  </a:txBody>
                  <a:tcPr/>
                </a:tc>
                <a:tc>
                  <a:txBody>
                    <a:bodyPr/>
                    <a:lstStyle/>
                    <a:p>
                      <a:pPr algn="just">
                        <a:spcAft>
                          <a:spcPts val="600"/>
                        </a:spcAft>
                      </a:pPr>
                      <a:r>
                        <a:rPr lang="pt-BR" sz="800" dirty="0">
                          <a:effectLst/>
                        </a:rPr>
                        <a:t>Responsável pela autorização das manutenções de veículos, para todo o Estado, em que o valor do orçamento somado ao valor total das manutenções efetuadas no veículo nos últimos 12 meses for superior a 40% do valor venal do veículo.</a:t>
                      </a:r>
                      <a:endParaRPr lang="pt-BR" sz="800" dirty="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3"/>
                  </a:ext>
                </a:extLst>
              </a:tr>
              <a:tr h="246700">
                <a:tc rowSpan="2">
                  <a:txBody>
                    <a:bodyPr/>
                    <a:lstStyle/>
                    <a:p>
                      <a:pPr algn="just">
                        <a:spcAft>
                          <a:spcPts val="0"/>
                        </a:spcAft>
                      </a:pPr>
                      <a:r>
                        <a:rPr lang="pt-BR" sz="800" dirty="0">
                          <a:effectLst/>
                        </a:rPr>
                        <a:t>Gestor de Frota do Órgão – GFO (subtipo - aprovação)</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a:effectLst/>
                        </a:rPr>
                        <a:t>Pode visualizar as informações de todos os veículos alocados em todas as unidades de frota de seu órgão/entidade.</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4"/>
                  </a:ext>
                </a:extLst>
              </a:tr>
              <a:tr h="244596">
                <a:tc vMerge="1">
                  <a:txBody>
                    <a:bodyPr/>
                    <a:lstStyle/>
                    <a:p>
                      <a:endParaRPr lang="pt-BR"/>
                    </a:p>
                  </a:txBody>
                  <a:tcPr/>
                </a:tc>
                <a:tc>
                  <a:txBody>
                    <a:bodyPr/>
                    <a:lstStyle/>
                    <a:p>
                      <a:pPr algn="just">
                        <a:spcAft>
                          <a:spcPts val="600"/>
                        </a:spcAft>
                      </a:pPr>
                      <a:r>
                        <a:rPr lang="pt-BR" sz="800">
                          <a:effectLst/>
                        </a:rPr>
                        <a:t>Pode aprovar as manutenções de todos os veículos pertencentes ao seu órgão/entidade.</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5"/>
                  </a:ext>
                </a:extLst>
              </a:tr>
              <a:tr h="191209">
                <a:tc rowSpan="2">
                  <a:txBody>
                    <a:bodyPr/>
                    <a:lstStyle/>
                    <a:p>
                      <a:pPr algn="just">
                        <a:spcAft>
                          <a:spcPts val="0"/>
                        </a:spcAft>
                      </a:pPr>
                      <a:r>
                        <a:rPr lang="pt-BR" sz="800" dirty="0">
                          <a:effectLst/>
                        </a:rPr>
                        <a:t>Gestor de Frota do Órgão – GFO (subtipo - consulta)</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a:effectLst/>
                        </a:rPr>
                        <a:t>Pode visualizar todas as informações referentes a seu órgão/entidade.</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6"/>
                  </a:ext>
                </a:extLst>
              </a:tr>
              <a:tr h="122297">
                <a:tc vMerge="1">
                  <a:txBody>
                    <a:bodyPr/>
                    <a:lstStyle/>
                    <a:p>
                      <a:endParaRPr lang="pt-BR"/>
                    </a:p>
                  </a:txBody>
                  <a:tcPr/>
                </a:tc>
                <a:tc>
                  <a:txBody>
                    <a:bodyPr/>
                    <a:lstStyle/>
                    <a:p>
                      <a:pPr algn="just">
                        <a:spcAft>
                          <a:spcPts val="600"/>
                        </a:spcAft>
                      </a:pPr>
                      <a:r>
                        <a:rPr lang="pt-BR" sz="800" u="sng">
                          <a:effectLst/>
                        </a:rPr>
                        <a:t>NÃO</a:t>
                      </a:r>
                      <a:r>
                        <a:rPr lang="pt-BR" sz="800">
                          <a:effectLst/>
                        </a:rPr>
                        <a:t> pode aprovar as manutenções de veículos.</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7"/>
                  </a:ext>
                </a:extLst>
              </a:tr>
              <a:tr h="443330">
                <a:tc rowSpan="2">
                  <a:txBody>
                    <a:bodyPr/>
                    <a:lstStyle/>
                    <a:p>
                      <a:pPr algn="just">
                        <a:spcAft>
                          <a:spcPts val="0"/>
                        </a:spcAft>
                      </a:pPr>
                      <a:r>
                        <a:rPr lang="pt-BR" sz="800" dirty="0">
                          <a:effectLst/>
                        </a:rPr>
                        <a:t>Gestor de Frota da Unidade – GFU (subtipo - aprovação)</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dirty="0">
                          <a:effectLst/>
                        </a:rPr>
                        <a:t>Pode ter acesso a uma ou várias unidades de frota.</a:t>
                      </a:r>
                    </a:p>
                    <a:p>
                      <a:pPr algn="just">
                        <a:spcAft>
                          <a:spcPts val="600"/>
                        </a:spcAft>
                      </a:pPr>
                      <a:r>
                        <a:rPr lang="pt-BR" sz="800" dirty="0">
                          <a:effectLst/>
                        </a:rPr>
                        <a:t>Pode visualizar todas as informações referentes à(s) unidade(s) que tem acesso.</a:t>
                      </a:r>
                      <a:endParaRPr lang="pt-BR" sz="800" dirty="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8"/>
                  </a:ext>
                </a:extLst>
              </a:tr>
              <a:tr h="246700">
                <a:tc vMerge="1">
                  <a:txBody>
                    <a:bodyPr/>
                    <a:lstStyle/>
                    <a:p>
                      <a:endParaRPr lang="pt-BR"/>
                    </a:p>
                  </a:txBody>
                  <a:tcPr/>
                </a:tc>
                <a:tc>
                  <a:txBody>
                    <a:bodyPr/>
                    <a:lstStyle/>
                    <a:p>
                      <a:pPr algn="just">
                        <a:spcAft>
                          <a:spcPts val="600"/>
                        </a:spcAft>
                      </a:pPr>
                      <a:r>
                        <a:rPr lang="pt-BR" sz="800">
                          <a:effectLst/>
                        </a:rPr>
                        <a:t>Pode aprovar as manutenções de todos os veículos pertencentes à(s) unidade(s) que tem acesso.</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09"/>
                  </a:ext>
                </a:extLst>
              </a:tr>
              <a:tr h="443330">
                <a:tc rowSpan="2">
                  <a:txBody>
                    <a:bodyPr/>
                    <a:lstStyle/>
                    <a:p>
                      <a:pPr algn="just">
                        <a:spcAft>
                          <a:spcPts val="0"/>
                        </a:spcAft>
                      </a:pPr>
                      <a:r>
                        <a:rPr lang="pt-BR" sz="800" dirty="0">
                          <a:effectLst/>
                        </a:rPr>
                        <a:t>Gestor de Frota da Unidade – GFU (subtipo - consulta)</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a:effectLst/>
                        </a:rPr>
                        <a:t>Pode ter acesso a uma ou várias unidades de frota.</a:t>
                      </a:r>
                    </a:p>
                    <a:p>
                      <a:pPr algn="just">
                        <a:spcAft>
                          <a:spcPts val="600"/>
                        </a:spcAft>
                      </a:pPr>
                      <a:r>
                        <a:rPr lang="pt-BR" sz="800">
                          <a:effectLst/>
                        </a:rPr>
                        <a:t>Pode visualizar todas as informações referentes à(s) unidade(s) que tem acesso.</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10"/>
                  </a:ext>
                </a:extLst>
              </a:tr>
              <a:tr h="122297">
                <a:tc vMerge="1">
                  <a:txBody>
                    <a:bodyPr/>
                    <a:lstStyle/>
                    <a:p>
                      <a:endParaRPr lang="pt-BR"/>
                    </a:p>
                  </a:txBody>
                  <a:tcPr/>
                </a:tc>
                <a:tc>
                  <a:txBody>
                    <a:bodyPr/>
                    <a:lstStyle/>
                    <a:p>
                      <a:pPr algn="just">
                        <a:spcAft>
                          <a:spcPts val="600"/>
                        </a:spcAft>
                      </a:pPr>
                      <a:r>
                        <a:rPr lang="pt-BR" sz="800" u="sng">
                          <a:effectLst/>
                        </a:rPr>
                        <a:t>NÃO</a:t>
                      </a:r>
                      <a:r>
                        <a:rPr lang="pt-BR" sz="800">
                          <a:effectLst/>
                        </a:rPr>
                        <a:t> pode aprovar as manutenções de veículos.</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11"/>
                  </a:ext>
                </a:extLst>
              </a:tr>
              <a:tr h="687925">
                <a:tc>
                  <a:txBody>
                    <a:bodyPr/>
                    <a:lstStyle/>
                    <a:p>
                      <a:pPr algn="just">
                        <a:spcAft>
                          <a:spcPts val="0"/>
                        </a:spcAft>
                      </a:pPr>
                      <a:r>
                        <a:rPr lang="pt-BR" sz="800" dirty="0">
                          <a:effectLst/>
                        </a:rPr>
                        <a:t>Equipe plataforma</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a:effectLst/>
                        </a:rPr>
                        <a:t>Acesso exclusivo dos funcionários da empresa TICKET LOG que compõem a equipe especializada. Estes usuários são responsáveis por acompanhar e analisar os orçamentos e cotações, inserir a comprovação da economicidade, acompanhar os prazos, etc.</a:t>
                      </a:r>
                    </a:p>
                    <a:p>
                      <a:pPr algn="just">
                        <a:spcAft>
                          <a:spcPts val="600"/>
                        </a:spcAft>
                      </a:pPr>
                      <a:r>
                        <a:rPr lang="pt-BR" sz="800" u="sng">
                          <a:effectLst/>
                        </a:rPr>
                        <a:t>NÃO</a:t>
                      </a:r>
                      <a:r>
                        <a:rPr lang="pt-BR" sz="800">
                          <a:effectLst/>
                        </a:rPr>
                        <a:t> pode aprovar as manutenções de veículos.</a:t>
                      </a:r>
                      <a:endParaRPr lang="pt-BR" sz="80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12"/>
                  </a:ext>
                </a:extLst>
              </a:tr>
              <a:tr h="380433">
                <a:tc>
                  <a:txBody>
                    <a:bodyPr/>
                    <a:lstStyle/>
                    <a:p>
                      <a:pPr algn="just">
                        <a:spcAft>
                          <a:spcPts val="0"/>
                        </a:spcAft>
                      </a:pPr>
                      <a:r>
                        <a:rPr lang="pt-BR" sz="800" dirty="0">
                          <a:effectLst/>
                        </a:rPr>
                        <a:t>Estabelecimento</a:t>
                      </a:r>
                      <a:endParaRPr lang="pt-BR" sz="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4876" marR="34876" marT="0" marB="0" anchor="ctr"/>
                </a:tc>
                <a:tc>
                  <a:txBody>
                    <a:bodyPr/>
                    <a:lstStyle/>
                    <a:p>
                      <a:pPr algn="just">
                        <a:spcAft>
                          <a:spcPts val="600"/>
                        </a:spcAft>
                      </a:pPr>
                      <a:r>
                        <a:rPr lang="pt-BR" sz="800" dirty="0">
                          <a:effectLst/>
                        </a:rPr>
                        <a:t>Acesso dos estabelecimentos da rede credenciada para registrar a entrada do veículo, realizar orçamento e cotações, inserir informações referentes a cada manutenção e finalizá-las.</a:t>
                      </a:r>
                      <a:endParaRPr lang="pt-BR" sz="800" dirty="0">
                        <a:effectLst/>
                        <a:latin typeface="Times New Roman" panose="02020603050405020304" pitchFamily="18" charset="0"/>
                      </a:endParaRPr>
                    </a:p>
                  </a:txBody>
                  <a:tcPr marL="34876" marR="34876"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547397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sp>
        <p:nvSpPr>
          <p:cNvPr id="12" name="Retângulo 11"/>
          <p:cNvSpPr/>
          <p:nvPr/>
        </p:nvSpPr>
        <p:spPr>
          <a:xfrm>
            <a:off x="231064" y="1444498"/>
            <a:ext cx="8640960" cy="738664"/>
          </a:xfrm>
          <a:prstGeom prst="rect">
            <a:avLst/>
          </a:prstGeom>
        </p:spPr>
        <p:txBody>
          <a:bodyPr wrap="square">
            <a:spAutoFit/>
          </a:bodyPr>
          <a:lstStyle/>
          <a:p>
            <a:pPr marL="800100" lvl="7" indent="-342900" algn="just">
              <a:buFont typeface="+mj-lt"/>
              <a:buAutoNum type="alphaUcPeriod" startAt="2"/>
            </a:pPr>
            <a:r>
              <a:rPr lang="pt-BR" sz="1400" dirty="0">
                <a:latin typeface="Arial" panose="020B0604020202020204" pitchFamily="34" charset="0"/>
                <a:cs typeface="Arial" panose="020B0604020202020204" pitchFamily="34" charset="0"/>
              </a:rPr>
              <a:t>Na tela seguinte, serão exibidos os resultados da pesquisa. O gestor de frota deve, então, clicar no número do título (em azul);</a:t>
            </a:r>
          </a:p>
          <a:p>
            <a:pPr marL="0" lvl="1" algn="just"/>
            <a:endParaRPr lang="pt-BR" sz="1400" dirty="0">
              <a:solidFill>
                <a:prstClr val="black"/>
              </a:solidFill>
              <a:latin typeface="Arial" panose="020B0604020202020204" pitchFamily="34" charset="0"/>
              <a:cs typeface="Arial" panose="020B0604020202020204" pitchFamily="34" charset="0"/>
            </a:endParaRPr>
          </a:p>
        </p:txBody>
      </p:sp>
      <p:pic>
        <p:nvPicPr>
          <p:cNvPr id="9" name="Imagem 8"/>
          <p:cNvPicPr/>
          <p:nvPr/>
        </p:nvPicPr>
        <p:blipFill>
          <a:blip r:embed="rId2">
            <a:extLst>
              <a:ext uri="{28A0092B-C50C-407E-A947-70E740481C1C}">
                <a14:useLocalDpi xmlns:a14="http://schemas.microsoft.com/office/drawing/2010/main" val="0"/>
              </a:ext>
            </a:extLst>
          </a:blip>
          <a:stretch>
            <a:fillRect/>
          </a:stretch>
        </p:blipFill>
        <p:spPr>
          <a:xfrm>
            <a:off x="1907704" y="2181673"/>
            <a:ext cx="5645900" cy="1249101"/>
          </a:xfrm>
          <a:prstGeom prst="rect">
            <a:avLst/>
          </a:prstGeom>
          <a:ln>
            <a:solidFill>
              <a:schemeClr val="accent1">
                <a:lumMod val="40000"/>
                <a:lumOff val="60000"/>
              </a:schemeClr>
            </a:solidFill>
          </a:ln>
        </p:spPr>
      </p:pic>
      <p:sp>
        <p:nvSpPr>
          <p:cNvPr id="14" name="CaixaDeTexto 13"/>
          <p:cNvSpPr txBox="1"/>
          <p:nvPr/>
        </p:nvSpPr>
        <p:spPr>
          <a:xfrm>
            <a:off x="218294" y="3332132"/>
            <a:ext cx="8640960" cy="1046440"/>
          </a:xfrm>
          <a:prstGeom prst="rect">
            <a:avLst/>
          </a:prstGeom>
          <a:noFill/>
        </p:spPr>
        <p:txBody>
          <a:bodyPr wrap="square" rtlCol="0">
            <a:spAutoFit/>
          </a:bodyPr>
          <a:lstStyle/>
          <a:p>
            <a:pPr algn="just"/>
            <a:endParaRPr lang="pt-BR" sz="1600" dirty="0">
              <a:latin typeface="Calibri" panose="020F0502020204030204" pitchFamily="34" charset="0"/>
            </a:endParaRPr>
          </a:p>
          <a:p>
            <a:r>
              <a:rPr lang="pt-BR" dirty="0"/>
              <a:t> </a:t>
            </a:r>
            <a:endParaRPr lang="pt-BR" sz="1400" dirty="0"/>
          </a:p>
          <a:p>
            <a:pPr marL="800100" lvl="7" indent="-342900" algn="just">
              <a:buFont typeface="+mj-lt"/>
              <a:buAutoNum type="alphaUcPeriod" startAt="3"/>
            </a:pPr>
            <a:r>
              <a:rPr lang="pt-BR" sz="1400" dirty="0">
                <a:latin typeface="Arial" panose="020B0604020202020204" pitchFamily="34" charset="0"/>
                <a:cs typeface="Arial" panose="020B0604020202020204" pitchFamily="34" charset="0"/>
              </a:rPr>
              <a:t>Na tela seguinte, o gestor de frota deve clicar em “orçamentos”. Irá gerar o detalhamento do título pré-faturado;</a:t>
            </a:r>
          </a:p>
        </p:txBody>
      </p:sp>
      <p:pic>
        <p:nvPicPr>
          <p:cNvPr id="16" name="Imagem 15"/>
          <p:cNvPicPr/>
          <p:nvPr/>
        </p:nvPicPr>
        <p:blipFill>
          <a:blip r:embed="rId3">
            <a:extLst>
              <a:ext uri="{28A0092B-C50C-407E-A947-70E740481C1C}">
                <a14:useLocalDpi xmlns:a14="http://schemas.microsoft.com/office/drawing/2010/main" val="0"/>
              </a:ext>
            </a:extLst>
          </a:blip>
          <a:stretch>
            <a:fillRect/>
          </a:stretch>
        </p:blipFill>
        <p:spPr>
          <a:xfrm>
            <a:off x="2267744" y="4533184"/>
            <a:ext cx="5171120" cy="1409564"/>
          </a:xfrm>
          <a:prstGeom prst="rect">
            <a:avLst/>
          </a:prstGeom>
        </p:spPr>
      </p:pic>
    </p:spTree>
    <p:extLst>
      <p:ext uri="{BB962C8B-B14F-4D97-AF65-F5344CB8AC3E}">
        <p14:creationId xmlns:p14="http://schemas.microsoft.com/office/powerpoint/2010/main" val="7106535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sp>
        <p:nvSpPr>
          <p:cNvPr id="12" name="Retângulo 11"/>
          <p:cNvSpPr/>
          <p:nvPr/>
        </p:nvSpPr>
        <p:spPr>
          <a:xfrm>
            <a:off x="218294" y="1088632"/>
            <a:ext cx="8640960" cy="4832092"/>
          </a:xfrm>
          <a:prstGeom prst="rect">
            <a:avLst/>
          </a:prstGeom>
        </p:spPr>
        <p:txBody>
          <a:bodyPr wrap="square">
            <a:spAutoFit/>
          </a:bodyPr>
          <a:lstStyle/>
          <a:p>
            <a:pPr marL="800100" lvl="7" indent="-342900" algn="just">
              <a:buFont typeface="+mj-lt"/>
              <a:buAutoNum type="alphaUcPeriod" startAt="4"/>
            </a:pPr>
            <a:r>
              <a:rPr lang="pt-BR" sz="1400" dirty="0">
                <a:latin typeface="Arial" panose="020B0604020202020204" pitchFamily="34" charset="0"/>
                <a:cs typeface="Arial" panose="020B0604020202020204" pitchFamily="34" charset="0"/>
              </a:rPr>
              <a:t>Na tela seguinte, o gestor de frota irá realizar a conferência e validação das ordens de serviço.</a:t>
            </a:r>
          </a:p>
          <a:p>
            <a:pPr marL="800100" lvl="7" indent="-342900" algn="just">
              <a:buFont typeface="+mj-lt"/>
              <a:buAutoNum type="alphaUcPeriod" startAt="4"/>
            </a:pPr>
            <a:r>
              <a:rPr lang="pt-BR" sz="1400" dirty="0">
                <a:latin typeface="Arial" panose="020B0604020202020204" pitchFamily="34" charset="0"/>
                <a:cs typeface="Arial" panose="020B0604020202020204" pitchFamily="34" charset="0"/>
              </a:rPr>
              <a:t>Poderá realizar o download do RAD (Excel/PDF).</a:t>
            </a:r>
          </a:p>
          <a:p>
            <a:pPr marL="800100" lvl="7" indent="-342900" algn="just">
              <a:buFont typeface="+mj-lt"/>
              <a:buAutoNum type="alphaUcPeriod" startAt="4"/>
            </a:pPr>
            <a:r>
              <a:rPr lang="pt-BR" sz="1400" dirty="0">
                <a:latin typeface="Arial" panose="020B0604020202020204" pitchFamily="34" charset="0"/>
                <a:cs typeface="Arial" panose="020B0604020202020204" pitchFamily="34" charset="0"/>
              </a:rPr>
              <a:t>Visualizar o período do faturamento</a:t>
            </a:r>
          </a:p>
          <a:p>
            <a:pPr marL="800100" lvl="7" indent="-342900" algn="just">
              <a:buFont typeface="+mj-lt"/>
              <a:buAutoNum type="alphaUcPeriod" startAt="4"/>
            </a:pPr>
            <a:r>
              <a:rPr lang="pt-BR" sz="1400" dirty="0">
                <a:latin typeface="Arial" panose="020B0604020202020204" pitchFamily="34" charset="0"/>
                <a:cs typeface="Arial" panose="020B0604020202020204" pitchFamily="34" charset="0"/>
              </a:rPr>
              <a:t>Visualizar as informações: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Da ordem de serviço, clicando no link no número da ordem, sendo possível também:</a:t>
            </a:r>
          </a:p>
          <a:p>
            <a:pPr marL="1657350" lvl="3"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Visualizar informações gerais do estabelecimento.</a:t>
            </a:r>
          </a:p>
          <a:p>
            <a:pPr marL="1657350" lvl="3"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Visualizar as informações gerais do serviço aprovado/executado.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Placa do veículo;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Data de transação, conclusão do serviço e retirada do veículo;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Código do estabelecimento;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Estabelecimento;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Optante simples nacional;</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Número das NF’s (Serviço/Peça):</a:t>
            </a:r>
          </a:p>
          <a:p>
            <a:pPr marL="1657350" lvl="3"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Possibilidade de download.</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Informações sobre o ICMS/ISSQN (percentual / valor);</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Valores aprovados (Serviço / Peça);</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Valores a pagar (Serviço / Peça);</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Responsabilidade tributária do ISSQN (prestador ou tomador);</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 total aprovado;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 total líquido;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Status do Título;</a:t>
            </a:r>
          </a:p>
          <a:p>
            <a:pPr marL="0" lvl="1" algn="just"/>
            <a:endParaRPr lang="pt-BR"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4390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pic>
        <p:nvPicPr>
          <p:cNvPr id="2" name="Imagem 1">
            <a:extLst>
              <a:ext uri="{FF2B5EF4-FFF2-40B4-BE49-F238E27FC236}">
                <a16:creationId xmlns:a16="http://schemas.microsoft.com/office/drawing/2014/main" id="{0CF20F3E-6438-4530-85F1-3B91E17601AB}"/>
              </a:ext>
            </a:extLst>
          </p:cNvPr>
          <p:cNvPicPr>
            <a:picLocks noChangeAspect="1"/>
          </p:cNvPicPr>
          <p:nvPr/>
        </p:nvPicPr>
        <p:blipFill>
          <a:blip r:embed="rId2"/>
          <a:stretch>
            <a:fillRect/>
          </a:stretch>
        </p:blipFill>
        <p:spPr>
          <a:xfrm>
            <a:off x="148059" y="1340768"/>
            <a:ext cx="8847881" cy="3456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25652635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4.3.4 Validação do Título (RAD)</a:t>
            </a:r>
          </a:p>
        </p:txBody>
      </p:sp>
      <p:sp>
        <p:nvSpPr>
          <p:cNvPr id="8" name="CaixaDeTexto 7"/>
          <p:cNvSpPr txBox="1"/>
          <p:nvPr/>
        </p:nvSpPr>
        <p:spPr>
          <a:xfrm>
            <a:off x="218294" y="861387"/>
            <a:ext cx="8629453" cy="5701561"/>
          </a:xfrm>
          <a:prstGeom prst="rect">
            <a:avLst/>
          </a:prstGeom>
          <a:noFill/>
        </p:spPr>
        <p:txBody>
          <a:bodyPr wrap="square" rtlCol="0">
            <a:spAutoFit/>
          </a:bodyPr>
          <a:lstStyle/>
          <a:p>
            <a:pPr algn="just"/>
            <a:endParaRPr lang="pt-BR" sz="1600" dirty="0">
              <a:latin typeface="Calibri" panose="020F0502020204030204" pitchFamily="34" charset="0"/>
            </a:endParaRPr>
          </a:p>
          <a:p>
            <a:pPr marL="800100" lvl="7" indent="-342900" algn="just">
              <a:buAutoNum type="alphaUcPeriod" startAt="8"/>
            </a:pPr>
            <a:r>
              <a:rPr lang="pt-BR" sz="1400" dirty="0">
                <a:latin typeface="Arial" panose="020B0604020202020204" pitchFamily="34" charset="0"/>
                <a:cs typeface="Arial" panose="020B0604020202020204" pitchFamily="34" charset="0"/>
              </a:rPr>
              <a:t>Caso seja necessário contestar o título:</a:t>
            </a:r>
          </a:p>
          <a:p>
            <a:pPr marL="1200150" lvl="2"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Necessário inserir uma justificativa no campo “Relato” com as informações que devem ser analisadas pela TICKET LOG;</a:t>
            </a:r>
          </a:p>
          <a:p>
            <a:pPr marL="1771650" lvl="3" indent="-400050" algn="just">
              <a:buFont typeface="+mj-lt"/>
              <a:buAutoNum type="romanLcPeriod"/>
            </a:pPr>
            <a:r>
              <a:rPr lang="pt-BR" sz="1400" dirty="0">
                <a:latin typeface="Arial" panose="020B0604020202020204" pitchFamily="34" charset="0"/>
                <a:cs typeface="Arial" panose="020B0604020202020204" pitchFamily="34" charset="0"/>
              </a:rPr>
              <a:t>Importante que os relatos contenham os aspectos específicos a serem retificados de forma a tornar eficiente a análise pela plataforma. </a:t>
            </a:r>
          </a:p>
          <a:p>
            <a:pPr marL="1200150" lvl="2"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Clicar no botão “Contestar”;</a:t>
            </a:r>
          </a:p>
          <a:p>
            <a:pPr marL="1200150" lvl="2"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O status ficará como “Em Contestação”;</a:t>
            </a:r>
          </a:p>
          <a:p>
            <a:pPr marL="800100" lvl="7" indent="-342900" algn="just">
              <a:buAutoNum type="alphaUcPeriod" startAt="8"/>
            </a:pPr>
            <a:endParaRPr lang="pt-BR" sz="1400" dirty="0">
              <a:latin typeface="Arial" panose="020B0604020202020204" pitchFamily="34" charset="0"/>
              <a:cs typeface="Arial" panose="020B0604020202020204" pitchFamily="34" charset="0"/>
            </a:endParaRPr>
          </a:p>
          <a:p>
            <a:pPr marL="800100" lvl="7" indent="-342900" algn="just">
              <a:buFont typeface="+mj-lt"/>
              <a:buAutoNum type="alphaUcPeriod" startAt="9"/>
            </a:pPr>
            <a:r>
              <a:rPr lang="pt-BR" sz="1400" dirty="0">
                <a:latin typeface="Arial" panose="020B0604020202020204" pitchFamily="34" charset="0"/>
                <a:cs typeface="Arial" panose="020B0604020202020204" pitchFamily="34" charset="0"/>
              </a:rPr>
              <a:t>Após a validação da TICKET LOG, o gestor de frota irá receber um e-mail para nova validação do título e o status irá retornar para “Aguardando Validação”;</a:t>
            </a:r>
          </a:p>
          <a:p>
            <a:pPr marL="342900" indent="-342900">
              <a:buFont typeface="+mj-lt"/>
              <a:buAutoNum type="alphaUcPeriod" startAt="9"/>
            </a:pPr>
            <a:endParaRPr lang="pt-BR" sz="1050" dirty="0"/>
          </a:p>
          <a:p>
            <a:pPr marL="800100" lvl="7" indent="-342900" algn="just">
              <a:buFont typeface="+mj-lt"/>
              <a:buAutoNum type="alphaUcPeriod" startAt="10"/>
            </a:pPr>
            <a:r>
              <a:rPr lang="pt-BR" sz="1400" dirty="0">
                <a:latin typeface="Arial" panose="020B0604020202020204" pitchFamily="34" charset="0"/>
                <a:cs typeface="Arial" panose="020B0604020202020204" pitchFamily="34" charset="0"/>
              </a:rPr>
              <a:t>A cada ação gerada na validação será gerado um histórico de validação sendo gravado a data/hora da ação, o usuário, a ação e o relato informado;</a:t>
            </a:r>
          </a:p>
          <a:p>
            <a:pPr marL="800100" lvl="7" indent="-342900" algn="just">
              <a:buFont typeface="+mj-lt"/>
              <a:buAutoNum type="alphaUcPeriod" startAt="10"/>
            </a:pPr>
            <a:endParaRPr lang="pt-BR" sz="1400" dirty="0">
              <a:latin typeface="Arial" panose="020B0604020202020204" pitchFamily="34" charset="0"/>
              <a:cs typeface="Arial" panose="020B0604020202020204" pitchFamily="34" charset="0"/>
            </a:endParaRPr>
          </a:p>
          <a:p>
            <a:pPr marL="800100" lvl="7" indent="-342900" algn="just">
              <a:buFont typeface="+mj-lt"/>
              <a:buAutoNum type="alphaUcPeriod" startAt="10"/>
            </a:pPr>
            <a:r>
              <a:rPr lang="pt-BR" sz="1400" dirty="0">
                <a:latin typeface="Arial" panose="020B0604020202020204" pitchFamily="34" charset="0"/>
                <a:cs typeface="Arial" panose="020B0604020202020204" pitchFamily="34" charset="0"/>
              </a:rPr>
              <a:t>Uma vez que a fatura foi aprovada pelo gestor de frota, a Ticket Log poderá emitir a fatura;</a:t>
            </a:r>
          </a:p>
          <a:p>
            <a:pPr marL="800100" lvl="7" indent="-342900" algn="just">
              <a:buAutoNum type="alphaUcPeriod" startAt="10"/>
            </a:pPr>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Observação 1</a:t>
            </a:r>
            <a:r>
              <a:rPr lang="pt-BR" sz="1400" dirty="0">
                <a:latin typeface="Arial" panose="020B0604020202020204" pitchFamily="34" charset="0"/>
                <a:cs typeface="Arial" panose="020B0604020202020204" pitchFamily="34" charset="0"/>
              </a:rPr>
              <a:t>: Após a conferência dos quantitativos e valores apresentados, o órgão/entidade CONTRATANTE atestará a medição quinzenal, comunicando à CONTRATADA, no prazo de até 02 (dois) dias úteis, contados do recebimento/disponibilização do relatório, o valor aprovado, e autorizando a emissão da correspondente fatura.</a:t>
            </a:r>
          </a:p>
          <a:p>
            <a:pPr algn="just"/>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Observação 2</a:t>
            </a:r>
            <a:r>
              <a:rPr lang="pt-BR" sz="1400" dirty="0">
                <a:latin typeface="Arial" panose="020B0604020202020204" pitchFamily="34" charset="0"/>
                <a:cs typeface="Arial" panose="020B0604020202020204" pitchFamily="34" charset="0"/>
              </a:rPr>
              <a:t>: Para apoio e mais detalhamentos, está disponível também para o gestor de frota o relatório Retenção de Impostos Unificado no Sou Log</a:t>
            </a:r>
          </a:p>
          <a:p>
            <a:pPr marL="800100" lvl="7" indent="-342900" algn="just">
              <a:buAutoNum type="alphaUcPeriod" startAt="10"/>
            </a:pPr>
            <a:endParaRPr lang="pt-BR" sz="1600" dirty="0">
              <a:latin typeface="Calibri" panose="020F0502020204030204" pitchFamily="34" charset="0"/>
            </a:endParaRPr>
          </a:p>
        </p:txBody>
      </p:sp>
    </p:spTree>
    <p:extLst>
      <p:ext uri="{BB962C8B-B14F-4D97-AF65-F5344CB8AC3E}">
        <p14:creationId xmlns:p14="http://schemas.microsoft.com/office/powerpoint/2010/main" val="22208002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4.3.5 Emissão da Fatura</a:t>
            </a:r>
          </a:p>
        </p:txBody>
      </p:sp>
      <p:sp>
        <p:nvSpPr>
          <p:cNvPr id="8" name="CaixaDeTexto 7"/>
          <p:cNvSpPr txBox="1"/>
          <p:nvPr/>
        </p:nvSpPr>
        <p:spPr>
          <a:xfrm>
            <a:off x="244221" y="1196752"/>
            <a:ext cx="8642223" cy="4401205"/>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Após a validação do título, a empresa gestora (</a:t>
            </a:r>
            <a:r>
              <a:rPr lang="pt-BR" sz="1400" cap="all" dirty="0">
                <a:latin typeface="Arial" panose="020B0604020202020204" pitchFamily="34" charset="0"/>
                <a:cs typeface="Arial" panose="020B0604020202020204" pitchFamily="34" charset="0"/>
              </a:rPr>
              <a:t>TICKET LOG</a:t>
            </a:r>
            <a:r>
              <a:rPr lang="pt-BR" sz="1400" dirty="0">
                <a:latin typeface="Arial" panose="020B0604020202020204" pitchFamily="34" charset="0"/>
                <a:cs typeface="Arial" panose="020B0604020202020204" pitchFamily="34" charset="0"/>
              </a:rPr>
              <a:t>) emitirá a fatura referente aos valores a serem pagos a ela, na quinzena.</a:t>
            </a:r>
          </a:p>
          <a:p>
            <a:pPr algn="just"/>
            <a:r>
              <a:rPr lang="pt-BR" sz="1400" dirty="0">
                <a:latin typeface="Arial" panose="020B0604020202020204" pitchFamily="34" charset="0"/>
                <a:cs typeface="Arial" panose="020B0604020202020204" pitchFamily="34" charset="0"/>
              </a:rPr>
              <a:t>A fatura conterá a cobrança: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Dos valores a pagar referentes às manutenções finalizadas e aceitas pelo gestor de frota no período (reembolso/repasse);</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Da taxa de administração, referente ao serviço de gerenciamento das manutenções. A taxa de administração aplicada nos contratos firmados é de 5% sobre os valores aprovados, além do valor de dedução do IMR caso aplicável.</a:t>
            </a:r>
          </a:p>
          <a:p>
            <a:pPr marL="285750" lvl="0"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primeiro valor não corresponde a um serviço efetivamente prestado pela empresa TICKET LOG. Ele é referente aos serviços/peças prestados/fornecidos pelos estabelecimentos da rede credenciada e será pago à empresa TICKET LOG como reembolso aos valores que ela repassou/repassará aos estabelecimentos.</a:t>
            </a:r>
          </a:p>
          <a:p>
            <a:pPr algn="just"/>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ATENÇÃO</a:t>
            </a:r>
            <a:r>
              <a:rPr lang="pt-BR" sz="1400" dirty="0">
                <a:latin typeface="Arial" panose="020B0604020202020204" pitchFamily="34" charset="0"/>
                <a:cs typeface="Arial" panose="020B0604020202020204" pitchFamily="34" charset="0"/>
              </a:rPr>
              <a:t>: Esse valor desconsidera os valores de ICMS deduzidos e de ISSQN retidos na fonte.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segundo valor corresponde à remuneração da empresa pelo gerenciamento realizado.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gestor de frota deverá conferir a fatura TICKET LOG de forma a verificar se seu preenchimento foi feito de forma correta e se ela possui todas as informações necessárias.</a:t>
            </a:r>
          </a:p>
        </p:txBody>
      </p:sp>
    </p:spTree>
    <p:extLst>
      <p:ext uri="{BB962C8B-B14F-4D97-AF65-F5344CB8AC3E}">
        <p14:creationId xmlns:p14="http://schemas.microsoft.com/office/powerpoint/2010/main" val="36951580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4.3.5 Emissão da Fatura</a:t>
            </a:r>
          </a:p>
        </p:txBody>
      </p:sp>
      <p:pic>
        <p:nvPicPr>
          <p:cNvPr id="3" name="Imagem 2">
            <a:extLst>
              <a:ext uri="{FF2B5EF4-FFF2-40B4-BE49-F238E27FC236}">
                <a16:creationId xmlns:a16="http://schemas.microsoft.com/office/drawing/2014/main" id="{1D6C6AD4-6E56-404A-AF72-414E46E23199}"/>
              </a:ext>
            </a:extLst>
          </p:cNvPr>
          <p:cNvPicPr>
            <a:picLocks noChangeAspect="1"/>
          </p:cNvPicPr>
          <p:nvPr/>
        </p:nvPicPr>
        <p:blipFill>
          <a:blip r:embed="rId2"/>
          <a:stretch>
            <a:fillRect/>
          </a:stretch>
        </p:blipFill>
        <p:spPr>
          <a:xfrm>
            <a:off x="3419872" y="189000"/>
            <a:ext cx="5037283" cy="6480000"/>
          </a:xfrm>
          <a:prstGeom prst="rect">
            <a:avLst/>
          </a:prstGeom>
        </p:spPr>
      </p:pic>
      <p:sp>
        <p:nvSpPr>
          <p:cNvPr id="2" name="Elipse 1"/>
          <p:cNvSpPr/>
          <p:nvPr/>
        </p:nvSpPr>
        <p:spPr>
          <a:xfrm>
            <a:off x="4932040" y="5589240"/>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961005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4.3.5 Emissão da Fatura</a:t>
            </a:r>
          </a:p>
        </p:txBody>
      </p:sp>
      <p:sp>
        <p:nvSpPr>
          <p:cNvPr id="10" name="CaixaDeTexto 9"/>
          <p:cNvSpPr txBox="1"/>
          <p:nvPr/>
        </p:nvSpPr>
        <p:spPr>
          <a:xfrm>
            <a:off x="247490" y="1072684"/>
            <a:ext cx="8642223" cy="2462213"/>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Legenda:</a:t>
            </a:r>
          </a:p>
          <a:p>
            <a:pPr algn="just"/>
            <a:endParaRPr lang="pt-BR" sz="1400" dirty="0">
              <a:latin typeface="Arial" panose="020B0604020202020204" pitchFamily="34" charset="0"/>
              <a:cs typeface="Arial" panose="020B0604020202020204" pitchFamily="34" charset="0"/>
            </a:endParaRPr>
          </a:p>
          <a:p>
            <a:pPr marL="800100" lvl="1" indent="-342900" algn="just">
              <a:buFont typeface="+mj-lt"/>
              <a:buAutoNum type="arabicParenR"/>
            </a:pPr>
            <a:r>
              <a:rPr lang="pt-BR" sz="1400" dirty="0">
                <a:latin typeface="Arial" panose="020B0604020202020204" pitchFamily="34" charset="0"/>
                <a:cs typeface="Arial" panose="020B0604020202020204" pitchFamily="34" charset="0"/>
              </a:rPr>
              <a:t>Valor aprovado pelo gestor.</a:t>
            </a:r>
          </a:p>
          <a:p>
            <a:pPr marL="800100" lvl="1" indent="-342900" algn="just">
              <a:buFont typeface="+mj-lt"/>
              <a:buAutoNum type="arabicParenR"/>
            </a:pPr>
            <a:r>
              <a:rPr lang="pt-BR" sz="1400" dirty="0">
                <a:latin typeface="Arial" panose="020B0604020202020204" pitchFamily="34" charset="0"/>
                <a:cs typeface="Arial" panose="020B0604020202020204" pitchFamily="34" charset="0"/>
              </a:rPr>
              <a:t>Valor taxa administração.</a:t>
            </a:r>
          </a:p>
          <a:p>
            <a:pPr marL="800100" lvl="1" indent="-342900" algn="just">
              <a:buFont typeface="+mj-lt"/>
              <a:buAutoNum type="arabicParenR"/>
            </a:pPr>
            <a:r>
              <a:rPr lang="pt-BR" sz="1400" dirty="0">
                <a:latin typeface="Arial" panose="020B0604020202020204" pitchFamily="34" charset="0"/>
                <a:cs typeface="Arial" panose="020B0604020202020204" pitchFamily="34" charset="0"/>
              </a:rPr>
              <a:t>Número do contrato, quinzena à qual se refere a fatura, tributos que foram deduzidos e/ou retidos, valor reembolso.</a:t>
            </a:r>
          </a:p>
          <a:p>
            <a:pPr marL="800100" lvl="1" indent="-342900" algn="just">
              <a:buFont typeface="+mj-lt"/>
              <a:buAutoNum type="arabicParenR"/>
            </a:pPr>
            <a:r>
              <a:rPr lang="pt-BR" sz="1400" dirty="0">
                <a:latin typeface="Arial" panose="020B0604020202020204" pitchFamily="34" charset="0"/>
                <a:cs typeface="Arial" panose="020B0604020202020204" pitchFamily="34" charset="0"/>
              </a:rPr>
              <a:t>Valor total a pagar (valor líquido a pagar à Ticket Log)</a:t>
            </a:r>
          </a:p>
          <a:p>
            <a:pPr marL="800100" lvl="1" indent="-342900" algn="just">
              <a:buFont typeface="+mj-lt"/>
              <a:buAutoNum type="arabicParenR"/>
            </a:pPr>
            <a:r>
              <a:rPr lang="pt-BR" sz="1400" dirty="0">
                <a:latin typeface="Arial" panose="020B0604020202020204" pitchFamily="34" charset="0"/>
                <a:cs typeface="Arial" panose="020B0604020202020204" pitchFamily="34" charset="0"/>
              </a:rPr>
              <a:t>Valor total da nota</a:t>
            </a:r>
          </a:p>
          <a:p>
            <a:pPr lvl="1"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Os valores de ISS retido e dedução do ICMS, estarão nas informações adicionais. O valor de dedução do IMR estará nas informações adicionais.</a:t>
            </a:r>
            <a:endParaRPr lang="pt-BR" sz="1600" dirty="0">
              <a:latin typeface="Calibri" panose="020F0502020204030204" pitchFamily="34" charset="0"/>
            </a:endParaRPr>
          </a:p>
        </p:txBody>
      </p:sp>
      <p:sp>
        <p:nvSpPr>
          <p:cNvPr id="6" name="CaixaDeTexto 5"/>
          <p:cNvSpPr txBox="1"/>
          <p:nvPr/>
        </p:nvSpPr>
        <p:spPr>
          <a:xfrm>
            <a:off x="253093" y="3573016"/>
            <a:ext cx="8642223" cy="2492990"/>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Para tanto, deverá observar a discriminação dos serviços, que deverá contemplar:</a:t>
            </a:r>
          </a:p>
          <a:p>
            <a:pPr lvl="1"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 APROVADO SOU LOG – Corresponde ao somatório dos valores de peças e serviços aprovado pelo gestor de frota no sistema SOU LOG no período;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ICMS DEDUZIDO – Corresponde ao somatório das deduções de ICMS no período;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ISSQN RETIDO – Corresponde ao somatório dos valores de ISSQN a serem retidos na fonte no período;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457200" lvl="7" algn="just"/>
            <a:endParaRPr lang="pt-BR" sz="1600" dirty="0">
              <a:latin typeface="Calibri" panose="020F0502020204030204" pitchFamily="34" charset="0"/>
            </a:endParaRPr>
          </a:p>
        </p:txBody>
      </p:sp>
    </p:spTree>
    <p:extLst>
      <p:ext uri="{BB962C8B-B14F-4D97-AF65-F5344CB8AC3E}">
        <p14:creationId xmlns:p14="http://schemas.microsoft.com/office/powerpoint/2010/main" val="6024638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4.3.5 Emissão da Fatura</a:t>
            </a:r>
          </a:p>
        </p:txBody>
      </p:sp>
      <p:sp>
        <p:nvSpPr>
          <p:cNvPr id="10" name="CaixaDeTexto 9"/>
          <p:cNvSpPr txBox="1"/>
          <p:nvPr/>
        </p:nvSpPr>
        <p:spPr>
          <a:xfrm>
            <a:off x="218294" y="1088632"/>
            <a:ext cx="8642223" cy="5047536"/>
          </a:xfrm>
          <a:prstGeom prst="rect">
            <a:avLst/>
          </a:prstGeom>
          <a:noFill/>
        </p:spPr>
        <p:txBody>
          <a:bodyPr wrap="square" rtlCol="0">
            <a:spAutoFit/>
          </a:bodyPr>
          <a:lstStyle/>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CONSUMO SOU LOG – Corresponde ao somatório dos valores das notas fiscais emitidas pelos estabelecimentos da Rede Credenciada. É igual ao “VALOR APROVADO SOU LOG” menos “ICMS DEDUZIDO”;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REEMBOLSO/REPASSE – Corresponde ao valor a ser pago à TICKET LOG como reembolso/repasse referente ao pagamento aos estabelecimentos da Rede Credenciada. É igual ao “CONSUMO SOU LOG” menos “ISSQN RETIDO”;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 TOTAL A PAGAR À TICKET LOG – Corresponde ao valor total a ser pago à TICKET LOG. É igual ao “REEMBOLSO/REPASSE” mais “TAXA SOU LOG – DEDUÇÃO IMR (se aplicável)”;</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VALOR DA NOTA FISCAL – Corresponde ao valor total a ser pago pelo órgão/entidade contratante. É igual ao “VALOR TOTAL A PAGAR À TICKET LOG” (Reembolso/Repasse + taxa de administração – dedução IMR(se aplicável)) + ISS retido na fonte (a ser pago diretamente às Prefeituras).</a:t>
            </a:r>
          </a:p>
          <a:p>
            <a:pPr marL="742950" lvl="1" indent="-285750" algn="just">
              <a:buFont typeface="Wingdings" panose="05000000000000000000" pitchFamily="2" charset="2"/>
              <a:buChar char="ü"/>
            </a:pPr>
            <a:endParaRPr lang="pt-BR" sz="1400" b="1"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IMPORTANTE: </a:t>
            </a:r>
            <a:r>
              <a:rPr lang="pt-BR" sz="1400" dirty="0">
                <a:latin typeface="Arial" panose="020B0604020202020204" pitchFamily="34" charset="0"/>
                <a:cs typeface="Arial" panose="020B0604020202020204" pitchFamily="34" charset="0"/>
              </a:rPr>
              <a:t>Os campos “desconto” e “retenção” apresentados no quadro “</a:t>
            </a:r>
            <a:r>
              <a:rPr lang="pt-BR" sz="1400" b="1" dirty="0">
                <a:latin typeface="Arial" panose="020B0604020202020204" pitchFamily="34" charset="0"/>
                <a:cs typeface="Arial" panose="020B0604020202020204" pitchFamily="34" charset="0"/>
              </a:rPr>
              <a:t>DESCRIÇÃO DE REEMBOLSOS E OUTROS VALORES</a:t>
            </a:r>
            <a:r>
              <a:rPr lang="pt-BR" sz="1400" dirty="0">
                <a:latin typeface="Arial" panose="020B0604020202020204" pitchFamily="34" charset="0"/>
                <a:cs typeface="Arial" panose="020B0604020202020204" pitchFamily="34" charset="0"/>
              </a:rPr>
              <a:t>” sempre terão o valor igual a zero. Os valores referentes a “dedução do ICMS”, “retenção do ISSQN” e “dedução do IMR” estarão descritos no quadro “</a:t>
            </a:r>
            <a:r>
              <a:rPr lang="pt-BR" sz="1400" b="1" dirty="0">
                <a:latin typeface="Arial" panose="020B0604020202020204" pitchFamily="34" charset="0"/>
                <a:cs typeface="Arial" panose="020B0604020202020204" pitchFamily="34" charset="0"/>
              </a:rPr>
              <a:t>INFORMAÇÕES ADICIONAIS</a:t>
            </a:r>
            <a:r>
              <a:rPr lang="pt-BR" sz="1400" dirty="0">
                <a:latin typeface="Arial" panose="020B0604020202020204" pitchFamily="34" charset="0"/>
                <a:cs typeface="Arial" panose="020B0604020202020204" pitchFamily="34" charset="0"/>
              </a:rPr>
              <a:t>”. </a:t>
            </a:r>
          </a:p>
          <a:p>
            <a:pPr algn="just"/>
            <a:r>
              <a:rPr lang="pt-BR" sz="1400" dirty="0">
                <a:latin typeface="Arial" panose="020B0604020202020204" pitchFamily="34" charset="0"/>
                <a:cs typeface="Arial" panose="020B0604020202020204" pitchFamily="34" charset="0"/>
              </a:rPr>
              <a:t>O valor do reembolso deverá corresponder ao valor bruto (valor aprovado nas OS) </a:t>
            </a:r>
            <a:r>
              <a:rPr lang="pt-BR" sz="1400" b="1" u="sng" dirty="0">
                <a:latin typeface="Arial" panose="020B0604020202020204" pitchFamily="34" charset="0"/>
                <a:cs typeface="Arial" panose="020B0604020202020204" pitchFamily="34" charset="0"/>
              </a:rPr>
              <a:t>menos</a:t>
            </a:r>
            <a:r>
              <a:rPr lang="pt-BR" sz="1400" dirty="0">
                <a:latin typeface="Arial" panose="020B0604020202020204" pitchFamily="34" charset="0"/>
                <a:cs typeface="Arial" panose="020B0604020202020204" pitchFamily="34" charset="0"/>
              </a:rPr>
              <a:t> as deduções do ICMS e retenções do ISSQN, quando houver. </a:t>
            </a:r>
            <a:endParaRPr lang="pt-BR"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5270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4. PAGAMENTO</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1" name="Retângulo 10"/>
          <p:cNvSpPr/>
          <p:nvPr/>
        </p:nvSpPr>
        <p:spPr>
          <a:xfrm>
            <a:off x="231064" y="688522"/>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4.3.6 Pagamento</a:t>
            </a:r>
          </a:p>
        </p:txBody>
      </p:sp>
      <p:sp>
        <p:nvSpPr>
          <p:cNvPr id="7" name="CaixaDeTexto 6"/>
          <p:cNvSpPr txBox="1"/>
          <p:nvPr/>
        </p:nvSpPr>
        <p:spPr>
          <a:xfrm>
            <a:off x="231064" y="1175255"/>
            <a:ext cx="8628190" cy="2246769"/>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Caso a fatura esteja em conformidade com os valores aprovados, ela poderá ser atestada pelo gestor de frota e seguir para pagamento. </a:t>
            </a:r>
          </a:p>
          <a:p>
            <a:pPr algn="just"/>
            <a:r>
              <a:rPr lang="pt-BR" sz="1400" dirty="0">
                <a:latin typeface="Arial" panose="020B0604020202020204" pitchFamily="34" charset="0"/>
                <a:cs typeface="Arial" panose="020B0604020202020204" pitchFamily="34" charset="0"/>
              </a:rPr>
              <a:t>A fatura deverá ser encaminhada para pagamento ao setor financeiro do órgão/entidade.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órgão/entidade contratante deverá pagar à </a:t>
            </a:r>
            <a:r>
              <a:rPr lang="pt-BR" sz="1400" cap="all" dirty="0">
                <a:latin typeface="Arial" panose="020B0604020202020204" pitchFamily="34" charset="0"/>
                <a:cs typeface="Arial" panose="020B0604020202020204" pitchFamily="34" charset="0"/>
              </a:rPr>
              <a:t>TICKET LOG</a:t>
            </a:r>
            <a:r>
              <a:rPr lang="pt-BR" sz="1400" dirty="0">
                <a:latin typeface="Arial" panose="020B0604020202020204" pitchFamily="34" charset="0"/>
                <a:cs typeface="Arial" panose="020B0604020202020204" pitchFamily="34" charset="0"/>
              </a:rPr>
              <a:t> o valor das manutenções realizadas (subtraindo as retenções e deduções) e o valor da taxa de administração (menos a dedução IMR (se aplicável)). Deverá também efetuar o pagamento do ISSQN devido (quando for o caso) a cada um dos Municípios onde foram efetuadas as manutenções. O ISSQN será pago pelo órgão/entidade quando este for responsável pelo pagamento do tributo, nos municípios que não há esta obrigação o recolhimento será efetuado pela oficina.</a:t>
            </a:r>
          </a:p>
        </p:txBody>
      </p:sp>
      <p:sp>
        <p:nvSpPr>
          <p:cNvPr id="9" name="CaixaDeTexto 8"/>
          <p:cNvSpPr txBox="1"/>
          <p:nvPr/>
        </p:nvSpPr>
        <p:spPr>
          <a:xfrm>
            <a:off x="224679" y="4131657"/>
            <a:ext cx="8640960" cy="1169551"/>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Para o lançamento das retenções referentes ao ISSQN das Prefeituras, é necessário executar três ações, a saber: </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Lançar a Nota da TICKET LOG no Portal de Compras;</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Fazer as conformidades da Nota no Portal de Compras;</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Liquidar o ISSQN no SIAFI.</a:t>
            </a:r>
          </a:p>
        </p:txBody>
      </p:sp>
      <p:sp>
        <p:nvSpPr>
          <p:cNvPr id="12" name="Retângulo 11"/>
          <p:cNvSpPr/>
          <p:nvPr/>
        </p:nvSpPr>
        <p:spPr>
          <a:xfrm>
            <a:off x="211909" y="358225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4.3.6.1 Passo a Passo para o Lançamento das Retenções do ISSQN</a:t>
            </a:r>
          </a:p>
        </p:txBody>
      </p:sp>
    </p:spTree>
    <p:extLst>
      <p:ext uri="{BB962C8B-B14F-4D97-AF65-F5344CB8AC3E}">
        <p14:creationId xmlns:p14="http://schemas.microsoft.com/office/powerpoint/2010/main" val="9874262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schemeClr val="bg1"/>
                </a:solidFill>
              </a:rPr>
              <a:t>FLUXO DA MANUTENÇÃO</a:t>
            </a:r>
            <a:endParaRPr lang="pt-BR" sz="2000" b="1" dirty="0">
              <a:solidFill>
                <a:schemeClr val="bg1"/>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INSTRUMENTO DE MEDIÇÃO DE RESULTADOS - IMR</a:t>
            </a:r>
          </a:p>
        </p:txBody>
      </p:sp>
      <p:sp>
        <p:nvSpPr>
          <p:cNvPr id="10" name="AutoShape 4"/>
          <p:cNvSpPr>
            <a:spLocks noChangeArrowheads="1"/>
          </p:cNvSpPr>
          <p:nvPr/>
        </p:nvSpPr>
        <p:spPr bwMode="auto">
          <a:xfrm>
            <a:off x="1390998" y="540530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INTEGRAÇÃO SIAD X SOU LOG</a:t>
            </a:r>
          </a:p>
        </p:txBody>
      </p:sp>
    </p:spTree>
    <p:extLst>
      <p:ext uri="{BB962C8B-B14F-4D97-AF65-F5344CB8AC3E}">
        <p14:creationId xmlns:p14="http://schemas.microsoft.com/office/powerpoint/2010/main" val="407244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2735301"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2.2.1 Níveis de Alçada</a:t>
            </a:r>
          </a:p>
        </p:txBody>
      </p:sp>
      <p:sp>
        <p:nvSpPr>
          <p:cNvPr id="11" name="Espaço Reservado para Conteúdo 2"/>
          <p:cNvSpPr>
            <a:spLocks noGrp="1"/>
          </p:cNvSpPr>
          <p:nvPr>
            <p:ph idx="1"/>
          </p:nvPr>
        </p:nvSpPr>
        <p:spPr>
          <a:xfrm>
            <a:off x="229412" y="1412776"/>
            <a:ext cx="8642612" cy="4951522"/>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Para cada usuário cujo perfil permita a aprovação de manutenções, deve ser indicado um nível de alçada. </a:t>
            </a:r>
          </a:p>
          <a:p>
            <a:pPr marL="0" indent="0" algn="just">
              <a:buNone/>
            </a:pPr>
            <a:r>
              <a:rPr lang="pt-BR" sz="1400" dirty="0">
                <a:latin typeface="Arial" panose="020B0604020202020204" pitchFamily="34" charset="0"/>
                <a:cs typeface="Arial" panose="020B0604020202020204" pitchFamily="34" charset="0"/>
              </a:rPr>
              <a:t>O nível de alçada define o valor máximo de manutenção que poderá ser aprovado pelo usuário.</a:t>
            </a:r>
          </a:p>
          <a:p>
            <a:pPr marL="0" indent="0" algn="just">
              <a:buNone/>
            </a:pPr>
            <a:r>
              <a:rPr lang="pt-BR" sz="1400" dirty="0">
                <a:latin typeface="Arial" panose="020B0604020202020204" pitchFamily="34" charset="0"/>
                <a:cs typeface="Arial" panose="020B0604020202020204" pitchFamily="34" charset="0"/>
              </a:rPr>
              <a:t>Existem </a:t>
            </a:r>
            <a:r>
              <a:rPr lang="pt-BR" sz="1400" b="1" dirty="0">
                <a:latin typeface="Arial" panose="020B0604020202020204" pitchFamily="34" charset="0"/>
                <a:cs typeface="Arial" panose="020B0604020202020204" pitchFamily="34" charset="0"/>
              </a:rPr>
              <a:t>03 (três) níveis</a:t>
            </a:r>
            <a:r>
              <a:rPr lang="pt-BR" sz="1400" dirty="0">
                <a:latin typeface="Arial" panose="020B0604020202020204" pitchFamily="34" charset="0"/>
                <a:cs typeface="Arial" panose="020B0604020202020204" pitchFamily="34" charset="0"/>
              </a:rPr>
              <a:t> de alçada para fins de aprovação das manutenções em cada órgão:</a:t>
            </a:r>
          </a:p>
          <a:p>
            <a:pPr marL="0" indent="0" algn="just">
              <a:buNone/>
            </a:pPr>
            <a:endParaRPr lang="pt-BR" sz="1400" dirty="0">
              <a:latin typeface="Arial" panose="020B0604020202020204" pitchFamily="34" charset="0"/>
              <a:cs typeface="Arial" panose="020B0604020202020204" pitchFamily="34" charset="0"/>
            </a:endParaRPr>
          </a:p>
          <a:p>
            <a:pPr lvl="1" algn="just"/>
            <a:r>
              <a:rPr lang="pt-BR" sz="1400" dirty="0">
                <a:latin typeface="Arial" panose="020B0604020202020204" pitchFamily="34" charset="0"/>
                <a:cs typeface="Arial" panose="020B0604020202020204" pitchFamily="34" charset="0"/>
              </a:rPr>
              <a:t>Plataforma TICKET LOG somente regulação;</a:t>
            </a:r>
          </a:p>
          <a:p>
            <a:pPr marL="457200" lvl="1" indent="0" algn="just">
              <a:buNone/>
            </a:pPr>
            <a:endParaRPr lang="pt-BR" sz="1400" dirty="0">
              <a:latin typeface="Arial" panose="020B0604020202020204" pitchFamily="34" charset="0"/>
              <a:cs typeface="Arial" panose="020B0604020202020204" pitchFamily="34" charset="0"/>
            </a:endParaRPr>
          </a:p>
          <a:p>
            <a:pPr lvl="1" algn="just"/>
            <a:r>
              <a:rPr lang="pt-BR" sz="1400" dirty="0">
                <a:latin typeface="Arial" panose="020B0604020202020204" pitchFamily="34" charset="0"/>
                <a:cs typeface="Arial" panose="020B0604020202020204" pitchFamily="34" charset="0"/>
              </a:rPr>
              <a:t>Se o orçamento da manutenção de um veículo somado ao valor acumulado das manutenções efetuadas nele nos últimos 12 (doze) meses for </a:t>
            </a:r>
            <a:r>
              <a:rPr lang="pt-BR" sz="1400" b="1" u="sng" dirty="0">
                <a:latin typeface="Arial" panose="020B0604020202020204" pitchFamily="34" charset="0"/>
                <a:cs typeface="Arial" panose="020B0604020202020204" pitchFamily="34" charset="0"/>
              </a:rPr>
              <a:t>inferior ou igual </a:t>
            </a:r>
            <a:r>
              <a:rPr lang="pt-BR" sz="1400" dirty="0">
                <a:latin typeface="Arial" panose="020B0604020202020204" pitchFamily="34" charset="0"/>
                <a:cs typeface="Arial" panose="020B0604020202020204" pitchFamily="34" charset="0"/>
              </a:rPr>
              <a:t>a 40% do seu valor venal, a aprovação será feita pelo Gestor de Frota da Unidade (GFU) ou Gestor de Frota do Órgão (GFO) no sistema SOU LOG;</a:t>
            </a:r>
          </a:p>
          <a:p>
            <a:pPr marL="457200" lvl="1" indent="0" algn="just">
              <a:buNone/>
            </a:pPr>
            <a:endParaRPr lang="pt-BR" sz="1400" dirty="0">
              <a:latin typeface="Arial" panose="020B0604020202020204" pitchFamily="34" charset="0"/>
              <a:cs typeface="Arial" panose="020B0604020202020204" pitchFamily="34" charset="0"/>
            </a:endParaRPr>
          </a:p>
          <a:p>
            <a:pPr lvl="1" algn="just"/>
            <a:r>
              <a:rPr lang="pt-BR" sz="1400" dirty="0">
                <a:latin typeface="Arial" panose="020B0604020202020204" pitchFamily="34" charset="0"/>
                <a:cs typeface="Arial" panose="020B0604020202020204" pitchFamily="34" charset="0"/>
              </a:rPr>
              <a:t>Se o orçamento da manutenção de um veículo somado ao valor acumulado das manutenções efetuadas nele nos últimos 12 (doze) meses for </a:t>
            </a:r>
            <a:r>
              <a:rPr lang="pt-BR" sz="1400" b="1" u="sng" dirty="0">
                <a:latin typeface="Arial" panose="020B0604020202020204" pitchFamily="34" charset="0"/>
                <a:cs typeface="Arial" panose="020B0604020202020204" pitchFamily="34" charset="0"/>
              </a:rPr>
              <a:t>superior</a:t>
            </a:r>
            <a:r>
              <a:rPr lang="pt-BR" sz="1400" dirty="0">
                <a:latin typeface="Arial" panose="020B0604020202020204" pitchFamily="34" charset="0"/>
                <a:cs typeface="Arial" panose="020B0604020202020204" pitchFamily="34" charset="0"/>
              </a:rPr>
              <a:t> a 40% do seu valor venal, a aprovação será feita pelo Gestor de Frota da Unidade (GFU) ou Gestor de Frota do Órgão (GFO) e também pelo Gestor de Frota do Estado (GFE). Somente após esta segunda aprovação poderá ser efetuada a manutenção do veículo;</a:t>
            </a:r>
          </a:p>
          <a:p>
            <a:pPr lvl="1" algn="just"/>
            <a:endParaRPr lang="pt-BR" sz="1600" dirty="0">
              <a:latin typeface="Calibri" panose="020F0502020204030204" pitchFamily="34" charset="0"/>
            </a:endParaRPr>
          </a:p>
        </p:txBody>
      </p:sp>
    </p:spTree>
    <p:extLst>
      <p:ext uri="{BB962C8B-B14F-4D97-AF65-F5344CB8AC3E}">
        <p14:creationId xmlns:p14="http://schemas.microsoft.com/office/powerpoint/2010/main" val="10502460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193142"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196249"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14" name="CaixaDeTexto 13"/>
          <p:cNvSpPr txBox="1"/>
          <p:nvPr/>
        </p:nvSpPr>
        <p:spPr>
          <a:xfrm>
            <a:off x="180372" y="1462001"/>
            <a:ext cx="8653730" cy="1815882"/>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O controle realizado no sistema SOU LOG visa gerar informações – detalhadas ou consolidadas – aos gestores de frota a fim de que eles tenham condições de efetuar os pagamentos, acompanhar a economicidade do contrato, o cumprimento dos níveis de serviço acordados, a evolução das despesas com a manutenção da frota de veículos, bem como a necessidade de substituição de veículos.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Tais informações encontram-se nos relatórios disponibilizados no sistema SOU LOG aos seus usuários. Por isso, é importante conhecê-los a fundo, para que a gestão do contrato e da própria frota seja realizada de forma eficiente.</a:t>
            </a:r>
          </a:p>
        </p:txBody>
      </p:sp>
    </p:spTree>
    <p:extLst>
      <p:ext uri="{BB962C8B-B14F-4D97-AF65-F5344CB8AC3E}">
        <p14:creationId xmlns:p14="http://schemas.microsoft.com/office/powerpoint/2010/main" val="22427136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218294" y="1166248"/>
            <a:ext cx="8640960" cy="1815882"/>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Para acessar os relatórios no sistema SOU LOG, o usuário deve acessa no menu “Relatórios” os relatórios a seguir:</a:t>
            </a:r>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Analítico de Ordem de Serviço: Contém todas as informações sobre o processo de manutenção, desde o registro do veículo até sua retirada. Engloba informações tais como: os itens/serviços utilizados, seus preços e garantias, responsáveis por aprovações, dados do estabelecimento;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Relatórios / Analítico de Ordem de Serviço: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22DF5EAC-8AE1-4E95-B269-DBC3077BC9DA}"/>
              </a:ext>
            </a:extLst>
          </p:cNvPr>
          <p:cNvPicPr>
            <a:picLocks noChangeAspect="1"/>
          </p:cNvPicPr>
          <p:nvPr/>
        </p:nvPicPr>
        <p:blipFill>
          <a:blip r:embed="rId2"/>
          <a:stretch>
            <a:fillRect/>
          </a:stretch>
        </p:blipFill>
        <p:spPr>
          <a:xfrm>
            <a:off x="3275856" y="2780928"/>
            <a:ext cx="3855381" cy="3780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26991297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218294" y="1166248"/>
            <a:ext cx="8640960" cy="1169551"/>
          </a:xfrm>
          <a:prstGeom prst="rect">
            <a:avLst/>
          </a:prstGeom>
          <a:noFill/>
        </p:spPr>
        <p:txBody>
          <a:bodyPr wrap="square" rtlCol="0">
            <a:spAutoFit/>
          </a:bodyPr>
          <a:lstStyle/>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Ciclo de Manutenção: Dashboard on-line com visibilidade das ordens de serviço abertas, possibilitando melhor identificação dos pontos para tomada de ação, acompanhamento visual do processo de manutenção, filtros para apoio na análise da operação e para geração de relatórios personalizados, registro detalhado de todas as etapas do processo de manutenção;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Consulta / Ciclo de Manutenção de Veículos:</a:t>
            </a:r>
          </a:p>
        </p:txBody>
      </p:sp>
      <p:pic>
        <p:nvPicPr>
          <p:cNvPr id="2" name="Imagem 1">
            <a:extLst>
              <a:ext uri="{FF2B5EF4-FFF2-40B4-BE49-F238E27FC236}">
                <a16:creationId xmlns:a16="http://schemas.microsoft.com/office/drawing/2014/main" id="{3EA3F567-89C9-42EE-A562-EA3136045F17}"/>
              </a:ext>
            </a:extLst>
          </p:cNvPr>
          <p:cNvPicPr>
            <a:picLocks noChangeAspect="1"/>
          </p:cNvPicPr>
          <p:nvPr/>
        </p:nvPicPr>
        <p:blipFill>
          <a:blip r:embed="rId2"/>
          <a:stretch>
            <a:fillRect/>
          </a:stretch>
        </p:blipFill>
        <p:spPr>
          <a:xfrm>
            <a:off x="1413774" y="2391133"/>
            <a:ext cx="7445480" cy="4032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22299902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5026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108520" y="1027663"/>
            <a:ext cx="8640960" cy="2031325"/>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Indisponibilidade de Veículos por OS por Alçada: Apresenta os tempos gastos em cada etapa da manutenção de forma parcial ou total, relatando o tempo desde o registro de entrada até a aprovação pela equipe especializada, o tempo desde a aprovação da equipe especializada até a aprovação pelos gestores de frota dos órgãos/entidades, o tempo desde o início da execução da manutenção até a finalização da manutenção e o tempo desde a finalização da manutenção até a retirada do veículo;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Relatórios / Analítico de Ordem de Serviço: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09F258C8-58C9-4977-BABE-F22E68628EB7}"/>
              </a:ext>
            </a:extLst>
          </p:cNvPr>
          <p:cNvPicPr>
            <a:picLocks noChangeAspect="1"/>
          </p:cNvPicPr>
          <p:nvPr/>
        </p:nvPicPr>
        <p:blipFill>
          <a:blip r:embed="rId2"/>
          <a:stretch>
            <a:fillRect/>
          </a:stretch>
        </p:blipFill>
        <p:spPr>
          <a:xfrm>
            <a:off x="526008" y="2889344"/>
            <a:ext cx="8150448" cy="3636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36165981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5026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108520" y="1027663"/>
            <a:ext cx="8640960" cy="1815882"/>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Histórico de Manutenção em Oficina: Histórico de manutenção dos veículos com informações das ordens de serviço, grupo de peças, peças, mão de obra, tipo da peça, tipo de manutenção, garantia e valores aprovados;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Relatórios / Histórico de Manutenção em Oficina:</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lvl="1" algn="just"/>
            <a:endParaRPr lang="pt-BR" sz="1400" dirty="0"/>
          </a:p>
        </p:txBody>
      </p:sp>
      <p:pic>
        <p:nvPicPr>
          <p:cNvPr id="3" name="Imagem 2">
            <a:extLst>
              <a:ext uri="{FF2B5EF4-FFF2-40B4-BE49-F238E27FC236}">
                <a16:creationId xmlns:a16="http://schemas.microsoft.com/office/drawing/2014/main" id="{C5C0A80A-3887-4762-9539-3A5857A54BDF}"/>
              </a:ext>
            </a:extLst>
          </p:cNvPr>
          <p:cNvPicPr>
            <a:picLocks noChangeAspect="1"/>
          </p:cNvPicPr>
          <p:nvPr/>
        </p:nvPicPr>
        <p:blipFill>
          <a:blip r:embed="rId2"/>
          <a:stretch>
            <a:fillRect/>
          </a:stretch>
        </p:blipFill>
        <p:spPr>
          <a:xfrm>
            <a:off x="294683" y="2249513"/>
            <a:ext cx="8554633" cy="2556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1954299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5026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11" name="CaixaDeTexto 10">
            <a:extLst>
              <a:ext uri="{FF2B5EF4-FFF2-40B4-BE49-F238E27FC236}">
                <a16:creationId xmlns:a16="http://schemas.microsoft.com/office/drawing/2014/main" id="{FF537FFB-E452-4D1D-964A-167F4433AB92}"/>
              </a:ext>
            </a:extLst>
          </p:cNvPr>
          <p:cNvSpPr txBox="1"/>
          <p:nvPr/>
        </p:nvSpPr>
        <p:spPr>
          <a:xfrm>
            <a:off x="-108520" y="1049358"/>
            <a:ext cx="8640960" cy="1169551"/>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Detalhamento do Título: Apresenta informações sobre o processo de pagamento das manutenções. Nele é possível obter o valor total das manutenções, tributos, reembolsos/repasses e taxa de administração à TICKET LOG. Apresenta dados somente de manutenções finalizadas. </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Consulta / Detalhamento de Título. </a:t>
            </a:r>
          </a:p>
        </p:txBody>
      </p:sp>
      <p:pic>
        <p:nvPicPr>
          <p:cNvPr id="2" name="Imagem 1">
            <a:extLst>
              <a:ext uri="{FF2B5EF4-FFF2-40B4-BE49-F238E27FC236}">
                <a16:creationId xmlns:a16="http://schemas.microsoft.com/office/drawing/2014/main" id="{D146080B-6DE3-4891-B74B-2F061EBB163E}"/>
              </a:ext>
            </a:extLst>
          </p:cNvPr>
          <p:cNvPicPr>
            <a:picLocks noChangeAspect="1"/>
          </p:cNvPicPr>
          <p:nvPr/>
        </p:nvPicPr>
        <p:blipFill>
          <a:blip r:embed="rId2"/>
          <a:stretch>
            <a:fillRect/>
          </a:stretch>
        </p:blipFill>
        <p:spPr>
          <a:xfrm>
            <a:off x="350328" y="2374122"/>
            <a:ext cx="8575378" cy="3924000"/>
          </a:xfrm>
          <a:prstGeom prst="rect">
            <a:avLst/>
          </a:prstGeom>
          <a:ln>
            <a:solidFill>
              <a:schemeClr val="accent1"/>
            </a:solidFill>
          </a:ln>
        </p:spPr>
      </p:pic>
    </p:spTree>
    <p:extLst>
      <p:ext uri="{BB962C8B-B14F-4D97-AF65-F5344CB8AC3E}">
        <p14:creationId xmlns:p14="http://schemas.microsoft.com/office/powerpoint/2010/main" val="34370046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5026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108520" y="1027663"/>
            <a:ext cx="8640960" cy="1600438"/>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Gerenciamento Avançado de Logins: Apresenta informações sobre o cadastro de usuários no sistema (GFE, GFO, GFU), perfil de aprovação, alçada e relação de órgãos e unidades que o usuário possui acesso. </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Relatórios / Histórico de Manutenção em Oficina:</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lvl="1" algn="just"/>
            <a:endParaRPr lang="pt-BR" sz="1400" dirty="0"/>
          </a:p>
        </p:txBody>
      </p:sp>
      <p:pic>
        <p:nvPicPr>
          <p:cNvPr id="2" name="Imagem 1">
            <a:extLst>
              <a:ext uri="{FF2B5EF4-FFF2-40B4-BE49-F238E27FC236}">
                <a16:creationId xmlns:a16="http://schemas.microsoft.com/office/drawing/2014/main" id="{5E7F30DC-D28F-42C8-A69C-22404C0722D9}"/>
              </a:ext>
            </a:extLst>
          </p:cNvPr>
          <p:cNvPicPr>
            <a:picLocks noChangeAspect="1"/>
          </p:cNvPicPr>
          <p:nvPr/>
        </p:nvPicPr>
        <p:blipFill>
          <a:blip r:embed="rId2"/>
          <a:stretch>
            <a:fillRect/>
          </a:stretch>
        </p:blipFill>
        <p:spPr>
          <a:xfrm>
            <a:off x="954677" y="2259000"/>
            <a:ext cx="6978840" cy="2340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26105854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108520" y="1027663"/>
            <a:ext cx="8640960" cy="1169551"/>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Garantia de Peças: relatório de acompanhamento da garantia das peças, com informações de início e fim de vigência, a garantia oferecida, com sinalização de prazo para vencimento, em dias. </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Consulta / Serviços e Peças em Garantia:</a:t>
            </a:r>
          </a:p>
          <a:p>
            <a:pPr lvl="1" algn="just"/>
            <a:endParaRPr lang="pt-BR" sz="1400" dirty="0"/>
          </a:p>
        </p:txBody>
      </p:sp>
      <p:pic>
        <p:nvPicPr>
          <p:cNvPr id="3" name="Imagem 2">
            <a:extLst>
              <a:ext uri="{FF2B5EF4-FFF2-40B4-BE49-F238E27FC236}">
                <a16:creationId xmlns:a16="http://schemas.microsoft.com/office/drawing/2014/main" id="{A7BA620A-FDDF-426F-86D9-77EF64092BA4}"/>
              </a:ext>
            </a:extLst>
          </p:cNvPr>
          <p:cNvPicPr>
            <a:picLocks noChangeAspect="1"/>
          </p:cNvPicPr>
          <p:nvPr/>
        </p:nvPicPr>
        <p:blipFill>
          <a:blip r:embed="rId2"/>
          <a:stretch>
            <a:fillRect/>
          </a:stretch>
        </p:blipFill>
        <p:spPr>
          <a:xfrm>
            <a:off x="302701" y="2153739"/>
            <a:ext cx="8472146" cy="3672000"/>
          </a:xfrm>
          <a:prstGeom prst="rect">
            <a:avLst/>
          </a:prstGeom>
          <a:ln>
            <a:solidFill>
              <a:schemeClr val="accent1"/>
            </a:solidFill>
          </a:ln>
        </p:spPr>
      </p:pic>
    </p:spTree>
    <p:extLst>
      <p:ext uri="{BB962C8B-B14F-4D97-AF65-F5344CB8AC3E}">
        <p14:creationId xmlns:p14="http://schemas.microsoft.com/office/powerpoint/2010/main" val="7103052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5026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108520" y="1027663"/>
            <a:ext cx="8640960" cy="1600438"/>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RAD: Contém todas as manutenções já ocorridas e aprovadas na funcionalidade de </a:t>
            </a:r>
            <a:r>
              <a:rPr lang="pt-BR" sz="1400" dirty="0" err="1">
                <a:latin typeface="Arial" panose="020B0604020202020204" pitchFamily="34" charset="0"/>
                <a:cs typeface="Arial" panose="020B0604020202020204" pitchFamily="34" charset="0"/>
              </a:rPr>
              <a:t>pré</a:t>
            </a:r>
            <a:r>
              <a:rPr lang="pt-BR" sz="1400" dirty="0">
                <a:latin typeface="Arial" panose="020B0604020202020204" pitchFamily="34" charset="0"/>
                <a:cs typeface="Arial" panose="020B0604020202020204" pitchFamily="34" charset="0"/>
              </a:rPr>
              <a:t>-faturamento, contendo os quantitativos totais de cada um dos serviços realizados e aprovados no período e os respectivos valores apurados.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Consulta / Detalhamento do Título / Orçamentos:</a:t>
            </a:r>
          </a:p>
          <a:p>
            <a:pPr marL="1657350" lvl="3"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Em Excel (detalhado):</a:t>
            </a:r>
          </a:p>
          <a:p>
            <a:pPr lvl="1" algn="just"/>
            <a:endParaRPr lang="pt-BR" sz="1400" dirty="0"/>
          </a:p>
        </p:txBody>
      </p:sp>
      <p:pic>
        <p:nvPicPr>
          <p:cNvPr id="6" name="Imagem 5">
            <a:extLst>
              <a:ext uri="{FF2B5EF4-FFF2-40B4-BE49-F238E27FC236}">
                <a16:creationId xmlns:a16="http://schemas.microsoft.com/office/drawing/2014/main" id="{AA6479E4-B3D7-4819-993C-2A346FC467F5}"/>
              </a:ext>
            </a:extLst>
          </p:cNvPr>
          <p:cNvPicPr>
            <a:picLocks noChangeAspect="1"/>
          </p:cNvPicPr>
          <p:nvPr/>
        </p:nvPicPr>
        <p:blipFill>
          <a:blip r:embed="rId2"/>
          <a:stretch>
            <a:fillRect/>
          </a:stretch>
        </p:blipFill>
        <p:spPr>
          <a:xfrm>
            <a:off x="440131" y="2565328"/>
            <a:ext cx="8308333" cy="3816000"/>
          </a:xfrm>
          <a:prstGeom prst="rect">
            <a:avLst/>
          </a:prstGeom>
          <a:ln>
            <a:solidFill>
              <a:schemeClr val="accent1"/>
            </a:solidFill>
          </a:ln>
        </p:spPr>
      </p:pic>
    </p:spTree>
    <p:extLst>
      <p:ext uri="{BB962C8B-B14F-4D97-AF65-F5344CB8AC3E}">
        <p14:creationId xmlns:p14="http://schemas.microsoft.com/office/powerpoint/2010/main" val="33121030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50261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5.1 Relatórios no Sistema SOU LOG </a:t>
            </a:r>
          </a:p>
        </p:txBody>
      </p:sp>
      <p:sp>
        <p:nvSpPr>
          <p:cNvPr id="9" name="CaixaDeTexto 8"/>
          <p:cNvSpPr txBox="1"/>
          <p:nvPr/>
        </p:nvSpPr>
        <p:spPr>
          <a:xfrm>
            <a:off x="-108520" y="1027663"/>
            <a:ext cx="8640960" cy="1600438"/>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RAD Sintético: Contém todas as manutenções já ocorridas e aprovadas na funcionalidade de </a:t>
            </a:r>
            <a:r>
              <a:rPr lang="pt-BR" sz="1400" dirty="0" err="1">
                <a:latin typeface="Arial" panose="020B0604020202020204" pitchFamily="34" charset="0"/>
                <a:cs typeface="Arial" panose="020B0604020202020204" pitchFamily="34" charset="0"/>
              </a:rPr>
              <a:t>pré</a:t>
            </a:r>
            <a:r>
              <a:rPr lang="pt-BR" sz="1400" dirty="0">
                <a:latin typeface="Arial" panose="020B0604020202020204" pitchFamily="34" charset="0"/>
                <a:cs typeface="Arial" panose="020B0604020202020204" pitchFamily="34" charset="0"/>
              </a:rPr>
              <a:t>-faturamento, contendo os quantitativos totais de cada um dos serviços realizados e aprovados no período e os respectivos valores apurados.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Disponível em Consulta / Detalhamento do Título / Orçamentos:</a:t>
            </a:r>
          </a:p>
          <a:p>
            <a:pPr marL="1657350" lvl="3"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Em PDF (Sintético)</a:t>
            </a:r>
          </a:p>
          <a:p>
            <a:pPr lvl="1" algn="just"/>
            <a:endParaRPr lang="pt-BR" sz="1400" dirty="0"/>
          </a:p>
        </p:txBody>
      </p:sp>
      <p:pic>
        <p:nvPicPr>
          <p:cNvPr id="5" name="Imagem 4">
            <a:extLst>
              <a:ext uri="{FF2B5EF4-FFF2-40B4-BE49-F238E27FC236}">
                <a16:creationId xmlns:a16="http://schemas.microsoft.com/office/drawing/2014/main" id="{765B92BB-1A25-47CC-B897-B2B134DBF015}"/>
              </a:ext>
            </a:extLst>
          </p:cNvPr>
          <p:cNvPicPr>
            <a:picLocks noChangeAspect="1"/>
          </p:cNvPicPr>
          <p:nvPr/>
        </p:nvPicPr>
        <p:blipFill>
          <a:blip r:embed="rId2"/>
          <a:stretch>
            <a:fillRect/>
          </a:stretch>
        </p:blipFill>
        <p:spPr>
          <a:xfrm>
            <a:off x="1244185" y="2636912"/>
            <a:ext cx="6655630" cy="2988000"/>
          </a:xfrm>
          <a:prstGeom prst="rect">
            <a:avLst/>
          </a:prstGeom>
          <a:ln>
            <a:solidFill>
              <a:schemeClr val="accent1"/>
            </a:solidFill>
          </a:ln>
        </p:spPr>
      </p:pic>
    </p:spTree>
    <p:extLst>
      <p:ext uri="{BB962C8B-B14F-4D97-AF65-F5344CB8AC3E}">
        <p14:creationId xmlns:p14="http://schemas.microsoft.com/office/powerpoint/2010/main" val="337841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3603872"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2.2.2 Solicitação de Cadastro </a:t>
            </a:r>
          </a:p>
        </p:txBody>
      </p:sp>
      <p:sp>
        <p:nvSpPr>
          <p:cNvPr id="6" name="Espaço Reservado para Conteúdo 2"/>
          <p:cNvSpPr>
            <a:spLocks noGrp="1"/>
          </p:cNvSpPr>
          <p:nvPr>
            <p:ph idx="1"/>
          </p:nvPr>
        </p:nvSpPr>
        <p:spPr>
          <a:xfrm>
            <a:off x="213048" y="1191346"/>
            <a:ext cx="8642612" cy="2232248"/>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Deve ser feita pelo Superintendente de Planejamento, Gestão e Finanças, ou Diretor de Transportes ou equivalente. Recomenda-se que estes servidores também sejam cadastrados no SOU LOG com o perfil de gestor de frota do órgão/entidade (GFO) para possibilidade de cadastro de novos usuários. O perfil do usuário é definido pelo próprio órgão.</a:t>
            </a:r>
          </a:p>
          <a:p>
            <a:pPr marL="0" indent="0" algn="just">
              <a:buNone/>
            </a:pPr>
            <a:r>
              <a:rPr lang="pt-BR" sz="1400" dirty="0">
                <a:latin typeface="Arial" panose="020B0604020202020204" pitchFamily="34" charset="0"/>
                <a:cs typeface="Arial" panose="020B0604020202020204" pitchFamily="34" charset="0"/>
              </a:rPr>
              <a:t>A solicitação deve ser encaminhada ao responsável Diego Adalto Gomes Corgozinho, da TICKET LOG, pelo e-mail: </a:t>
            </a:r>
            <a:r>
              <a:rPr lang="pt-BR" sz="1400" b="1" dirty="0">
                <a:latin typeface="Arial" panose="020B0604020202020204" pitchFamily="34" charset="0"/>
                <a:cs typeface="Arial" panose="020B0604020202020204" pitchFamily="34" charset="0"/>
                <a:hlinkClick r:id="rId2"/>
              </a:rPr>
              <a:t>diego.corgozinho@edenred.com</a:t>
            </a: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da seguinte forma:</a:t>
            </a:r>
          </a:p>
          <a:p>
            <a:pPr marL="0" indent="0" algn="just">
              <a:buNone/>
            </a:pPr>
            <a:r>
              <a:rPr lang="pt-BR" sz="1400" b="1" dirty="0">
                <a:latin typeface="Arial" panose="020B0604020202020204" pitchFamily="34" charset="0"/>
                <a:cs typeface="Arial" panose="020B0604020202020204" pitchFamily="34" charset="0"/>
              </a:rPr>
              <a:t>Assunto: </a:t>
            </a:r>
            <a:r>
              <a:rPr lang="pt-BR" sz="1400" dirty="0">
                <a:latin typeface="Arial" panose="020B0604020202020204" pitchFamily="34" charset="0"/>
                <a:cs typeface="Arial" panose="020B0604020202020204" pitchFamily="34" charset="0"/>
              </a:rPr>
              <a:t>Solicitação de criação de usuários.</a:t>
            </a:r>
          </a:p>
          <a:p>
            <a:pPr marL="365760" lvl="1" indent="0">
              <a:buNone/>
            </a:pPr>
            <a:endParaRPr lang="pt-BR" sz="1600" dirty="0">
              <a:latin typeface="Calibri" panose="020F0502020204030204" pitchFamily="34" charset="0"/>
            </a:endParaRPr>
          </a:p>
        </p:txBody>
      </p:sp>
      <p:sp>
        <p:nvSpPr>
          <p:cNvPr id="8" name="Espaço Reservado para Conteúdo 2"/>
          <p:cNvSpPr txBox="1">
            <a:spLocks/>
          </p:cNvSpPr>
          <p:nvPr/>
        </p:nvSpPr>
        <p:spPr>
          <a:xfrm>
            <a:off x="219991" y="3068960"/>
            <a:ext cx="8642612"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400" b="1" dirty="0">
                <a:latin typeface="Arial" panose="020B0604020202020204" pitchFamily="34" charset="0"/>
                <a:cs typeface="Arial" panose="020B0604020202020204" pitchFamily="34" charset="0"/>
              </a:rPr>
              <a:t>Corpo do e-mail:        - </a:t>
            </a:r>
            <a:r>
              <a:rPr lang="pt-BR" sz="1400" dirty="0">
                <a:latin typeface="Arial" panose="020B0604020202020204" pitchFamily="34" charset="0"/>
                <a:cs typeface="Arial" panose="020B0604020202020204" pitchFamily="34" charset="0"/>
              </a:rPr>
              <a:t>Nome completo;</a:t>
            </a:r>
            <a:endParaRPr lang="pt-BR" sz="1400" b="1" dirty="0">
              <a:latin typeface="Arial" panose="020B0604020202020204" pitchFamily="34" charset="0"/>
              <a:cs typeface="Arial" panose="020B0604020202020204" pitchFamily="34" charset="0"/>
            </a:endParaRPr>
          </a:p>
          <a:p>
            <a:pPr marL="1828800" lvl="8" indent="0" algn="just">
              <a:buNone/>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CPF;</a:t>
            </a:r>
          </a:p>
          <a:p>
            <a:pPr marL="1828800" lvl="8" indent="0" algn="just">
              <a:buNone/>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Perfil Login (aprovador ou somente leitura):</a:t>
            </a:r>
          </a:p>
          <a:p>
            <a:pPr marL="1828800" lvl="8" indent="0" algn="just">
              <a:buNone/>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Perfil (GFE / GFO / GFU):</a:t>
            </a:r>
          </a:p>
          <a:p>
            <a:pPr marL="1828800" lvl="8" indent="0" algn="just">
              <a:buNone/>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Órgão de Lotação:</a:t>
            </a:r>
          </a:p>
          <a:p>
            <a:pPr marL="1828800" lvl="8" indent="0" algn="just">
              <a:buNone/>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Órgão aplicável somente para GFO e GFU:</a:t>
            </a:r>
          </a:p>
          <a:p>
            <a:pPr marL="1828800" lvl="8" indent="0" algn="just">
              <a:buNone/>
            </a:pP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Unidade aplicável somente para GFU:</a:t>
            </a:r>
          </a:p>
          <a:p>
            <a:pPr marL="0" indent="0" algn="just">
              <a:buFont typeface="Arial" pitchFamily="34" charset="0"/>
              <a:buNone/>
            </a:pPr>
            <a:r>
              <a:rPr lang="pt-BR" sz="1400" b="1" u="sng" dirty="0">
                <a:latin typeface="Arial" panose="020B0604020202020204" pitchFamily="34" charset="0"/>
                <a:cs typeface="Arial" panose="020B0604020202020204" pitchFamily="34" charset="0"/>
              </a:rPr>
              <a:t>ATENÇÃO</a:t>
            </a: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Deverá ser solicitado à TICKET LOG o cancelamento do acesso de gestores de frota, que deixem de operacionalizar o sistema SOU LOG, por meio do e-mail: </a:t>
            </a:r>
            <a:r>
              <a:rPr lang="pt-BR" sz="1400" b="1" u="sng" dirty="0">
                <a:latin typeface="Arial" panose="020B0604020202020204" pitchFamily="34" charset="0"/>
                <a:cs typeface="Arial" panose="020B0604020202020204" pitchFamily="34" charset="0"/>
              </a:rPr>
              <a:t>diego.corgozinho@edenred.com</a:t>
            </a:r>
            <a:endParaRPr lang="pt-BR" sz="1400" dirty="0">
              <a:latin typeface="Arial" panose="020B0604020202020204" pitchFamily="34" charset="0"/>
              <a:cs typeface="Arial" panose="020B0604020202020204" pitchFamily="34" charset="0"/>
            </a:endParaRPr>
          </a:p>
          <a:p>
            <a:pPr marL="0" indent="0" algn="just">
              <a:buFont typeface="Arial" pitchFamily="34" charset="0"/>
              <a:buNone/>
            </a:pPr>
            <a:r>
              <a:rPr lang="pt-BR" sz="1400" dirty="0">
                <a:latin typeface="Arial" panose="020B0604020202020204" pitchFamily="34" charset="0"/>
                <a:cs typeface="Arial" panose="020B0604020202020204" pitchFamily="34" charset="0"/>
              </a:rPr>
              <a:t>Após criação do acesso, o servidor receberá no e-mail cadastrado uma senha de acesso do usuário ao SOU LOG. Essa senha é provisória e deverá ser alterada no primeiro acesso ao sistema SOU LOG, como medida de segurança.</a:t>
            </a:r>
          </a:p>
        </p:txBody>
      </p:sp>
    </p:spTree>
    <p:extLst>
      <p:ext uri="{BB962C8B-B14F-4D97-AF65-F5344CB8AC3E}">
        <p14:creationId xmlns:p14="http://schemas.microsoft.com/office/powerpoint/2010/main" val="12373756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5.2 GEO – Busca de Oficina (Direcionamento de Manutenção)</a:t>
            </a:r>
          </a:p>
        </p:txBody>
      </p:sp>
      <p:sp>
        <p:nvSpPr>
          <p:cNvPr id="8" name="CaixaDeTexto 7"/>
          <p:cNvSpPr txBox="1"/>
          <p:nvPr/>
        </p:nvSpPr>
        <p:spPr>
          <a:xfrm>
            <a:off x="218488" y="1196752"/>
            <a:ext cx="8640766" cy="2031325"/>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Ferramenta com análise geográfica disponível para pesquisa da rede disponível para o cliente com indicação dos estabelecimentos preparados e adequados para cada frota de acordo com a política do cliente, com possibilidade de consulta da rede de acordo com as especialidades e disponibilidade, além da visualização da rede com preço negociado e preferencial da TICKET LOG.</a:t>
            </a:r>
          </a:p>
          <a:p>
            <a:pPr algn="just"/>
            <a:r>
              <a:rPr lang="pt-BR" sz="1400" dirty="0">
                <a:latin typeface="Arial" panose="020B0604020202020204" pitchFamily="34" charset="0"/>
                <a:cs typeface="Arial" panose="020B0604020202020204" pitchFamily="34" charset="0"/>
              </a:rPr>
              <a:t> </a:t>
            </a:r>
          </a:p>
          <a:p>
            <a:pPr algn="just"/>
            <a:r>
              <a:rPr lang="pt-BR" sz="1400" dirty="0">
                <a:latin typeface="Arial" panose="020B0604020202020204" pitchFamily="34" charset="0"/>
                <a:cs typeface="Arial" panose="020B0604020202020204" pitchFamily="34" charset="0"/>
              </a:rPr>
              <a:t>Para realizar consulta dos estabelecimentos da rede credenciada disponíveis em determinada localidade, basta acessar o GEO, através do menu “Consulta” </a:t>
            </a:r>
            <a:r>
              <a:rPr lang="pt-BR" sz="1400" dirty="0">
                <a:latin typeface="Arial" panose="020B0604020202020204" pitchFamily="34" charset="0"/>
                <a:cs typeface="Arial" panose="020B0604020202020204" pitchFamily="34" charset="0"/>
                <a:sym typeface="Wingdings" panose="05000000000000000000" pitchFamily="2" charset="2"/>
              </a:rPr>
              <a:t></a:t>
            </a:r>
            <a:r>
              <a:rPr lang="pt-BR" sz="1400" dirty="0">
                <a:latin typeface="Arial" panose="020B0604020202020204" pitchFamily="34" charset="0"/>
                <a:cs typeface="Arial" panose="020B0604020202020204" pitchFamily="34" charset="0"/>
              </a:rPr>
              <a:t> “Busca de Oficinas” ou do menu “Consulta” </a:t>
            </a:r>
            <a:r>
              <a:rPr lang="pt-BR" sz="1400" dirty="0">
                <a:latin typeface="Arial" panose="020B0604020202020204" pitchFamily="34" charset="0"/>
                <a:cs typeface="Arial" panose="020B0604020202020204" pitchFamily="34" charset="0"/>
                <a:sym typeface="Wingdings" panose="05000000000000000000" pitchFamily="2" charset="2"/>
              </a:rPr>
              <a:t></a:t>
            </a:r>
            <a:r>
              <a:rPr lang="pt-BR" sz="1400" dirty="0">
                <a:latin typeface="Arial" panose="020B0604020202020204" pitchFamily="34" charset="0"/>
                <a:cs typeface="Arial" panose="020B0604020202020204" pitchFamily="34" charset="0"/>
              </a:rPr>
              <a:t> “Direcionamento de Manutenção”:</a:t>
            </a:r>
          </a:p>
          <a:p>
            <a:pPr algn="just"/>
            <a:endParaRPr lang="pt-BR" sz="1400" dirty="0">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7DD12409-A1AD-47A0-9773-9EA027489A7E}"/>
              </a:ext>
            </a:extLst>
          </p:cNvPr>
          <p:cNvPicPr>
            <a:picLocks noChangeAspect="1"/>
          </p:cNvPicPr>
          <p:nvPr/>
        </p:nvPicPr>
        <p:blipFill>
          <a:blip r:embed="rId2"/>
          <a:stretch>
            <a:fillRect/>
          </a:stretch>
        </p:blipFill>
        <p:spPr>
          <a:xfrm>
            <a:off x="1161838" y="3065895"/>
            <a:ext cx="6564517" cy="3132000"/>
          </a:xfrm>
          <a:prstGeom prst="rect">
            <a:avLst/>
          </a:prstGeom>
        </p:spPr>
      </p:pic>
    </p:spTree>
    <p:extLst>
      <p:ext uri="{BB962C8B-B14F-4D97-AF65-F5344CB8AC3E}">
        <p14:creationId xmlns:p14="http://schemas.microsoft.com/office/powerpoint/2010/main" val="40941809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5.2 GEO – Busca de Oficina</a:t>
            </a:r>
          </a:p>
        </p:txBody>
      </p:sp>
      <p:sp>
        <p:nvSpPr>
          <p:cNvPr id="9" name="CaixaDeTexto 8"/>
          <p:cNvSpPr txBox="1"/>
          <p:nvPr/>
        </p:nvSpPr>
        <p:spPr>
          <a:xfrm>
            <a:off x="213924" y="1215441"/>
            <a:ext cx="8628339" cy="1169551"/>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Após o acesso, deve-se preencher o endereço ou município e as especialidades desejadas. Ao clicar em “Carregar mapa”, serão exibidos no mapa e em tabela os estabelecimentos que satisfazem as condições inseridas.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Exemplo:</a:t>
            </a:r>
          </a:p>
        </p:txBody>
      </p:sp>
      <p:pic>
        <p:nvPicPr>
          <p:cNvPr id="2" name="Imagem 1">
            <a:extLst>
              <a:ext uri="{FF2B5EF4-FFF2-40B4-BE49-F238E27FC236}">
                <a16:creationId xmlns:a16="http://schemas.microsoft.com/office/drawing/2014/main" id="{F6F7BF2E-59B0-402F-9DCD-8ECCC21D2A80}"/>
              </a:ext>
            </a:extLst>
          </p:cNvPr>
          <p:cNvPicPr>
            <a:picLocks noChangeAspect="1"/>
          </p:cNvPicPr>
          <p:nvPr/>
        </p:nvPicPr>
        <p:blipFill>
          <a:blip r:embed="rId2"/>
          <a:stretch>
            <a:fillRect/>
          </a:stretch>
        </p:blipFill>
        <p:spPr>
          <a:xfrm>
            <a:off x="395595" y="2780928"/>
            <a:ext cx="8352809" cy="2376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2666325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5.2 GEO – Busca de Oficina</a:t>
            </a:r>
          </a:p>
        </p:txBody>
      </p:sp>
      <p:pic>
        <p:nvPicPr>
          <p:cNvPr id="3" name="Imagem 2">
            <a:extLst>
              <a:ext uri="{FF2B5EF4-FFF2-40B4-BE49-F238E27FC236}">
                <a16:creationId xmlns:a16="http://schemas.microsoft.com/office/drawing/2014/main" id="{8DD9723A-FD32-404A-B036-7A3E008CDD15}"/>
              </a:ext>
            </a:extLst>
          </p:cNvPr>
          <p:cNvPicPr>
            <a:picLocks noChangeAspect="1"/>
          </p:cNvPicPr>
          <p:nvPr/>
        </p:nvPicPr>
        <p:blipFill>
          <a:blip r:embed="rId2"/>
          <a:stretch>
            <a:fillRect/>
          </a:stretch>
        </p:blipFill>
        <p:spPr>
          <a:xfrm>
            <a:off x="627711" y="1196752"/>
            <a:ext cx="7632772" cy="4860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15500765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21401" y="71080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5.3 Controle Orçamentário</a:t>
            </a:r>
          </a:p>
        </p:txBody>
      </p:sp>
      <p:sp>
        <p:nvSpPr>
          <p:cNvPr id="11" name="CaixaDeTexto 10"/>
          <p:cNvSpPr txBox="1"/>
          <p:nvPr/>
        </p:nvSpPr>
        <p:spPr>
          <a:xfrm>
            <a:off x="218294" y="1340768"/>
            <a:ext cx="8640960" cy="3600986"/>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O Controle Orçamentário da TICKET LOG tem como objetivo facilitar a gestão dos empenhos, segmentado por órgão ou unidade, conforme definição do órgão, com alocação automática dos veículos em seus respectivos órgãos ou unidades, permite a configuração do saldo disponível para consumo de acordo com a sua vigência.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gestor dedicado (Diego Adalto Gomes Corgozinho) da empresa TICKET LOG é responsável pela configuração e gerenciamento do controle orçamentário, as solicitações de cadastro e renovação devem ser encaminhadas para o seu e-mail: </a:t>
            </a:r>
            <a:r>
              <a:rPr lang="pt-BR" sz="1400" dirty="0">
                <a:latin typeface="Arial" panose="020B0604020202020204" pitchFamily="34" charset="0"/>
                <a:cs typeface="Arial" panose="020B0604020202020204" pitchFamily="34" charset="0"/>
                <a:hlinkClick r:id="rId2"/>
              </a:rPr>
              <a:t>diego.corgozinho@edenred.com</a:t>
            </a:r>
            <a:r>
              <a:rPr lang="pt-BR" sz="1400" dirty="0">
                <a:latin typeface="Arial" panose="020B0604020202020204" pitchFamily="34" charset="0"/>
                <a:cs typeface="Arial" panose="020B0604020202020204" pitchFamily="34" charset="0"/>
              </a:rPr>
              <a:t>.</a:t>
            </a:r>
          </a:p>
          <a:p>
            <a:pPr algn="just"/>
            <a:endParaRPr lang="pt-BR" sz="1400" dirty="0">
              <a:latin typeface="Arial" panose="020B0604020202020204" pitchFamily="34" charset="0"/>
              <a:cs typeface="Arial" panose="020B0604020202020204" pitchFamily="34" charset="0"/>
            </a:endParaRPr>
          </a:p>
          <a:p>
            <a:pPr lvl="1" algn="just"/>
            <a:r>
              <a:rPr lang="pt-BR" sz="1400" dirty="0">
                <a:latin typeface="Arial" panose="020B0604020202020204" pitchFamily="34" charset="0"/>
                <a:cs typeface="Arial" panose="020B0604020202020204" pitchFamily="34" charset="0"/>
              </a:rPr>
              <a:t>O controle orçamentário está configurado da seguinte forma:</a:t>
            </a:r>
          </a:p>
          <a:p>
            <a:pPr lvl="1" algn="just"/>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Saldo de empenho disponível para consumo de acordo com o seu respectivo órgão.</a:t>
            </a:r>
          </a:p>
          <a:p>
            <a:pPr algn="just"/>
            <a:endParaRPr lang="pt-BR" sz="1400" dirty="0"/>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algn="just"/>
            <a:endParaRPr lang="pt-BR" sz="1600" dirty="0">
              <a:latin typeface="Calibri" panose="020F0502020204030204" pitchFamily="34" charset="0"/>
            </a:endParaRPr>
          </a:p>
        </p:txBody>
      </p:sp>
      <p:pic>
        <p:nvPicPr>
          <p:cNvPr id="6" name="Imagem 5" descr="cid:image013.jpg@01D50EFA.9FDE3350"/>
          <p:cNvPicPr/>
          <p:nvPr/>
        </p:nvPicPr>
        <p:blipFill rotWithShape="1">
          <a:blip r:embed="rId3" r:link="rId4" cstate="print">
            <a:extLst>
              <a:ext uri="{28A0092B-C50C-407E-A947-70E740481C1C}">
                <a14:useLocalDpi xmlns:a14="http://schemas.microsoft.com/office/drawing/2010/main" val="0"/>
              </a:ext>
            </a:extLst>
          </a:blip>
          <a:srcRect b="28911"/>
          <a:stretch/>
        </p:blipFill>
        <p:spPr bwMode="auto">
          <a:xfrm>
            <a:off x="1547664" y="4074603"/>
            <a:ext cx="6189910" cy="19071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42942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755576"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18294" y="695693"/>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5.3 Controle Orçamentário</a:t>
            </a:r>
          </a:p>
        </p:txBody>
      </p:sp>
      <p:sp>
        <p:nvSpPr>
          <p:cNvPr id="11" name="CaixaDeTexto 10"/>
          <p:cNvSpPr txBox="1"/>
          <p:nvPr/>
        </p:nvSpPr>
        <p:spPr>
          <a:xfrm>
            <a:off x="215514" y="895748"/>
            <a:ext cx="8640960" cy="4462760"/>
          </a:xfrm>
          <a:prstGeom prst="rect">
            <a:avLst/>
          </a:prstGeom>
          <a:noFill/>
        </p:spPr>
        <p:txBody>
          <a:bodyPr wrap="square" rtlCol="0">
            <a:spAutoFit/>
          </a:bodyPr>
          <a:lstStyle/>
          <a:p>
            <a:pPr lvl="1" algn="just"/>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Os veículos são alocados de forma automática em seus respectivos órgãos, de acordo com a informação enviada pelo SIAD. </a:t>
            </a:r>
          </a:p>
          <a:p>
            <a:pPr marL="742950" lvl="1" indent="-285750" algn="just">
              <a:buFont typeface="Arial" panose="020B0604020202020204" pitchFamily="34" charset="0"/>
              <a:buChar char="•"/>
            </a:pPr>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O saldo do empenho somente é consumido quando a ordem de serviço é aprovada pelo gestor de frota/unidade do governo.</a:t>
            </a:r>
          </a:p>
          <a:p>
            <a:pPr lvl="1"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ferramenta permite monitorar em tempo real o consumo do orçamento conforme detalhamento abaixo: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situação do Órgão no Controle Orçamentário pode ser acessada no sistema TICKET LOG através do menu: Relatórios / Resumo da Situação do Orçamento. </a:t>
            </a:r>
          </a:p>
          <a:p>
            <a:pPr algn="just"/>
            <a:endParaRPr lang="pt-BR" sz="1400" dirty="0">
              <a:latin typeface="Arial" panose="020B0604020202020204" pitchFamily="34" charset="0"/>
              <a:cs typeface="Arial" panose="020B0604020202020204" pitchFamily="34" charset="0"/>
            </a:endParaRPr>
          </a:p>
          <a:p>
            <a:pPr marL="800100" lvl="1" indent="-342900" algn="just">
              <a:buFont typeface="+mj-lt"/>
              <a:buAutoNum type="arabicPeriod"/>
            </a:pPr>
            <a:r>
              <a:rPr lang="pt-BR" sz="1400" dirty="0">
                <a:latin typeface="Arial" panose="020B0604020202020204" pitchFamily="34" charset="0"/>
                <a:cs typeface="Arial" panose="020B0604020202020204" pitchFamily="34" charset="0"/>
              </a:rPr>
              <a:t>Seleção do menu no Sou Log:</a:t>
            </a:r>
          </a:p>
          <a:p>
            <a:pPr marL="1200150" lvl="2" indent="-285750" algn="just">
              <a:buFont typeface="Arial" panose="020B0604020202020204" pitchFamily="34" charset="0"/>
              <a:buChar char="•"/>
            </a:pPr>
            <a:r>
              <a:rPr lang="pt-BR" sz="1400" dirty="0">
                <a:latin typeface="Arial" panose="020B0604020202020204" pitchFamily="34" charset="0"/>
                <a:cs typeface="Arial" panose="020B0604020202020204" pitchFamily="34" charset="0"/>
              </a:rPr>
              <a:t>Relatórios / Resumo da Situação do Orçamento</a:t>
            </a:r>
          </a:p>
          <a:p>
            <a:endParaRPr lang="pt-BR" sz="1400" dirty="0">
              <a:latin typeface="Arial" panose="020B0604020202020204" pitchFamily="34" charset="0"/>
              <a:cs typeface="Arial" panose="020B0604020202020204" pitchFamily="34" charset="0"/>
            </a:endParaRPr>
          </a:p>
          <a:p>
            <a:pPr lvl="1" algn="just"/>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endParaRPr lang="pt-BR" sz="1400" dirty="0"/>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algn="just"/>
            <a:endParaRPr lang="pt-BR" sz="1600" dirty="0">
              <a:latin typeface="Calibri" panose="020F0502020204030204" pitchFamily="34" charset="0"/>
            </a:endParaRPr>
          </a:p>
        </p:txBody>
      </p:sp>
      <p:pic>
        <p:nvPicPr>
          <p:cNvPr id="8" name="Imagem 7" descr="cid:image011.jpg@01D50EFA.9FDE3350"/>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555776" y="4047191"/>
            <a:ext cx="4680520" cy="1995285"/>
          </a:xfrm>
          <a:prstGeom prst="rect">
            <a:avLst/>
          </a:prstGeom>
          <a:noFill/>
          <a:ln>
            <a:noFill/>
          </a:ln>
        </p:spPr>
      </p:pic>
    </p:spTree>
    <p:extLst>
      <p:ext uri="{BB962C8B-B14F-4D97-AF65-F5344CB8AC3E}">
        <p14:creationId xmlns:p14="http://schemas.microsoft.com/office/powerpoint/2010/main" val="5265552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755576"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18294" y="695693"/>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5.3 Controle Orçamentário</a:t>
            </a:r>
          </a:p>
        </p:txBody>
      </p:sp>
      <p:sp>
        <p:nvSpPr>
          <p:cNvPr id="11" name="CaixaDeTexto 10"/>
          <p:cNvSpPr txBox="1"/>
          <p:nvPr/>
        </p:nvSpPr>
        <p:spPr>
          <a:xfrm>
            <a:off x="107504" y="1149293"/>
            <a:ext cx="8640960" cy="2954655"/>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800100" lvl="1" indent="-342900" algn="just">
              <a:buFont typeface="+mj-lt"/>
              <a:buAutoNum type="arabicPeriod" startAt="2"/>
            </a:pPr>
            <a:r>
              <a:rPr lang="pt-BR" sz="1400" dirty="0">
                <a:latin typeface="Arial" panose="020B0604020202020204" pitchFamily="34" charset="0"/>
                <a:cs typeface="Arial" panose="020B0604020202020204" pitchFamily="34" charset="0"/>
              </a:rPr>
              <a:t>Na tela de filtros:</a:t>
            </a:r>
          </a:p>
          <a:p>
            <a:pPr marL="1257300" lvl="2" indent="-342900" algn="just">
              <a:buFont typeface="Arial" panose="020B0604020202020204" pitchFamily="34" charset="0"/>
              <a:buChar char="•"/>
            </a:pPr>
            <a:r>
              <a:rPr lang="pt-BR" sz="1400" dirty="0">
                <a:latin typeface="Arial" panose="020B0604020202020204" pitchFamily="34" charset="0"/>
                <a:cs typeface="Arial" panose="020B0604020202020204" pitchFamily="34" charset="0"/>
              </a:rPr>
              <a:t>Selecionar o período que está VIGENTE;</a:t>
            </a:r>
          </a:p>
          <a:p>
            <a:pPr marL="1257300" lvl="2" indent="-342900" algn="just">
              <a:buFont typeface="Arial" panose="020B0604020202020204" pitchFamily="34" charset="0"/>
              <a:buChar char="•"/>
            </a:pPr>
            <a:r>
              <a:rPr lang="pt-BR" sz="1400" dirty="0">
                <a:latin typeface="Arial" panose="020B0604020202020204" pitchFamily="34" charset="0"/>
                <a:cs typeface="Arial" panose="020B0604020202020204" pitchFamily="34" charset="0"/>
              </a:rPr>
              <a:t>Selecionar o órgão desejado;</a:t>
            </a:r>
          </a:p>
          <a:p>
            <a:pPr marL="1257300" lvl="2" indent="-342900" algn="just">
              <a:buFont typeface="Arial" panose="020B0604020202020204" pitchFamily="34" charset="0"/>
              <a:buChar char="•"/>
            </a:pPr>
            <a:r>
              <a:rPr lang="pt-BR" sz="1400" dirty="0">
                <a:latin typeface="Arial" panose="020B0604020202020204" pitchFamily="34" charset="0"/>
                <a:cs typeface="Arial" panose="020B0604020202020204" pitchFamily="34" charset="0"/>
              </a:rPr>
              <a:t>Opção padrão HTML para visualização em tela:</a:t>
            </a:r>
          </a:p>
          <a:p>
            <a:pPr marL="1771650" lvl="3" indent="-400050" algn="just">
              <a:buFont typeface="+mj-lt"/>
              <a:buAutoNum type="romanLcPeriod"/>
            </a:pPr>
            <a:r>
              <a:rPr lang="pt-BR" sz="1400" dirty="0">
                <a:latin typeface="Arial" panose="020B0604020202020204" pitchFamily="34" charset="0"/>
                <a:cs typeface="Arial" panose="020B0604020202020204" pitchFamily="34" charset="0"/>
              </a:rPr>
              <a:t>Opção “Excel” será exportado o resumo em .</a:t>
            </a:r>
            <a:r>
              <a:rPr lang="pt-BR" sz="1400" dirty="0" err="1">
                <a:latin typeface="Arial" panose="020B0604020202020204" pitchFamily="34" charset="0"/>
                <a:cs typeface="Arial" panose="020B0604020202020204" pitchFamily="34" charset="0"/>
              </a:rPr>
              <a:t>xls</a:t>
            </a:r>
            <a:endParaRPr lang="pt-BR" sz="1400" dirty="0">
              <a:latin typeface="Arial" panose="020B0604020202020204" pitchFamily="34" charset="0"/>
              <a:cs typeface="Arial" panose="020B0604020202020204" pitchFamily="34" charset="0"/>
            </a:endParaRPr>
          </a:p>
          <a:p>
            <a:pPr marL="1257300" lvl="2" indent="-342900" algn="just">
              <a:buFont typeface="Arial" panose="020B0604020202020204" pitchFamily="34" charset="0"/>
              <a:buChar char="•"/>
            </a:pPr>
            <a:r>
              <a:rPr lang="pt-BR" sz="1400" dirty="0">
                <a:latin typeface="Arial" panose="020B0604020202020204" pitchFamily="34" charset="0"/>
                <a:cs typeface="Arial" panose="020B0604020202020204" pitchFamily="34" charset="0"/>
              </a:rPr>
              <a:t>Clicar em “Continuar”.</a:t>
            </a:r>
          </a:p>
          <a:p>
            <a:endParaRPr lang="pt-BR" sz="1400" dirty="0">
              <a:latin typeface="Arial" panose="020B0604020202020204" pitchFamily="34" charset="0"/>
              <a:cs typeface="Arial" panose="020B0604020202020204" pitchFamily="34" charset="0"/>
            </a:endParaRPr>
          </a:p>
          <a:p>
            <a:pPr lvl="1" algn="just"/>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endParaRPr lang="pt-BR" sz="1400" dirty="0"/>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algn="just"/>
            <a:endParaRPr lang="pt-BR" sz="1600" dirty="0">
              <a:latin typeface="Calibri" panose="020F0502020204030204" pitchFamily="34" charset="0"/>
            </a:endParaRPr>
          </a:p>
        </p:txBody>
      </p:sp>
      <p:pic>
        <p:nvPicPr>
          <p:cNvPr id="9" name="Imagem 8" descr="cid:image012.jpg@01D50EFA.9FDE33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19672" y="3068960"/>
            <a:ext cx="5616624" cy="2406817"/>
          </a:xfrm>
          <a:prstGeom prst="rect">
            <a:avLst/>
          </a:prstGeom>
          <a:noFill/>
          <a:ln>
            <a:noFill/>
          </a:ln>
        </p:spPr>
      </p:pic>
    </p:spTree>
    <p:extLst>
      <p:ext uri="{BB962C8B-B14F-4D97-AF65-F5344CB8AC3E}">
        <p14:creationId xmlns:p14="http://schemas.microsoft.com/office/powerpoint/2010/main" val="4521469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755576"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330523"/>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5. RELATÓRIOS E FUNCIONALIDADES</a:t>
            </a:r>
          </a:p>
        </p:txBody>
      </p:sp>
      <p:sp>
        <p:nvSpPr>
          <p:cNvPr id="13" name="Retângulo 12"/>
          <p:cNvSpPr/>
          <p:nvPr/>
        </p:nvSpPr>
        <p:spPr>
          <a:xfrm>
            <a:off x="218294" y="695693"/>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5.3 Controle Orçamentário</a:t>
            </a:r>
          </a:p>
        </p:txBody>
      </p:sp>
      <p:sp>
        <p:nvSpPr>
          <p:cNvPr id="11" name="CaixaDeTexto 10"/>
          <p:cNvSpPr txBox="1"/>
          <p:nvPr/>
        </p:nvSpPr>
        <p:spPr>
          <a:xfrm>
            <a:off x="107504" y="1149293"/>
            <a:ext cx="8640960" cy="1877437"/>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marL="800100" lvl="1" indent="-342900" algn="just">
              <a:buFont typeface="+mj-lt"/>
              <a:buAutoNum type="arabicPeriod" startAt="3"/>
            </a:pPr>
            <a:r>
              <a:rPr lang="pt-BR" sz="1400" dirty="0">
                <a:latin typeface="Arial" panose="020B0604020202020204" pitchFamily="34" charset="0"/>
                <a:cs typeface="Arial" panose="020B0604020202020204" pitchFamily="34" charset="0"/>
              </a:rPr>
              <a:t>Tela de visualização:</a:t>
            </a:r>
          </a:p>
          <a:p>
            <a:endParaRPr lang="pt-BR" sz="1400" dirty="0">
              <a:latin typeface="Arial" panose="020B0604020202020204" pitchFamily="34" charset="0"/>
              <a:cs typeface="Arial" panose="020B0604020202020204" pitchFamily="34" charset="0"/>
            </a:endParaRPr>
          </a:p>
          <a:p>
            <a:pPr lvl="1" algn="just"/>
            <a:endParaRPr lang="pt-BR" sz="14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endParaRPr lang="pt-BR" sz="1400" dirty="0"/>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algn="just"/>
            <a:endParaRPr lang="pt-BR" sz="1600" dirty="0">
              <a:latin typeface="Calibri" panose="020F0502020204030204" pitchFamily="34" charset="0"/>
            </a:endParaRPr>
          </a:p>
        </p:txBody>
      </p:sp>
      <p:pic>
        <p:nvPicPr>
          <p:cNvPr id="8" name="Imagem 7" descr="cid:image013.jpg@01D50EFA.9FDE3350"/>
          <p:cNvPicPr/>
          <p:nvPr/>
        </p:nvPicPr>
        <p:blipFill rotWithShape="1">
          <a:blip r:embed="rId2" r:link="rId3" cstate="print">
            <a:extLst>
              <a:ext uri="{28A0092B-C50C-407E-A947-70E740481C1C}">
                <a14:useLocalDpi xmlns:a14="http://schemas.microsoft.com/office/drawing/2010/main" val="0"/>
              </a:ext>
            </a:extLst>
          </a:blip>
          <a:srcRect b="27249"/>
          <a:stretch>
            <a:fillRect/>
          </a:stretch>
        </p:blipFill>
        <p:spPr bwMode="auto">
          <a:xfrm>
            <a:off x="1619672" y="1815906"/>
            <a:ext cx="6038485" cy="1925828"/>
          </a:xfrm>
          <a:prstGeom prst="rect">
            <a:avLst/>
          </a:prstGeom>
          <a:noFill/>
          <a:ln>
            <a:solidFill>
              <a:schemeClr val="accent1"/>
            </a:solidFill>
          </a:ln>
          <a:extLst>
            <a:ext uri="{53640926-AAD7-44D8-BBD7-CCE9431645EC}">
              <a14:shadowObscured xmlns:a14="http://schemas.microsoft.com/office/drawing/2010/main"/>
            </a:ext>
          </a:extLst>
        </p:spPr>
      </p:pic>
      <p:sp>
        <p:nvSpPr>
          <p:cNvPr id="4" name="Retângulo 3"/>
          <p:cNvSpPr/>
          <p:nvPr/>
        </p:nvSpPr>
        <p:spPr>
          <a:xfrm>
            <a:off x="755576" y="3880680"/>
            <a:ext cx="7326560" cy="2108269"/>
          </a:xfrm>
          <a:prstGeom prst="rect">
            <a:avLst/>
          </a:prstGeom>
        </p:spPr>
        <p:txBody>
          <a:bodyPr wrap="square">
            <a:spAutoFit/>
          </a:bodyPr>
          <a:lstStyle/>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Legenda:</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Segmento Orçamentário = órgão selecionado na tela de filtro</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Responsável = Gestor de frota do órgão responsável pelo empenho</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Atribuído = Empenho do período</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Consumido = Sado do empenho consumido</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Saldo dos cartões = Saldo alocado nos veículos do órgão</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Disponível = Atribuído – Consumido – Saldo dos cartões</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 Orçado x Realizado = % do valor gasto do empenho</a:t>
            </a:r>
          </a:p>
          <a:p>
            <a:pPr indent="457200"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Qtd. Veículos = Veículos alocados no órgão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97213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schemeClr val="bg1"/>
                </a:solidFill>
              </a:rPr>
              <a:t>FLUXO DA MANUTENÇÃO</a:t>
            </a:r>
            <a:endParaRPr lang="pt-BR" sz="2000" b="1" dirty="0">
              <a:solidFill>
                <a:schemeClr val="bg1"/>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INSTRUMENTO DE MEDIÇÃO DE RESULTADOS - IMR</a:t>
            </a:r>
          </a:p>
        </p:txBody>
      </p:sp>
      <p:sp>
        <p:nvSpPr>
          <p:cNvPr id="10" name="AutoShape 4"/>
          <p:cNvSpPr>
            <a:spLocks noChangeArrowheads="1"/>
          </p:cNvSpPr>
          <p:nvPr/>
        </p:nvSpPr>
        <p:spPr bwMode="auto">
          <a:xfrm>
            <a:off x="1400247" y="540530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INTEGRAÇÃO SIAD X SOU LOG</a:t>
            </a:r>
          </a:p>
        </p:txBody>
      </p:sp>
    </p:spTree>
    <p:extLst>
      <p:ext uri="{BB962C8B-B14F-4D97-AF65-F5344CB8AC3E}">
        <p14:creationId xmlns:p14="http://schemas.microsoft.com/office/powerpoint/2010/main" val="19880183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755576"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6. INSTRUMENTO DE MEDIÇÃO DE RESULTADOS - IMR</a:t>
            </a:r>
          </a:p>
        </p:txBody>
      </p:sp>
      <p:sp>
        <p:nvSpPr>
          <p:cNvPr id="11" name="CaixaDeTexto 10"/>
          <p:cNvSpPr txBox="1"/>
          <p:nvPr/>
        </p:nvSpPr>
        <p:spPr>
          <a:xfrm>
            <a:off x="218294" y="633351"/>
            <a:ext cx="8640960" cy="5262979"/>
          </a:xfrm>
          <a:prstGeom prst="rect">
            <a:avLst/>
          </a:prstGeom>
          <a:noFill/>
        </p:spPr>
        <p:txBody>
          <a:bodyPr wrap="square" rtlCol="0">
            <a:spAutoFit/>
          </a:bodyPr>
          <a:lstStyle/>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principal elemento para medir a qualidade e eficácia dos serviços prestados será o Instrumento de Medição de Resultados - IMR. Dessa forma, visando o cumprimento dos prazos previstos em Edital e a qualidade na prestação dos serviços, foram estabelecidos critérios para avaliação.</a:t>
            </a:r>
          </a:p>
          <a:p>
            <a:pPr algn="just"/>
            <a:r>
              <a:rPr lang="pt-BR" sz="1400" dirty="0">
                <a:latin typeface="Arial" panose="020B0604020202020204" pitchFamily="34" charset="0"/>
                <a:cs typeface="Arial" panose="020B0604020202020204" pitchFamily="34" charset="0"/>
              </a:rPr>
              <a:t> </a:t>
            </a:r>
          </a:p>
          <a:p>
            <a:pPr algn="just"/>
            <a:r>
              <a:rPr lang="pt-BR" sz="1400" dirty="0">
                <a:latin typeface="Arial" panose="020B0604020202020204" pitchFamily="34" charset="0"/>
                <a:cs typeface="Arial" panose="020B0604020202020204" pitchFamily="34" charset="0"/>
              </a:rPr>
              <a:t>Os Indicadores que regerão os critérios para avaliação do IMR bem como as regras estabelecidas estão previstas no Anexo VIII do Edital. </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Alguns pontos de atenção:</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 CONTRATADA deverá, quinzenalmente, apresentar, aos CONTRATANTES, as comprovações de cumprimento dos indicadores estabelecidos.</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Para os indicadores 1 e 2, deverão ser consideradas as manutenções finalizadas na quinzena correspondente (Ex.: No dia 16, deverão ser apresentadas as informações das manutenções finalizadas de 01 a 15 do mês; no dia 01, deverão ser apresentadas as informações das manutenções finalizadas de 16 a 31 do mês).</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Caso o resultado de um indicador não seja informado pelo contratado, será considerado como não cumprido e lhe será aplicada a dedução correspondente, salvo em casos devidamente justificados e aceitos pelo CONTRATANTE.</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Em casos de não cumprimentos de algum indicador, o CONTRATANTE deverá formalizar ao contratado solicitando justificativas, caso haja.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Após as análises das justificativas aceitas, o CONTRATANTE deverá formalizar ao contratado os resultados dos indicadores e apresentar os valores a serem deduzidos.</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valor de dedução do IMR estará presente nas informações adicionais conforme detalhamento no item PAGAMENTO.</a:t>
            </a:r>
            <a:endParaRPr lang="pt-BR" sz="1600" dirty="0">
              <a:latin typeface="Calibri" panose="020F0502020204030204" pitchFamily="34" charset="0"/>
            </a:endParaRPr>
          </a:p>
        </p:txBody>
      </p:sp>
    </p:spTree>
    <p:extLst>
      <p:ext uri="{BB962C8B-B14F-4D97-AF65-F5344CB8AC3E}">
        <p14:creationId xmlns:p14="http://schemas.microsoft.com/office/powerpoint/2010/main" val="67568653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836712"/>
            <a:ext cx="8746194" cy="47662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pPr marL="0" indent="0">
              <a:buNone/>
            </a:pPr>
            <a:r>
              <a:rPr lang="pt-BR" sz="1400" dirty="0">
                <a:latin typeface="Arial" panose="020B0604020202020204" pitchFamily="34" charset="0"/>
                <a:cs typeface="Arial" panose="020B0604020202020204" pitchFamily="34" charset="0"/>
              </a:rPr>
              <a:t>Para conferência dos indicadores quinzenais enviados pela Ticket Log, está disponível o menu Consulta / IMR – Instrumento de Medição de Resultados dentro do Sou Log.</a:t>
            </a:r>
          </a:p>
          <a:p>
            <a:pPr marL="0" indent="0">
              <a:buNone/>
            </a:pPr>
            <a:r>
              <a:rPr lang="pt-BR" sz="1400" dirty="0">
                <a:latin typeface="Arial" panose="020B0604020202020204" pitchFamily="34" charset="0"/>
                <a:cs typeface="Arial" panose="020B0604020202020204" pitchFamily="34" charset="0"/>
              </a:rPr>
              <a:t>Nesse menu é possível extrair os indicadores 1, 2 e 3 de acordo com a quinzena desejada.</a:t>
            </a:r>
          </a:p>
          <a:p>
            <a:endParaRPr lang="pt-BR" sz="1050" dirty="0"/>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29607"/>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6. INSTRUMENTO DE MEDIÇÃO DE RESULTADOS - IMR</a:t>
            </a:r>
          </a:p>
        </p:txBody>
      </p:sp>
      <p:sp>
        <p:nvSpPr>
          <p:cNvPr id="6" name="Rectangle 1"/>
          <p:cNvSpPr>
            <a:spLocks noChangeArrowheads="1"/>
          </p:cNvSpPr>
          <p:nvPr/>
        </p:nvSpPr>
        <p:spPr bwMode="auto">
          <a:xfrm>
            <a:off x="2533650" y="1744417"/>
            <a:ext cx="10711248" cy="53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2" name="Retângulo 1"/>
          <p:cNvSpPr/>
          <p:nvPr/>
        </p:nvSpPr>
        <p:spPr>
          <a:xfrm>
            <a:off x="218294" y="836712"/>
            <a:ext cx="6729969" cy="338554"/>
          </a:xfrm>
          <a:prstGeom prst="rect">
            <a:avLst/>
          </a:prstGeom>
        </p:spPr>
        <p:txBody>
          <a:bodyPr wrap="square">
            <a:spAutoFit/>
          </a:bodyPr>
          <a:lstStyle/>
          <a:p>
            <a:pPr algn="just">
              <a:spcBef>
                <a:spcPct val="0"/>
              </a:spcBef>
            </a:pPr>
            <a:r>
              <a:rPr lang="pt-BR" sz="1600" b="1" dirty="0">
                <a:solidFill>
                  <a:srgbClr val="C00000"/>
                </a:solidFill>
                <a:latin typeface="Arial" pitchFamily="34" charset="0"/>
                <a:cs typeface="Arial" pitchFamily="34" charset="0"/>
              </a:rPr>
              <a:t>6.1 IMR – Sou Log </a:t>
            </a:r>
          </a:p>
        </p:txBody>
      </p:sp>
      <p:sp>
        <p:nvSpPr>
          <p:cNvPr id="3" name="Retângulo 2"/>
          <p:cNvSpPr/>
          <p:nvPr/>
        </p:nvSpPr>
        <p:spPr>
          <a:xfrm>
            <a:off x="2286000" y="2136339"/>
            <a:ext cx="4572000" cy="369332"/>
          </a:xfrm>
          <a:prstGeom prst="rect">
            <a:avLst/>
          </a:prstGeom>
        </p:spPr>
        <p:txBody>
          <a:bodyPr>
            <a:spAutoFit/>
          </a:bodyPr>
          <a:lstStyle/>
          <a:p>
            <a:pPr indent="457200" algn="just">
              <a:spcAft>
                <a:spcPts val="0"/>
              </a:spcAft>
            </a:pPr>
            <a:r>
              <a:rPr lang="pt-BR" dirty="0">
                <a:latin typeface="Calibri" panose="020F0502020204030204" pitchFamily="34" charset="0"/>
                <a:ea typeface="Times New Roman" panose="02020603050405020304" pitchFamily="18" charset="0"/>
                <a:cs typeface="Times New Roman" panose="02020603050405020304" pitchFamily="18" charset="0"/>
              </a:rPr>
              <a:t> </a:t>
            </a:r>
            <a:endParaRPr lang="pt-BR" sz="105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Imagem 7"/>
          <p:cNvPicPr/>
          <p:nvPr/>
        </p:nvPicPr>
        <p:blipFill>
          <a:blip r:embed="rId2"/>
          <a:stretch>
            <a:fillRect/>
          </a:stretch>
        </p:blipFill>
        <p:spPr>
          <a:xfrm>
            <a:off x="1871980" y="2082970"/>
            <a:ext cx="5400040" cy="3938317"/>
          </a:xfrm>
          <a:prstGeom prst="rect">
            <a:avLst/>
          </a:prstGeom>
          <a:ln>
            <a:solidFill>
              <a:schemeClr val="accent1"/>
            </a:solidFill>
          </a:ln>
        </p:spPr>
      </p:pic>
    </p:spTree>
    <p:extLst>
      <p:ext uri="{BB962C8B-B14F-4D97-AF65-F5344CB8AC3E}">
        <p14:creationId xmlns:p14="http://schemas.microsoft.com/office/powerpoint/2010/main" val="260905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4028923"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2.3 Acesso ao Sistema SOU LOG</a:t>
            </a:r>
          </a:p>
        </p:txBody>
      </p:sp>
      <p:sp>
        <p:nvSpPr>
          <p:cNvPr id="6" name="Espaço Reservado para Conteúdo 2"/>
          <p:cNvSpPr>
            <a:spLocks noGrp="1"/>
          </p:cNvSpPr>
          <p:nvPr>
            <p:ph idx="1"/>
          </p:nvPr>
        </p:nvSpPr>
        <p:spPr>
          <a:xfrm>
            <a:off x="229412" y="1323880"/>
            <a:ext cx="8642612" cy="1584176"/>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O acesso pode ser feito a partir de qualquer computador que possua acesso à internet, mediante a inserção do </a:t>
            </a:r>
            <a:r>
              <a:rPr lang="pt-BR" sz="1400" i="1" dirty="0">
                <a:latin typeface="Arial" panose="020B0604020202020204" pitchFamily="34" charset="0"/>
                <a:cs typeface="Arial" panose="020B0604020202020204" pitchFamily="34" charset="0"/>
              </a:rPr>
              <a:t>login</a:t>
            </a:r>
            <a:r>
              <a:rPr lang="pt-BR" sz="1400" dirty="0">
                <a:latin typeface="Arial" panose="020B0604020202020204" pitchFamily="34" charset="0"/>
                <a:cs typeface="Arial" panose="020B0604020202020204" pitchFamily="34" charset="0"/>
              </a:rPr>
              <a:t> e senha de acesso do usuário cadastrado. O endereço para acesso é: </a:t>
            </a:r>
            <a:r>
              <a:rPr lang="pt-BR" sz="1600" dirty="0">
                <a:latin typeface="Arial" panose="020B0604020202020204" pitchFamily="34" charset="0"/>
                <a:cs typeface="Arial" panose="020B0604020202020204" pitchFamily="34" charset="0"/>
                <a:hlinkClick r:id="rId2"/>
              </a:rPr>
              <a:t>https://www.goodmanager.com.br</a:t>
            </a:r>
            <a:r>
              <a:rPr lang="pt-BR" sz="1600" dirty="0">
                <a:latin typeface="Arial" panose="020B0604020202020204" pitchFamily="34" charset="0"/>
                <a:cs typeface="Arial" panose="020B0604020202020204" pitchFamily="34" charset="0"/>
              </a:rPr>
              <a:t>.</a:t>
            </a:r>
          </a:p>
          <a:p>
            <a:pPr marL="0" indent="0" algn="just">
              <a:buNone/>
            </a:pPr>
            <a:endParaRPr lang="pt-BR" sz="1400" dirty="0">
              <a:latin typeface="Arial" panose="020B0604020202020204" pitchFamily="34" charset="0"/>
              <a:cs typeface="Arial" panose="020B0604020202020204" pitchFamily="34" charset="0"/>
            </a:endParaRPr>
          </a:p>
          <a:p>
            <a:pPr marL="0" indent="0" algn="just">
              <a:buNone/>
            </a:pPr>
            <a:r>
              <a:rPr lang="pt-BR" sz="1400" dirty="0">
                <a:latin typeface="Arial" panose="020B0604020202020204" pitchFamily="34" charset="0"/>
                <a:cs typeface="Arial" panose="020B0604020202020204" pitchFamily="34" charset="0"/>
              </a:rPr>
              <a:t>Para acessar o sistema SOU LOG, o servidor deverá informar seu código de usuário, nome de usuário e senha de acesso na tela inicial do SOU LOG. </a:t>
            </a:r>
          </a:p>
          <a:p>
            <a:pPr marL="0" indent="0" algn="just">
              <a:buNone/>
            </a:pPr>
            <a:endParaRPr lang="pt-BR" sz="1400" dirty="0">
              <a:latin typeface="Arial" panose="020B0604020202020204" pitchFamily="34" charset="0"/>
              <a:cs typeface="Arial" panose="020B0604020202020204" pitchFamily="34" charset="0"/>
            </a:endParaRPr>
          </a:p>
        </p:txBody>
      </p:sp>
      <p:sp>
        <p:nvSpPr>
          <p:cNvPr id="9" name="Espaço Reservado para Conteúdo 2"/>
          <p:cNvSpPr txBox="1">
            <a:spLocks/>
          </p:cNvSpPr>
          <p:nvPr/>
        </p:nvSpPr>
        <p:spPr>
          <a:xfrm>
            <a:off x="229412" y="2780928"/>
            <a:ext cx="8642612" cy="49515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pt-BR" sz="1400" dirty="0">
              <a:latin typeface="Arial" panose="020B0604020202020204" pitchFamily="34" charset="0"/>
              <a:cs typeface="Arial" panose="020B0604020202020204" pitchFamily="34" charset="0"/>
            </a:endParaRPr>
          </a:p>
          <a:p>
            <a:pPr marL="0" indent="0" algn="just">
              <a:buFont typeface="Arial" pitchFamily="34" charset="0"/>
              <a:buNone/>
            </a:pPr>
            <a:r>
              <a:rPr lang="pt-BR" sz="1400" dirty="0">
                <a:latin typeface="Arial" panose="020B0604020202020204" pitchFamily="34" charset="0"/>
                <a:cs typeface="Arial" panose="020B0604020202020204" pitchFamily="34" charset="0"/>
              </a:rPr>
              <a:t>Caso o usuário tenha esquecido a sua senha, ela pode ser recuperada clicando-se no link “</a:t>
            </a:r>
            <a:r>
              <a:rPr lang="pt-BR" sz="1400" b="1" dirty="0">
                <a:latin typeface="Arial" panose="020B0604020202020204" pitchFamily="34" charset="0"/>
                <a:cs typeface="Arial" panose="020B0604020202020204" pitchFamily="34" charset="0"/>
              </a:rPr>
              <a:t>Esqueceu sua senha?</a:t>
            </a:r>
            <a:r>
              <a:rPr lang="pt-BR" sz="1400" dirty="0">
                <a:latin typeface="Arial" panose="020B0604020202020204" pitchFamily="34" charset="0"/>
                <a:cs typeface="Arial" panose="020B0604020202020204" pitchFamily="34" charset="0"/>
              </a:rPr>
              <a:t> ”.</a:t>
            </a:r>
          </a:p>
          <a:p>
            <a:pPr marL="0" indent="0" algn="just">
              <a:buFont typeface="Arial" pitchFamily="34" charset="0"/>
              <a:buNone/>
            </a:pPr>
            <a:endParaRPr lang="pt-BR" sz="1400" dirty="0">
              <a:latin typeface="Arial" panose="020B0604020202020204" pitchFamily="34" charset="0"/>
              <a:cs typeface="Arial" panose="020B0604020202020204" pitchFamily="34" charset="0"/>
            </a:endParaRPr>
          </a:p>
          <a:p>
            <a:pPr marL="0" indent="0" algn="just">
              <a:buFont typeface="Arial" pitchFamily="34" charset="0"/>
              <a:buNone/>
            </a:pPr>
            <a:r>
              <a:rPr lang="pt-BR" sz="1400" dirty="0">
                <a:latin typeface="Arial" panose="020B0604020202020204" pitchFamily="34" charset="0"/>
                <a:cs typeface="Arial" panose="020B0604020202020204" pitchFamily="34" charset="0"/>
              </a:rPr>
              <a:t>Para a recuperação da senha, serão solicitados os seguintes dados do usuário:</a:t>
            </a:r>
          </a:p>
          <a:p>
            <a:pPr lvl="1" algn="just"/>
            <a:r>
              <a:rPr lang="pt-BR" sz="1400" dirty="0">
                <a:latin typeface="Arial" panose="020B0604020202020204" pitchFamily="34" charset="0"/>
                <a:cs typeface="Arial" panose="020B0604020202020204" pitchFamily="34" charset="0"/>
              </a:rPr>
              <a:t>Código do usuário;</a:t>
            </a:r>
          </a:p>
          <a:p>
            <a:pPr lvl="1" algn="just"/>
            <a:r>
              <a:rPr lang="pt-BR" sz="1400" dirty="0">
                <a:latin typeface="Arial" panose="020B0604020202020204" pitchFamily="34" charset="0"/>
                <a:cs typeface="Arial" panose="020B0604020202020204" pitchFamily="34" charset="0"/>
              </a:rPr>
              <a:t>Nome do usuário;</a:t>
            </a:r>
          </a:p>
          <a:p>
            <a:pPr marL="457200" lvl="1" indent="0" algn="just">
              <a:buFont typeface="Arial" pitchFamily="34" charset="0"/>
              <a:buNone/>
            </a:pPr>
            <a:endParaRPr lang="pt-BR" sz="1400" dirty="0">
              <a:latin typeface="Arial" panose="020B0604020202020204" pitchFamily="34" charset="0"/>
              <a:cs typeface="Arial" panose="020B0604020202020204" pitchFamily="34" charset="0"/>
            </a:endParaRPr>
          </a:p>
          <a:p>
            <a:pPr marL="0" indent="0" algn="just">
              <a:buFont typeface="Arial" pitchFamily="34" charset="0"/>
              <a:buNone/>
            </a:pPr>
            <a:r>
              <a:rPr lang="pt-BR" sz="1400" dirty="0">
                <a:latin typeface="Arial" panose="020B0604020202020204" pitchFamily="34" charset="0"/>
                <a:cs typeface="Arial" panose="020B0604020202020204" pitchFamily="34" charset="0"/>
              </a:rPr>
              <a:t>Após digitar os dados solicitados, clique no botão “</a:t>
            </a:r>
            <a:r>
              <a:rPr lang="pt-BR" sz="1400" b="1" dirty="0">
                <a:latin typeface="Arial" panose="020B0604020202020204" pitchFamily="34" charset="0"/>
                <a:cs typeface="Arial" panose="020B0604020202020204" pitchFamily="34" charset="0"/>
              </a:rPr>
              <a:t>Esqueceu sua senha?</a:t>
            </a:r>
            <a:r>
              <a:rPr lang="pt-BR" sz="1400" dirty="0">
                <a:latin typeface="Arial" panose="020B0604020202020204" pitchFamily="34" charset="0"/>
                <a:cs typeface="Arial" panose="020B0604020202020204" pitchFamily="34" charset="0"/>
              </a:rPr>
              <a:t> ” e uma nova senha será enviada para o e-mail cadastrado.</a:t>
            </a:r>
          </a:p>
          <a:p>
            <a:pPr marL="0" indent="0" algn="just">
              <a:buFont typeface="Arial" pitchFamily="34" charset="0"/>
              <a:buNone/>
            </a:pP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5537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836712"/>
            <a:ext cx="8746194" cy="525658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pPr marL="0" indent="0">
              <a:buNone/>
            </a:pPr>
            <a:r>
              <a:rPr lang="pt-BR" sz="1500" dirty="0">
                <a:latin typeface="Arial" panose="020B0604020202020204" pitchFamily="34" charset="0"/>
                <a:cs typeface="Arial" panose="020B0604020202020204" pitchFamily="34" charset="0"/>
              </a:rPr>
              <a:t>As opções de filtro são conforme detalhamento abaixo:</a:t>
            </a:r>
          </a:p>
          <a:p>
            <a:pPr marL="0" indent="0">
              <a:buNone/>
            </a:pPr>
            <a:endParaRPr lang="pt-BR" sz="1500" dirty="0">
              <a:latin typeface="Arial" panose="020B0604020202020204" pitchFamily="34" charset="0"/>
              <a:cs typeface="Arial" panose="020B0604020202020204" pitchFamily="34" charset="0"/>
            </a:endParaRPr>
          </a:p>
          <a:p>
            <a:pPr marL="0" indent="0">
              <a:buNone/>
            </a:pPr>
            <a:r>
              <a:rPr lang="pt-BR" sz="1500" dirty="0">
                <a:latin typeface="Arial" panose="020B0604020202020204" pitchFamily="34" charset="0"/>
                <a:cs typeface="Arial" panose="020B0604020202020204" pitchFamily="34" charset="0"/>
              </a:rPr>
              <a:t>Período:</a:t>
            </a:r>
          </a:p>
          <a:p>
            <a:pPr lvl="2"/>
            <a:r>
              <a:rPr lang="pt-BR" sz="1500" dirty="0">
                <a:latin typeface="Arial" panose="020B0604020202020204" pitchFamily="34" charset="0"/>
                <a:cs typeface="Arial" panose="020B0604020202020204" pitchFamily="34" charset="0"/>
              </a:rPr>
              <a:t>Opção de seleção do mês/ano.</a:t>
            </a:r>
          </a:p>
          <a:p>
            <a:pPr lvl="3"/>
            <a:r>
              <a:rPr lang="pt-BR" sz="1500" dirty="0">
                <a:latin typeface="Arial" panose="020B0604020202020204" pitchFamily="34" charset="0"/>
                <a:cs typeface="Arial" panose="020B0604020202020204" pitchFamily="34" charset="0"/>
              </a:rPr>
              <a:t>Sem dias.</a:t>
            </a:r>
          </a:p>
          <a:p>
            <a:pPr lvl="2"/>
            <a:r>
              <a:rPr lang="pt-BR" sz="1500" dirty="0">
                <a:latin typeface="Arial" panose="020B0604020202020204" pitchFamily="34" charset="0"/>
                <a:cs typeface="Arial" panose="020B0604020202020204" pitchFamily="34" charset="0"/>
              </a:rPr>
              <a:t>Quinzena:</a:t>
            </a:r>
          </a:p>
          <a:p>
            <a:pPr lvl="3"/>
            <a:r>
              <a:rPr lang="pt-BR" sz="1500" dirty="0">
                <a:latin typeface="Arial" panose="020B0604020202020204" pitchFamily="34" charset="0"/>
                <a:cs typeface="Arial" panose="020B0604020202020204" pitchFamily="34" charset="0"/>
              </a:rPr>
              <a:t>1º Quinzena:</a:t>
            </a:r>
          </a:p>
          <a:p>
            <a:pPr lvl="4"/>
            <a:r>
              <a:rPr lang="pt-BR" sz="1500" dirty="0">
                <a:latin typeface="Arial" panose="020B0604020202020204" pitchFamily="34" charset="0"/>
                <a:cs typeface="Arial" panose="020B0604020202020204" pitchFamily="34" charset="0"/>
              </a:rPr>
              <a:t>1º ao dia 15.</a:t>
            </a:r>
          </a:p>
          <a:p>
            <a:pPr lvl="3"/>
            <a:r>
              <a:rPr lang="pt-BR" sz="1500" dirty="0">
                <a:latin typeface="Arial" panose="020B0604020202020204" pitchFamily="34" charset="0"/>
                <a:cs typeface="Arial" panose="020B0604020202020204" pitchFamily="34" charset="0"/>
              </a:rPr>
              <a:t>2º Quinzena:</a:t>
            </a:r>
          </a:p>
          <a:p>
            <a:pPr lvl="4"/>
            <a:r>
              <a:rPr lang="pt-BR" sz="1500" dirty="0">
                <a:latin typeface="Arial" panose="020B0604020202020204" pitchFamily="34" charset="0"/>
                <a:cs typeface="Arial" panose="020B0604020202020204" pitchFamily="34" charset="0"/>
              </a:rPr>
              <a:t>16 ao último dia do mês.</a:t>
            </a:r>
          </a:p>
          <a:p>
            <a:pPr lvl="2"/>
            <a:r>
              <a:rPr lang="pt-BR" sz="1500" dirty="0">
                <a:latin typeface="Arial" panose="020B0604020202020204" pitchFamily="34" charset="0"/>
                <a:cs typeface="Arial" panose="020B0604020202020204" pitchFamily="34" charset="0"/>
              </a:rPr>
              <a:t>Órgão / Unidade:</a:t>
            </a:r>
          </a:p>
          <a:p>
            <a:pPr lvl="3"/>
            <a:r>
              <a:rPr lang="pt-BR" sz="1500" dirty="0">
                <a:latin typeface="Arial" panose="020B0604020202020204" pitchFamily="34" charset="0"/>
                <a:cs typeface="Arial" panose="020B0604020202020204" pitchFamily="34" charset="0"/>
              </a:rPr>
              <a:t>Conforme as permissões de visualização do órgão/unidade do usuário.</a:t>
            </a:r>
          </a:p>
          <a:p>
            <a:pPr lvl="3"/>
            <a:endParaRPr lang="pt-BR" sz="1500" dirty="0">
              <a:latin typeface="Arial" panose="020B0604020202020204" pitchFamily="34" charset="0"/>
              <a:cs typeface="Arial" panose="020B0604020202020204" pitchFamily="34" charset="0"/>
            </a:endParaRPr>
          </a:p>
          <a:p>
            <a:pPr marL="0" indent="0">
              <a:buNone/>
            </a:pPr>
            <a:r>
              <a:rPr lang="pt-BR" sz="1500" dirty="0">
                <a:latin typeface="Arial" panose="020B0604020202020204" pitchFamily="34" charset="0"/>
                <a:cs typeface="Arial" panose="020B0604020202020204" pitchFamily="34" charset="0"/>
              </a:rPr>
              <a:t>Ao clicar em continuar ocorre a geração do arquivo em Excel (.xls) com três abas conforme detalhamento abaixo:</a:t>
            </a:r>
          </a:p>
          <a:p>
            <a:pPr lvl="2"/>
            <a:r>
              <a:rPr lang="pt-BR" sz="1500" dirty="0">
                <a:latin typeface="Arial" panose="020B0604020202020204" pitchFamily="34" charset="0"/>
                <a:cs typeface="Arial" panose="020B0604020202020204" pitchFamily="34" charset="0"/>
              </a:rPr>
              <a:t>Aba 1 – Indicador 1.</a:t>
            </a:r>
          </a:p>
          <a:p>
            <a:pPr lvl="2"/>
            <a:r>
              <a:rPr lang="pt-BR" sz="1500" dirty="0">
                <a:latin typeface="Arial" panose="020B0604020202020204" pitchFamily="34" charset="0"/>
                <a:cs typeface="Arial" panose="020B0604020202020204" pitchFamily="34" charset="0"/>
              </a:rPr>
              <a:t>Aba 2 – Indicador 2.</a:t>
            </a:r>
          </a:p>
          <a:p>
            <a:pPr lvl="2"/>
            <a:r>
              <a:rPr lang="pt-BR" sz="1500" dirty="0">
                <a:latin typeface="Arial" panose="020B0604020202020204" pitchFamily="34" charset="0"/>
                <a:cs typeface="Arial" panose="020B0604020202020204" pitchFamily="34" charset="0"/>
              </a:rPr>
              <a:t>Aba 3 – Indicador 3.</a:t>
            </a: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8294" y="429607"/>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6. INSTRUMENTO DE MEDIÇÃO DE RESULTADOS - IMR</a:t>
            </a:r>
          </a:p>
        </p:txBody>
      </p:sp>
      <p:sp>
        <p:nvSpPr>
          <p:cNvPr id="6" name="Rectangle 1"/>
          <p:cNvSpPr>
            <a:spLocks noChangeArrowheads="1"/>
          </p:cNvSpPr>
          <p:nvPr/>
        </p:nvSpPr>
        <p:spPr bwMode="auto">
          <a:xfrm>
            <a:off x="2533650" y="1744417"/>
            <a:ext cx="10711248" cy="53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2" name="Retângulo 1"/>
          <p:cNvSpPr/>
          <p:nvPr/>
        </p:nvSpPr>
        <p:spPr>
          <a:xfrm>
            <a:off x="218294" y="836712"/>
            <a:ext cx="6729969" cy="338554"/>
          </a:xfrm>
          <a:prstGeom prst="rect">
            <a:avLst/>
          </a:prstGeom>
        </p:spPr>
        <p:txBody>
          <a:bodyPr wrap="square">
            <a:spAutoFit/>
          </a:bodyPr>
          <a:lstStyle/>
          <a:p>
            <a:pPr algn="just">
              <a:spcBef>
                <a:spcPct val="0"/>
              </a:spcBef>
            </a:pPr>
            <a:r>
              <a:rPr lang="pt-BR" sz="1600" b="1" dirty="0">
                <a:solidFill>
                  <a:srgbClr val="C00000"/>
                </a:solidFill>
                <a:latin typeface="Arial" pitchFamily="34" charset="0"/>
                <a:cs typeface="Arial" pitchFamily="34" charset="0"/>
              </a:rPr>
              <a:t>6.1 IMR – Sou Log </a:t>
            </a:r>
          </a:p>
        </p:txBody>
      </p:sp>
      <p:sp>
        <p:nvSpPr>
          <p:cNvPr id="3" name="Retângulo 2"/>
          <p:cNvSpPr/>
          <p:nvPr/>
        </p:nvSpPr>
        <p:spPr>
          <a:xfrm>
            <a:off x="2286000" y="2136339"/>
            <a:ext cx="4572000" cy="369332"/>
          </a:xfrm>
          <a:prstGeom prst="rect">
            <a:avLst/>
          </a:prstGeom>
        </p:spPr>
        <p:txBody>
          <a:bodyPr>
            <a:spAutoFit/>
          </a:bodyPr>
          <a:lstStyle/>
          <a:p>
            <a:pPr indent="457200" algn="just">
              <a:spcAft>
                <a:spcPts val="0"/>
              </a:spcAft>
            </a:pPr>
            <a:r>
              <a:rPr lang="pt-BR" dirty="0">
                <a:latin typeface="Calibri" panose="020F0502020204030204" pitchFamily="34" charset="0"/>
                <a:ea typeface="Times New Roman" panose="02020603050405020304" pitchFamily="18" charset="0"/>
                <a:cs typeface="Times New Roman" panose="02020603050405020304" pitchFamily="18" charset="0"/>
              </a:rPr>
              <a:t> </a:t>
            </a:r>
            <a:endParaRPr lang="pt-BR" sz="105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5696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768252"/>
            <a:ext cx="8746194"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pPr marL="0" indent="0">
              <a:buFont typeface="Arial" pitchFamily="34" charset="0"/>
              <a:buNone/>
            </a:pPr>
            <a:endParaRPr lang="pt-BR" dirty="0"/>
          </a:p>
        </p:txBody>
      </p:sp>
      <p:sp>
        <p:nvSpPr>
          <p:cNvPr id="10" name="CaixaDeTexto 9"/>
          <p:cNvSpPr txBox="1"/>
          <p:nvPr/>
        </p:nvSpPr>
        <p:spPr>
          <a:xfrm>
            <a:off x="218294" y="429607"/>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6. INSTRUMENTO DE MEDIÇÃO DE RESULTADOS - IMR</a:t>
            </a:r>
          </a:p>
        </p:txBody>
      </p:sp>
      <p:sp>
        <p:nvSpPr>
          <p:cNvPr id="6" name="Rectangle 1"/>
          <p:cNvSpPr>
            <a:spLocks noChangeArrowheads="1"/>
          </p:cNvSpPr>
          <p:nvPr/>
        </p:nvSpPr>
        <p:spPr bwMode="auto">
          <a:xfrm>
            <a:off x="2533650" y="1744417"/>
            <a:ext cx="10711248" cy="53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2" name="Retângulo 1"/>
          <p:cNvSpPr/>
          <p:nvPr/>
        </p:nvSpPr>
        <p:spPr>
          <a:xfrm>
            <a:off x="218294" y="836712"/>
            <a:ext cx="6729969" cy="338554"/>
          </a:xfrm>
          <a:prstGeom prst="rect">
            <a:avLst/>
          </a:prstGeom>
        </p:spPr>
        <p:txBody>
          <a:bodyPr wrap="square">
            <a:spAutoFit/>
          </a:bodyPr>
          <a:lstStyle/>
          <a:p>
            <a:pPr algn="just">
              <a:spcBef>
                <a:spcPct val="0"/>
              </a:spcBef>
            </a:pPr>
            <a:r>
              <a:rPr lang="pt-BR" sz="1600" b="1" dirty="0">
                <a:solidFill>
                  <a:srgbClr val="C00000"/>
                </a:solidFill>
                <a:latin typeface="Arial" pitchFamily="34" charset="0"/>
                <a:cs typeface="Arial" pitchFamily="34" charset="0"/>
              </a:rPr>
              <a:t>6.1 IMR – Sou Log </a:t>
            </a:r>
          </a:p>
        </p:txBody>
      </p:sp>
      <p:sp>
        <p:nvSpPr>
          <p:cNvPr id="3" name="Retângulo 2"/>
          <p:cNvSpPr/>
          <p:nvPr/>
        </p:nvSpPr>
        <p:spPr>
          <a:xfrm>
            <a:off x="2286000" y="2136339"/>
            <a:ext cx="4572000" cy="369332"/>
          </a:xfrm>
          <a:prstGeom prst="rect">
            <a:avLst/>
          </a:prstGeom>
        </p:spPr>
        <p:txBody>
          <a:bodyPr>
            <a:spAutoFit/>
          </a:bodyPr>
          <a:lstStyle/>
          <a:p>
            <a:pPr indent="457200" algn="just">
              <a:spcAft>
                <a:spcPts val="0"/>
              </a:spcAft>
            </a:pPr>
            <a:r>
              <a:rPr lang="pt-BR" dirty="0">
                <a:latin typeface="Calibri" panose="020F0502020204030204" pitchFamily="34" charset="0"/>
                <a:ea typeface="Times New Roman" panose="02020603050405020304" pitchFamily="18" charset="0"/>
                <a:cs typeface="Times New Roman" panose="02020603050405020304" pitchFamily="18" charset="0"/>
              </a:rPr>
              <a:t> </a:t>
            </a:r>
            <a:endParaRPr lang="pt-BR" sz="105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7" name="Imagem 6"/>
          <p:cNvPicPr/>
          <p:nvPr/>
        </p:nvPicPr>
        <p:blipFill>
          <a:blip r:embed="rId2"/>
          <a:stretch>
            <a:fillRect/>
          </a:stretch>
        </p:blipFill>
        <p:spPr>
          <a:xfrm>
            <a:off x="218294" y="1243818"/>
            <a:ext cx="8640960" cy="1969158"/>
          </a:xfrm>
          <a:prstGeom prst="rect">
            <a:avLst/>
          </a:prstGeom>
          <a:ln>
            <a:solidFill>
              <a:schemeClr val="accent1"/>
            </a:solidFill>
          </a:ln>
        </p:spPr>
      </p:pic>
      <p:sp>
        <p:nvSpPr>
          <p:cNvPr id="4" name="Retângulo 3"/>
          <p:cNvSpPr/>
          <p:nvPr/>
        </p:nvSpPr>
        <p:spPr>
          <a:xfrm>
            <a:off x="3969626" y="3211797"/>
            <a:ext cx="1492778" cy="276999"/>
          </a:xfrm>
          <a:prstGeom prst="rect">
            <a:avLst/>
          </a:prstGeom>
        </p:spPr>
        <p:txBody>
          <a:bodyPr wrap="square">
            <a:spAutoFit/>
          </a:bodyPr>
          <a:lstStyle/>
          <a:p>
            <a:r>
              <a:rPr lang="pt-BR" sz="1200" dirty="0">
                <a:latin typeface="Arial" panose="020B0604020202020204" pitchFamily="34" charset="0"/>
                <a:ea typeface="Calibri" panose="020F0502020204030204" pitchFamily="34" charset="0"/>
                <a:cs typeface="Arial" panose="020B0604020202020204" pitchFamily="34" charset="0"/>
              </a:rPr>
              <a:t>Indicador 1</a:t>
            </a:r>
            <a:endParaRPr lang="pt-BR" sz="1200" dirty="0">
              <a:latin typeface="Arial" panose="020B0604020202020204" pitchFamily="34" charset="0"/>
              <a:cs typeface="Arial" panose="020B0604020202020204" pitchFamily="34" charset="0"/>
            </a:endParaRPr>
          </a:p>
        </p:txBody>
      </p:sp>
      <p:pic>
        <p:nvPicPr>
          <p:cNvPr id="9" name="Imagem 8"/>
          <p:cNvPicPr/>
          <p:nvPr/>
        </p:nvPicPr>
        <p:blipFill>
          <a:blip r:embed="rId3"/>
          <a:stretch>
            <a:fillRect/>
          </a:stretch>
        </p:blipFill>
        <p:spPr>
          <a:xfrm>
            <a:off x="218294" y="3713574"/>
            <a:ext cx="8640960" cy="1803657"/>
          </a:xfrm>
          <a:prstGeom prst="rect">
            <a:avLst/>
          </a:prstGeom>
          <a:ln>
            <a:solidFill>
              <a:schemeClr val="accent1"/>
            </a:solidFill>
          </a:ln>
        </p:spPr>
      </p:pic>
      <p:sp>
        <p:nvSpPr>
          <p:cNvPr id="5" name="Retângulo 4"/>
          <p:cNvSpPr/>
          <p:nvPr/>
        </p:nvSpPr>
        <p:spPr>
          <a:xfrm>
            <a:off x="4004564" y="5523348"/>
            <a:ext cx="1134871" cy="276999"/>
          </a:xfrm>
          <a:prstGeom prst="rect">
            <a:avLst/>
          </a:prstGeom>
        </p:spPr>
        <p:txBody>
          <a:bodyPr wrap="square">
            <a:spAutoFit/>
          </a:bodyPr>
          <a:lstStyle/>
          <a:p>
            <a:r>
              <a:rPr lang="pt-BR" sz="1200" dirty="0">
                <a:latin typeface="Arial" panose="020B0604020202020204" pitchFamily="34" charset="0"/>
                <a:ea typeface="Calibri" panose="020F0502020204030204" pitchFamily="34" charset="0"/>
                <a:cs typeface="Arial" panose="020B0604020202020204" pitchFamily="34" charset="0"/>
              </a:rPr>
              <a:t>Indicador 2</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1344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836712"/>
            <a:ext cx="8746194"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pPr marL="0" indent="0">
              <a:buFont typeface="Arial" pitchFamily="34" charset="0"/>
              <a:buNone/>
            </a:pPr>
            <a:endParaRPr lang="pt-BR" dirty="0"/>
          </a:p>
        </p:txBody>
      </p:sp>
      <p:sp>
        <p:nvSpPr>
          <p:cNvPr id="10" name="CaixaDeTexto 9"/>
          <p:cNvSpPr txBox="1"/>
          <p:nvPr/>
        </p:nvSpPr>
        <p:spPr>
          <a:xfrm>
            <a:off x="218294" y="429607"/>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6. INSTRUMENTO DE MEDIÇÃO DE RESULTADOS - IMR</a:t>
            </a:r>
          </a:p>
        </p:txBody>
      </p:sp>
      <p:sp>
        <p:nvSpPr>
          <p:cNvPr id="6" name="Rectangle 1"/>
          <p:cNvSpPr>
            <a:spLocks noChangeArrowheads="1"/>
          </p:cNvSpPr>
          <p:nvPr/>
        </p:nvSpPr>
        <p:spPr bwMode="auto">
          <a:xfrm>
            <a:off x="2533650" y="1744417"/>
            <a:ext cx="10711248" cy="53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2" name="Retângulo 1"/>
          <p:cNvSpPr/>
          <p:nvPr/>
        </p:nvSpPr>
        <p:spPr>
          <a:xfrm>
            <a:off x="218294" y="836712"/>
            <a:ext cx="6729969" cy="338554"/>
          </a:xfrm>
          <a:prstGeom prst="rect">
            <a:avLst/>
          </a:prstGeom>
        </p:spPr>
        <p:txBody>
          <a:bodyPr wrap="square">
            <a:spAutoFit/>
          </a:bodyPr>
          <a:lstStyle/>
          <a:p>
            <a:pPr algn="just">
              <a:spcBef>
                <a:spcPct val="0"/>
              </a:spcBef>
            </a:pPr>
            <a:r>
              <a:rPr lang="pt-BR" sz="1600" b="1" dirty="0">
                <a:solidFill>
                  <a:srgbClr val="C00000"/>
                </a:solidFill>
                <a:latin typeface="Arial" pitchFamily="34" charset="0"/>
                <a:cs typeface="Arial" pitchFamily="34" charset="0"/>
              </a:rPr>
              <a:t>6.1 IMR – Sou Log </a:t>
            </a:r>
          </a:p>
        </p:txBody>
      </p:sp>
      <p:sp>
        <p:nvSpPr>
          <p:cNvPr id="3" name="Retângulo 2"/>
          <p:cNvSpPr/>
          <p:nvPr/>
        </p:nvSpPr>
        <p:spPr>
          <a:xfrm>
            <a:off x="2286000" y="2136339"/>
            <a:ext cx="4572000" cy="369332"/>
          </a:xfrm>
          <a:prstGeom prst="rect">
            <a:avLst/>
          </a:prstGeom>
        </p:spPr>
        <p:txBody>
          <a:bodyPr>
            <a:spAutoFit/>
          </a:bodyPr>
          <a:lstStyle/>
          <a:p>
            <a:pPr indent="457200" algn="just">
              <a:spcAft>
                <a:spcPts val="0"/>
              </a:spcAft>
            </a:pPr>
            <a:r>
              <a:rPr lang="pt-BR" dirty="0">
                <a:latin typeface="Calibri" panose="020F0502020204030204" pitchFamily="34" charset="0"/>
                <a:ea typeface="Times New Roman" panose="02020603050405020304" pitchFamily="18" charset="0"/>
                <a:cs typeface="Times New Roman" panose="02020603050405020304" pitchFamily="18" charset="0"/>
              </a:rPr>
              <a:t> </a:t>
            </a:r>
            <a:endParaRPr lang="pt-BR" sz="105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stretch>
            <a:fillRect/>
          </a:stretch>
        </p:blipFill>
        <p:spPr>
          <a:xfrm>
            <a:off x="395536" y="1243817"/>
            <a:ext cx="8463718" cy="2545223"/>
          </a:xfrm>
          <a:prstGeom prst="rect">
            <a:avLst/>
          </a:prstGeom>
          <a:ln>
            <a:solidFill>
              <a:schemeClr val="accent1"/>
            </a:solidFill>
          </a:ln>
        </p:spPr>
      </p:pic>
      <p:sp>
        <p:nvSpPr>
          <p:cNvPr id="8" name="Retângulo 7"/>
          <p:cNvSpPr/>
          <p:nvPr/>
        </p:nvSpPr>
        <p:spPr>
          <a:xfrm>
            <a:off x="4139952" y="3852045"/>
            <a:ext cx="1368152" cy="276999"/>
          </a:xfrm>
          <a:prstGeom prst="rect">
            <a:avLst/>
          </a:prstGeom>
        </p:spPr>
        <p:txBody>
          <a:bodyPr wrap="square">
            <a:spAutoFit/>
          </a:bodyPr>
          <a:lstStyle/>
          <a:p>
            <a:r>
              <a:rPr lang="pt-BR" sz="1200" dirty="0">
                <a:latin typeface="Arial" panose="020B0604020202020204" pitchFamily="34" charset="0"/>
                <a:ea typeface="Calibri" panose="020F0502020204030204" pitchFamily="34" charset="0"/>
                <a:cs typeface="Arial" panose="020B0604020202020204" pitchFamily="34" charset="0"/>
              </a:rPr>
              <a:t>Indicador 3</a:t>
            </a:r>
            <a:endParaRPr lang="pt-BR" sz="1200" dirty="0">
              <a:latin typeface="Arial" panose="020B0604020202020204" pitchFamily="34" charset="0"/>
              <a:cs typeface="Arial" panose="020B0604020202020204" pitchFamily="34" charset="0"/>
            </a:endParaRPr>
          </a:p>
        </p:txBody>
      </p:sp>
      <p:sp>
        <p:nvSpPr>
          <p:cNvPr id="14" name="Retângulo 13"/>
          <p:cNvSpPr/>
          <p:nvPr/>
        </p:nvSpPr>
        <p:spPr>
          <a:xfrm>
            <a:off x="218294" y="4192049"/>
            <a:ext cx="8640960" cy="1384995"/>
          </a:xfrm>
          <a:prstGeom prst="rect">
            <a:avLst/>
          </a:prstGeom>
        </p:spPr>
        <p:txBody>
          <a:bodyPr wrap="square">
            <a:spAutoFit/>
          </a:bodyPr>
          <a:lstStyle/>
          <a:p>
            <a:pPr indent="457200"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indent="457200"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indent="457200" algn="just"/>
            <a:r>
              <a:rPr lang="pt-BR" sz="1400" dirty="0">
                <a:latin typeface="Arial" panose="020B0604020202020204" pitchFamily="34" charset="0"/>
                <a:ea typeface="Times New Roman" panose="02020603050405020304" pitchFamily="18" charset="0"/>
                <a:cs typeface="Arial" panose="020B0604020202020204" pitchFamily="34" charset="0"/>
              </a:rPr>
              <a:t>Para conferência do indicador 3, além do GEO, está disponível o menu Relatório / Oficinas Credenciadas dentro do Sou Log.</a:t>
            </a:r>
          </a:p>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Nesse menu é possível consultar os estabelecimentos disponíveis para o governo distribuídos por cidade.</a:t>
            </a:r>
          </a:p>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073594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836712"/>
            <a:ext cx="8746194"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pPr marL="0" indent="0">
              <a:buFont typeface="Arial" pitchFamily="34" charset="0"/>
              <a:buNone/>
            </a:pPr>
            <a:endParaRPr lang="pt-BR" dirty="0"/>
          </a:p>
        </p:txBody>
      </p:sp>
      <p:sp>
        <p:nvSpPr>
          <p:cNvPr id="10" name="CaixaDeTexto 9"/>
          <p:cNvSpPr txBox="1"/>
          <p:nvPr/>
        </p:nvSpPr>
        <p:spPr>
          <a:xfrm>
            <a:off x="218294" y="429607"/>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6. INSTRUMENTO DE MEDIÇÃO DE RESULTADOS - IMR</a:t>
            </a:r>
          </a:p>
        </p:txBody>
      </p:sp>
      <p:sp>
        <p:nvSpPr>
          <p:cNvPr id="6" name="Rectangle 1"/>
          <p:cNvSpPr>
            <a:spLocks noChangeArrowheads="1"/>
          </p:cNvSpPr>
          <p:nvPr/>
        </p:nvSpPr>
        <p:spPr bwMode="auto">
          <a:xfrm>
            <a:off x="2533650" y="1744417"/>
            <a:ext cx="10711248" cy="53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2" name="Retângulo 1"/>
          <p:cNvSpPr/>
          <p:nvPr/>
        </p:nvSpPr>
        <p:spPr>
          <a:xfrm>
            <a:off x="218294" y="836712"/>
            <a:ext cx="6729969" cy="338554"/>
          </a:xfrm>
          <a:prstGeom prst="rect">
            <a:avLst/>
          </a:prstGeom>
        </p:spPr>
        <p:txBody>
          <a:bodyPr wrap="square">
            <a:spAutoFit/>
          </a:bodyPr>
          <a:lstStyle/>
          <a:p>
            <a:pPr algn="just">
              <a:spcBef>
                <a:spcPct val="0"/>
              </a:spcBef>
            </a:pPr>
            <a:r>
              <a:rPr lang="pt-BR" sz="1600" b="1" dirty="0">
                <a:solidFill>
                  <a:srgbClr val="C00000"/>
                </a:solidFill>
                <a:latin typeface="Arial" pitchFamily="34" charset="0"/>
                <a:cs typeface="Arial" pitchFamily="34" charset="0"/>
              </a:rPr>
              <a:t>6.1 IMR – Sou Log </a:t>
            </a:r>
          </a:p>
        </p:txBody>
      </p:sp>
      <p:sp>
        <p:nvSpPr>
          <p:cNvPr id="3" name="Retângulo 2"/>
          <p:cNvSpPr/>
          <p:nvPr/>
        </p:nvSpPr>
        <p:spPr>
          <a:xfrm>
            <a:off x="2286000" y="2136339"/>
            <a:ext cx="4572000" cy="369332"/>
          </a:xfrm>
          <a:prstGeom prst="rect">
            <a:avLst/>
          </a:prstGeom>
        </p:spPr>
        <p:txBody>
          <a:bodyPr>
            <a:spAutoFit/>
          </a:bodyPr>
          <a:lstStyle/>
          <a:p>
            <a:pPr indent="457200" algn="just">
              <a:spcAft>
                <a:spcPts val="0"/>
              </a:spcAft>
            </a:pPr>
            <a:r>
              <a:rPr lang="pt-BR" dirty="0">
                <a:latin typeface="Calibri" panose="020F0502020204030204" pitchFamily="34" charset="0"/>
                <a:ea typeface="Times New Roman" panose="02020603050405020304" pitchFamily="18" charset="0"/>
                <a:cs typeface="Times New Roman" panose="02020603050405020304" pitchFamily="18" charset="0"/>
              </a:rPr>
              <a:t> </a:t>
            </a:r>
            <a:endParaRPr lang="pt-BR" sz="105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4" name="Retângulo 13"/>
          <p:cNvSpPr/>
          <p:nvPr/>
        </p:nvSpPr>
        <p:spPr>
          <a:xfrm>
            <a:off x="35496" y="3423550"/>
            <a:ext cx="8640960" cy="954107"/>
          </a:xfrm>
          <a:prstGeom prst="rect">
            <a:avLst/>
          </a:prstGeom>
        </p:spPr>
        <p:txBody>
          <a:bodyPr wrap="square">
            <a:spAutoFit/>
          </a:bodyPr>
          <a:lstStyle/>
          <a:p>
            <a:pPr indent="457200" algn="just"/>
            <a:r>
              <a:rPr lang="pt-BR" sz="1400" dirty="0">
                <a:latin typeface="Arial" panose="020B0604020202020204" pitchFamily="34" charset="0"/>
                <a:cs typeface="Arial" panose="020B0604020202020204" pitchFamily="34" charset="0"/>
              </a:rPr>
              <a:t>É possível consultar pelo estado ou pelo estado/cidade. Ao clicar em continuar é listado a relação dos estabelecimentos por cidade.</a:t>
            </a:r>
          </a:p>
          <a:p>
            <a:pPr indent="457200"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indent="457200" algn="just"/>
            <a:endParaRPr lang="pt-BR"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Imagem 1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43817"/>
            <a:ext cx="8352928" cy="1840673"/>
          </a:xfrm>
          <a:prstGeom prst="rect">
            <a:avLst/>
          </a:prstGeom>
          <a:noFill/>
        </p:spPr>
      </p:pic>
      <p:sp>
        <p:nvSpPr>
          <p:cNvPr id="4" name="Retângulo 3"/>
          <p:cNvSpPr/>
          <p:nvPr/>
        </p:nvSpPr>
        <p:spPr>
          <a:xfrm>
            <a:off x="3851920" y="3113385"/>
            <a:ext cx="1872207" cy="276999"/>
          </a:xfrm>
          <a:prstGeom prst="rect">
            <a:avLst/>
          </a:prstGeom>
        </p:spPr>
        <p:txBody>
          <a:bodyPr wrap="square">
            <a:spAutoFit/>
          </a:bodyPr>
          <a:lstStyle/>
          <a:p>
            <a:r>
              <a:rPr lang="pt-BR" sz="1200" dirty="0">
                <a:latin typeface="Arial" panose="020B0604020202020204" pitchFamily="34" charset="0"/>
                <a:ea typeface="Calibri" panose="020F0502020204030204" pitchFamily="34" charset="0"/>
                <a:cs typeface="Arial" panose="020B0604020202020204" pitchFamily="34" charset="0"/>
              </a:rPr>
              <a:t>Consulta Oficinas</a:t>
            </a:r>
            <a:endParaRPr lang="pt-BR" sz="1200" dirty="0">
              <a:latin typeface="Arial" panose="020B0604020202020204" pitchFamily="34" charset="0"/>
              <a:cs typeface="Arial" panose="020B0604020202020204" pitchFamily="34" charset="0"/>
            </a:endParaRPr>
          </a:p>
        </p:txBody>
      </p:sp>
      <p:pic>
        <p:nvPicPr>
          <p:cNvPr id="13" name="Imagem 12"/>
          <p:cNvPicPr/>
          <p:nvPr/>
        </p:nvPicPr>
        <p:blipFill>
          <a:blip r:embed="rId3"/>
          <a:stretch>
            <a:fillRect/>
          </a:stretch>
        </p:blipFill>
        <p:spPr>
          <a:xfrm>
            <a:off x="179512" y="4077073"/>
            <a:ext cx="8640960" cy="1404658"/>
          </a:xfrm>
          <a:prstGeom prst="rect">
            <a:avLst/>
          </a:prstGeom>
          <a:ln>
            <a:solidFill>
              <a:schemeClr val="accent1"/>
            </a:solidFill>
          </a:ln>
        </p:spPr>
      </p:pic>
      <p:sp>
        <p:nvSpPr>
          <p:cNvPr id="5" name="Retângulo 4"/>
          <p:cNvSpPr/>
          <p:nvPr/>
        </p:nvSpPr>
        <p:spPr>
          <a:xfrm>
            <a:off x="3368365" y="5532828"/>
            <a:ext cx="1975221" cy="276999"/>
          </a:xfrm>
          <a:prstGeom prst="rect">
            <a:avLst/>
          </a:prstGeom>
        </p:spPr>
        <p:txBody>
          <a:bodyPr wrap="none">
            <a:spAutoFit/>
          </a:bodyPr>
          <a:lstStyle/>
          <a:p>
            <a:r>
              <a:rPr lang="pt-BR" sz="1200" dirty="0">
                <a:latin typeface="Arial" panose="020B0604020202020204" pitchFamily="34" charset="0"/>
                <a:ea typeface="Calibri" panose="020F0502020204030204" pitchFamily="34" charset="0"/>
                <a:cs typeface="Arial" panose="020B0604020202020204" pitchFamily="34" charset="0"/>
              </a:rPr>
              <a:t>Lista de Estabelecimentos</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68923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schemeClr val="bg1"/>
                </a:solidFill>
              </a:rPr>
              <a:t>FLUXO DA MANUTENÇÃO</a:t>
            </a:r>
            <a:endParaRPr lang="pt-BR" sz="2000" b="1" dirty="0">
              <a:solidFill>
                <a:schemeClr val="bg1"/>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INSTRUMENTO DE MEDIÇÃO DE RESULTADOS - IMR</a:t>
            </a:r>
          </a:p>
        </p:txBody>
      </p:sp>
      <p:sp>
        <p:nvSpPr>
          <p:cNvPr id="10" name="AutoShape 4"/>
          <p:cNvSpPr>
            <a:spLocks noChangeArrowheads="1"/>
          </p:cNvSpPr>
          <p:nvPr/>
        </p:nvSpPr>
        <p:spPr bwMode="auto">
          <a:xfrm>
            <a:off x="1419820" y="5465177"/>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INTEGRAÇÃO SIAD X SOU LOG</a:t>
            </a:r>
          </a:p>
        </p:txBody>
      </p:sp>
    </p:spTree>
    <p:extLst>
      <p:ext uri="{BB962C8B-B14F-4D97-AF65-F5344CB8AC3E}">
        <p14:creationId xmlns:p14="http://schemas.microsoft.com/office/powerpoint/2010/main" val="34656151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7.1 Regras Atuais</a:t>
            </a:r>
          </a:p>
        </p:txBody>
      </p:sp>
      <p:sp>
        <p:nvSpPr>
          <p:cNvPr id="7" name="CaixaDeTexto 6"/>
          <p:cNvSpPr txBox="1"/>
          <p:nvPr/>
        </p:nvSpPr>
        <p:spPr>
          <a:xfrm>
            <a:off x="218294" y="1196354"/>
            <a:ext cx="8784976" cy="1261884"/>
          </a:xfrm>
          <a:prstGeom prst="rect">
            <a:avLst/>
          </a:prstGeom>
          <a:noFill/>
        </p:spPr>
        <p:txBody>
          <a:bodyPr wrap="square" rtlCol="0">
            <a:spAutoFit/>
          </a:bodyPr>
          <a:lstStyle/>
          <a:p>
            <a:pPr algn="just">
              <a:spcBef>
                <a:spcPts val="600"/>
              </a:spcBef>
              <a:spcAft>
                <a:spcPts val="600"/>
              </a:spcAft>
            </a:pPr>
            <a:r>
              <a:rPr lang="pt-BR" sz="1400" dirty="0">
                <a:latin typeface="Arial" panose="020B0604020202020204" pitchFamily="34" charset="0"/>
                <a:cs typeface="Arial" panose="020B0604020202020204" pitchFamily="34" charset="0"/>
              </a:rPr>
              <a:t>O Sistema de Gestão da Manutenção – </a:t>
            </a:r>
            <a:r>
              <a:rPr lang="pt-BR" sz="1400" b="1" dirty="0">
                <a:latin typeface="Arial" panose="020B0604020202020204" pitchFamily="34" charset="0"/>
                <a:cs typeface="Arial" panose="020B0604020202020204" pitchFamily="34" charset="0"/>
              </a:rPr>
              <a:t>SOU LOG </a:t>
            </a:r>
            <a:r>
              <a:rPr lang="pt-BR" sz="1400" dirty="0">
                <a:latin typeface="Arial" panose="020B0604020202020204" pitchFamily="34" charset="0"/>
                <a:cs typeface="Arial" panose="020B0604020202020204" pitchFamily="34" charset="0"/>
              </a:rPr>
              <a:t>encontra-se integrado ao</a:t>
            </a:r>
            <a:r>
              <a:rPr lang="pt-BR" sz="1400" b="1" dirty="0">
                <a:latin typeface="Arial" panose="020B0604020202020204" pitchFamily="34" charset="0"/>
                <a:cs typeface="Arial" panose="020B0604020202020204" pitchFamily="34" charset="0"/>
              </a:rPr>
              <a:t> Módulo Frota</a:t>
            </a:r>
            <a:r>
              <a:rPr lang="pt-BR" sz="1400" dirty="0">
                <a:latin typeface="Arial" panose="020B0604020202020204" pitchFamily="34" charset="0"/>
                <a:cs typeface="Arial" panose="020B0604020202020204" pitchFamily="34" charset="0"/>
              </a:rPr>
              <a:t> do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a:p>
            <a:pPr algn="just">
              <a:spcBef>
                <a:spcPts val="600"/>
              </a:spcBef>
              <a:spcAft>
                <a:spcPts val="600"/>
              </a:spcAft>
            </a:pPr>
            <a:r>
              <a:rPr lang="pt-BR" sz="1400" dirty="0">
                <a:latin typeface="Arial" panose="020B0604020202020204" pitchFamily="34" charset="0"/>
                <a:cs typeface="Arial" panose="020B0604020202020204" pitchFamily="34" charset="0"/>
              </a:rPr>
              <a:t>Dessa forma, o cadastro das unidades de frota, de veículos e de condutores é realizado por meio de carga de dados enviada, </a:t>
            </a:r>
            <a:r>
              <a:rPr lang="pt-BR" sz="1400" b="1" dirty="0">
                <a:latin typeface="Arial" panose="020B0604020202020204" pitchFamily="34" charset="0"/>
                <a:cs typeface="Arial" panose="020B0604020202020204" pitchFamily="34" charset="0"/>
              </a:rPr>
              <a:t>exclusivamente</a:t>
            </a:r>
            <a:r>
              <a:rPr lang="pt-BR" sz="1400" dirty="0">
                <a:latin typeface="Arial" panose="020B0604020202020204" pitchFamily="34" charset="0"/>
                <a:cs typeface="Arial" panose="020B0604020202020204" pitchFamily="34" charset="0"/>
              </a:rPr>
              <a:t>, do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ao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Atualmente, este envio é feito semanalmente.</a:t>
            </a:r>
          </a:p>
          <a:p>
            <a:pPr algn="just">
              <a:spcBef>
                <a:spcPts val="600"/>
              </a:spcBef>
              <a:spcAft>
                <a:spcPts val="600"/>
              </a:spcAft>
            </a:pPr>
            <a:r>
              <a:rPr lang="pt-BR" sz="1400" dirty="0">
                <a:latin typeface="Arial" panose="020B0604020202020204" pitchFamily="34" charset="0"/>
                <a:cs typeface="Arial" panose="020B0604020202020204" pitchFamily="34" charset="0"/>
              </a:rPr>
              <a:t>Os dados da manutenção estão disponíveis apenas no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Não há dados no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p:txBody>
      </p:sp>
      <p:pic>
        <p:nvPicPr>
          <p:cNvPr id="12" name="Imagem 11" descr="atgaaact4ba_ht6xg-qeurrvkfhvakedd7-updkkle3mbyjpfbmnwtmr4d5kxdgxakpyp8ztz8gena_t-elh_2mesftrajtu9vaubtxr98o5fvkd7xswdxsc2tuqsw.jpg"/>
          <p:cNvPicPr>
            <a:picLocks noChangeAspect="1"/>
          </p:cNvPicPr>
          <p:nvPr/>
        </p:nvPicPr>
        <p:blipFill>
          <a:blip r:embed="rId2" cstate="print"/>
          <a:stretch>
            <a:fillRect/>
          </a:stretch>
        </p:blipFill>
        <p:spPr bwMode="auto">
          <a:xfrm flipH="1">
            <a:off x="467544" y="3741667"/>
            <a:ext cx="2689004" cy="1847574"/>
          </a:xfrm>
          <a:prstGeom prst="roundRect">
            <a:avLst>
              <a:gd name="adj" fmla="val 8594"/>
            </a:avLst>
          </a:prstGeom>
          <a:solidFill>
            <a:schemeClr val="accent3">
              <a:lumMod val="75000"/>
            </a:schemeClr>
          </a:solidFill>
          <a:ln>
            <a:noFill/>
          </a:ln>
          <a:effectLst>
            <a:reflection blurRad="12700" stA="38000" endPos="28000" dist="5000" dir="5400000" sy="-100000" algn="bl" rotWithShape="0"/>
          </a:effectLst>
        </p:spPr>
      </p:pic>
      <p:grpSp>
        <p:nvGrpSpPr>
          <p:cNvPr id="14" name="Grupo 17"/>
          <p:cNvGrpSpPr/>
          <p:nvPr/>
        </p:nvGrpSpPr>
        <p:grpSpPr>
          <a:xfrm>
            <a:off x="3444579" y="3803105"/>
            <a:ext cx="2160240" cy="1476857"/>
            <a:chOff x="3779559" y="4558026"/>
            <a:chExt cx="2160240" cy="1476857"/>
          </a:xfrm>
          <a:solidFill>
            <a:srgbClr val="C00000"/>
          </a:solidFill>
        </p:grpSpPr>
        <p:sp>
          <p:nvSpPr>
            <p:cNvPr id="15" name="Seta para a direita 14"/>
            <p:cNvSpPr/>
            <p:nvPr/>
          </p:nvSpPr>
          <p:spPr>
            <a:xfrm flipH="1">
              <a:off x="3779559" y="5116435"/>
              <a:ext cx="2160240" cy="360040"/>
            </a:xfrm>
            <a:prstGeom prst="rightArrow">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6" name="Seta para a direita 15"/>
            <p:cNvSpPr/>
            <p:nvPr/>
          </p:nvSpPr>
          <p:spPr>
            <a:xfrm rot="20941207" flipH="1">
              <a:off x="3779559" y="5674843"/>
              <a:ext cx="2160240" cy="360040"/>
            </a:xfrm>
            <a:prstGeom prst="rightArrow">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17" name="Seta para a direita 16"/>
            <p:cNvSpPr/>
            <p:nvPr/>
          </p:nvSpPr>
          <p:spPr>
            <a:xfrm rot="541211" flipH="1">
              <a:off x="3779559" y="4558026"/>
              <a:ext cx="2160240" cy="360040"/>
            </a:xfrm>
            <a:prstGeom prst="rightArrow">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grpSp>
      <p:sp>
        <p:nvSpPr>
          <p:cNvPr id="18" name="CaixaDeTexto 17"/>
          <p:cNvSpPr txBox="1"/>
          <p:nvPr/>
        </p:nvSpPr>
        <p:spPr>
          <a:xfrm>
            <a:off x="3659847" y="3033867"/>
            <a:ext cx="1729704" cy="369332"/>
          </a:xfrm>
          <a:prstGeom prst="rect">
            <a:avLst/>
          </a:prstGeom>
          <a:noFill/>
          <a:ln>
            <a:solidFill>
              <a:schemeClr val="bg1">
                <a:lumMod val="50000"/>
              </a:schemeClr>
            </a:solidFill>
          </a:ln>
        </p:spPr>
        <p:txBody>
          <a:bodyPr wrap="none" rtlCol="0">
            <a:spAutoFit/>
          </a:bodyPr>
          <a:lstStyle/>
          <a:p>
            <a:r>
              <a:rPr lang="pt-BR" b="1" dirty="0"/>
              <a:t>Cargas de dados</a:t>
            </a:r>
          </a:p>
        </p:txBody>
      </p:sp>
      <p:grpSp>
        <p:nvGrpSpPr>
          <p:cNvPr id="19" name="Grupo 18"/>
          <p:cNvGrpSpPr/>
          <p:nvPr/>
        </p:nvGrpSpPr>
        <p:grpSpPr>
          <a:xfrm>
            <a:off x="5912660" y="3660681"/>
            <a:ext cx="2662310" cy="1800200"/>
            <a:chOff x="6086154" y="4437112"/>
            <a:chExt cx="2662310" cy="1800200"/>
          </a:xfrm>
        </p:grpSpPr>
        <p:pic>
          <p:nvPicPr>
            <p:cNvPr id="22" name="Imagem 21" descr="atgaaact4ba_ht6xg-qeurrvkfhvakedd7-updkkle3mbyjpfbmnwtmr4d5kxdgxakpyp8ztz8gena_t-elh_2mesftrajtu9vaubtxr98o5fvkd7xswdxsc2tuqsw.jpg"/>
            <p:cNvPicPr>
              <a:picLocks noChangeAspect="1"/>
            </p:cNvPicPr>
            <p:nvPr/>
          </p:nvPicPr>
          <p:blipFill>
            <a:blip r:embed="rId2" cstate="print"/>
            <a:stretch>
              <a:fillRect/>
            </a:stretch>
          </p:blipFill>
          <p:spPr bwMode="auto">
            <a:xfrm flipH="1">
              <a:off x="6086154" y="4437112"/>
              <a:ext cx="2662310" cy="1800200"/>
            </a:xfrm>
            <a:prstGeom prst="roundRect">
              <a:avLst>
                <a:gd name="adj" fmla="val 8594"/>
              </a:avLst>
            </a:prstGeom>
            <a:solidFill>
              <a:schemeClr val="accent3">
                <a:lumMod val="75000"/>
              </a:schemeClr>
            </a:solidFill>
            <a:ln>
              <a:noFill/>
            </a:ln>
            <a:effectLst>
              <a:reflection blurRad="12700" stA="38000" endPos="28000" dist="5000" dir="5400000" sy="-100000" algn="bl" rotWithShape="0"/>
            </a:effectLst>
          </p:spPr>
        </p:pic>
        <p:pic>
          <p:nvPicPr>
            <p:cNvPr id="23" name="Imagem 22"/>
            <p:cNvPicPr/>
            <p:nvPr/>
          </p:nvPicPr>
          <p:blipFill rotWithShape="1">
            <a:blip r:embed="rId3" cstate="print"/>
            <a:srcRect l="11788" r="10284" b="11853"/>
            <a:stretch/>
          </p:blipFill>
          <p:spPr bwMode="auto">
            <a:xfrm>
              <a:off x="6156176" y="4581128"/>
              <a:ext cx="2304256" cy="1465410"/>
            </a:xfrm>
            <a:prstGeom prst="rect">
              <a:avLst/>
            </a:prstGeom>
            <a:ln>
              <a:solidFill>
                <a:schemeClr val="tx2">
                  <a:lumMod val="40000"/>
                  <a:lumOff val="60000"/>
                </a:schemeClr>
              </a:solidFill>
            </a:ln>
            <a:extLst>
              <a:ext uri="{53640926-AAD7-44D8-BBD7-CCE9431645EC}">
                <a14:shadowObscured xmlns:a14="http://schemas.microsoft.com/office/drawing/2010/main"/>
              </a:ext>
            </a:extLst>
          </p:spPr>
        </p:pic>
      </p:grpSp>
      <p:pic>
        <p:nvPicPr>
          <p:cNvPr id="24" name="Imagem 23"/>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82652"/>
            <a:ext cx="2272743" cy="1686226"/>
          </a:xfrm>
          <a:prstGeom prst="rect">
            <a:avLst/>
          </a:prstGeom>
          <a:noFill/>
          <a:ln>
            <a:solidFill>
              <a:schemeClr val="accent1">
                <a:lumMod val="40000"/>
                <a:lumOff val="60000"/>
              </a:schemeClr>
            </a:solidFill>
          </a:ln>
        </p:spPr>
      </p:pic>
      <p:sp>
        <p:nvSpPr>
          <p:cNvPr id="25" name="CaixaDeTexto 24"/>
          <p:cNvSpPr txBox="1"/>
          <p:nvPr/>
        </p:nvSpPr>
        <p:spPr>
          <a:xfrm>
            <a:off x="6317920" y="2941848"/>
            <a:ext cx="1851789" cy="584775"/>
          </a:xfrm>
          <a:prstGeom prst="rect">
            <a:avLst/>
          </a:prstGeom>
          <a:noFill/>
        </p:spPr>
        <p:txBody>
          <a:bodyPr wrap="none" rtlCol="0">
            <a:spAutoFit/>
          </a:bodyPr>
          <a:lstStyle/>
          <a:p>
            <a:pPr algn="ctr"/>
            <a:r>
              <a:rPr lang="pt-BR" sz="1600" b="1" dirty="0">
                <a:latin typeface="Arial" panose="020B0604020202020204" pitchFamily="34" charset="0"/>
                <a:cs typeface="Arial" panose="020B0604020202020204" pitchFamily="34" charset="0"/>
              </a:rPr>
              <a:t>SIAD</a:t>
            </a:r>
          </a:p>
          <a:p>
            <a:pPr algn="ctr"/>
            <a:r>
              <a:rPr lang="pt-BR" sz="1600" b="1" dirty="0">
                <a:latin typeface="Arial" panose="020B0604020202020204" pitchFamily="34" charset="0"/>
                <a:cs typeface="Arial" panose="020B0604020202020204" pitchFamily="34" charset="0"/>
              </a:rPr>
              <a:t>(Governo de MG)</a:t>
            </a:r>
          </a:p>
        </p:txBody>
      </p:sp>
      <p:sp>
        <p:nvSpPr>
          <p:cNvPr id="26" name="CaixaDeTexto 25"/>
          <p:cNvSpPr txBox="1"/>
          <p:nvPr/>
        </p:nvSpPr>
        <p:spPr>
          <a:xfrm>
            <a:off x="1097207" y="2939992"/>
            <a:ext cx="1344727" cy="584775"/>
          </a:xfrm>
          <a:prstGeom prst="rect">
            <a:avLst/>
          </a:prstGeom>
          <a:noFill/>
        </p:spPr>
        <p:txBody>
          <a:bodyPr wrap="none" rtlCol="0">
            <a:spAutoFit/>
          </a:bodyPr>
          <a:lstStyle/>
          <a:p>
            <a:pPr algn="ctr"/>
            <a:r>
              <a:rPr lang="pt-BR" sz="1600" b="1" dirty="0">
                <a:latin typeface="Arial" panose="020B0604020202020204" pitchFamily="34" charset="0"/>
                <a:cs typeface="Arial" panose="020B0604020202020204" pitchFamily="34" charset="0"/>
              </a:rPr>
              <a:t>SOU LOG</a:t>
            </a:r>
          </a:p>
          <a:p>
            <a:pPr algn="ctr"/>
            <a:r>
              <a:rPr lang="pt-BR" sz="1600" b="1" dirty="0">
                <a:latin typeface="Arial" panose="020B0604020202020204" pitchFamily="34" charset="0"/>
                <a:cs typeface="Arial" panose="020B0604020202020204" pitchFamily="34" charset="0"/>
              </a:rPr>
              <a:t>(Ticket Log)</a:t>
            </a:r>
          </a:p>
        </p:txBody>
      </p:sp>
    </p:spTree>
    <p:extLst>
      <p:ext uri="{BB962C8B-B14F-4D97-AF65-F5344CB8AC3E}">
        <p14:creationId xmlns:p14="http://schemas.microsoft.com/office/powerpoint/2010/main" val="37655468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7.1 Regras Atuais</a:t>
            </a:r>
          </a:p>
        </p:txBody>
      </p:sp>
      <p:sp>
        <p:nvSpPr>
          <p:cNvPr id="25" name="CaixaDeTexto 24"/>
          <p:cNvSpPr txBox="1"/>
          <p:nvPr/>
        </p:nvSpPr>
        <p:spPr>
          <a:xfrm>
            <a:off x="6756114" y="2849343"/>
            <a:ext cx="2088232" cy="954107"/>
          </a:xfrm>
          <a:prstGeom prst="rect">
            <a:avLst/>
          </a:prstGeom>
          <a:noFill/>
          <a:ln>
            <a:solidFill>
              <a:schemeClr val="accent1"/>
            </a:solidFill>
          </a:ln>
        </p:spPr>
        <p:txBody>
          <a:bodyPr wrap="square" rtlCol="0">
            <a:spAutoFit/>
          </a:bodyPr>
          <a:lstStyle/>
          <a:p>
            <a:pPr algn="just">
              <a:spcBef>
                <a:spcPts val="600"/>
              </a:spcBef>
              <a:spcAft>
                <a:spcPts val="600"/>
              </a:spcAft>
            </a:pPr>
            <a:r>
              <a:rPr lang="pt-BR" sz="1400" dirty="0">
                <a:latin typeface="Arial" panose="020B0604020202020204" pitchFamily="34" charset="0"/>
                <a:cs typeface="Arial" panose="020B0604020202020204" pitchFamily="34" charset="0"/>
              </a:rPr>
              <a:t>Todas as etapas da manutenção são verificadas apenas pelo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a:t>
            </a:r>
          </a:p>
        </p:txBody>
      </p:sp>
      <p:graphicFrame>
        <p:nvGraphicFramePr>
          <p:cNvPr id="26" name="Diagrama 25"/>
          <p:cNvGraphicFramePr/>
          <p:nvPr>
            <p:extLst>
              <p:ext uri="{D42A27DB-BD31-4B8C-83A1-F6EECF244321}">
                <p14:modId xmlns:p14="http://schemas.microsoft.com/office/powerpoint/2010/main" val="1452599998"/>
              </p:ext>
            </p:extLst>
          </p:nvPr>
        </p:nvGraphicFramePr>
        <p:xfrm>
          <a:off x="428519" y="1700808"/>
          <a:ext cx="5298099"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riângulo isósceles 26"/>
          <p:cNvSpPr/>
          <p:nvPr/>
        </p:nvSpPr>
        <p:spPr>
          <a:xfrm rot="5400000">
            <a:off x="4316662" y="3176972"/>
            <a:ext cx="3816424" cy="576064"/>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1227576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7.2 Novas Regras</a:t>
            </a:r>
          </a:p>
        </p:txBody>
      </p:sp>
      <p:grpSp>
        <p:nvGrpSpPr>
          <p:cNvPr id="8" name="Grupo 11"/>
          <p:cNvGrpSpPr/>
          <p:nvPr/>
        </p:nvGrpSpPr>
        <p:grpSpPr>
          <a:xfrm>
            <a:off x="354572" y="1697159"/>
            <a:ext cx="2689004" cy="2529608"/>
            <a:chOff x="1259632" y="2116382"/>
            <a:chExt cx="2662310" cy="2464746"/>
          </a:xfrm>
        </p:grpSpPr>
        <p:pic>
          <p:nvPicPr>
            <p:cNvPr id="9" name="Imagem 8" descr="atgaaact4ba_ht6xg-qeurrvkfhvakedd7-updkkle3mbyjpfbmnwtmr4d5kxdgxakpyp8ztz8gena_t-elh_2mesftrajtu9vaubtxr98o5fvkd7xswdxsc2tuqsw.jpg"/>
            <p:cNvPicPr>
              <a:picLocks noChangeAspect="1"/>
            </p:cNvPicPr>
            <p:nvPr/>
          </p:nvPicPr>
          <p:blipFill>
            <a:blip r:embed="rId2" cstate="print"/>
            <a:stretch>
              <a:fillRect/>
            </a:stretch>
          </p:blipFill>
          <p:spPr bwMode="auto">
            <a:xfrm flipH="1">
              <a:off x="1259632" y="2780928"/>
              <a:ext cx="2662310" cy="1800200"/>
            </a:xfrm>
            <a:prstGeom prst="roundRect">
              <a:avLst>
                <a:gd name="adj" fmla="val 8594"/>
              </a:avLst>
            </a:prstGeom>
            <a:solidFill>
              <a:schemeClr val="accent3">
                <a:lumMod val="75000"/>
              </a:schemeClr>
            </a:solidFill>
            <a:ln>
              <a:noFill/>
            </a:ln>
            <a:effectLst>
              <a:reflection blurRad="12700" stA="38000" endPos="28000" dist="5000" dir="5400000" sy="-100000" algn="bl" rotWithShape="0"/>
            </a:effectLst>
          </p:spPr>
        </p:pic>
        <p:sp>
          <p:nvSpPr>
            <p:cNvPr id="10" name="CaixaDeTexto 9"/>
            <p:cNvSpPr txBox="1"/>
            <p:nvPr/>
          </p:nvSpPr>
          <p:spPr>
            <a:xfrm>
              <a:off x="1925098" y="2116382"/>
              <a:ext cx="1331378" cy="569781"/>
            </a:xfrm>
            <a:prstGeom prst="rect">
              <a:avLst/>
            </a:prstGeom>
            <a:noFill/>
          </p:spPr>
          <p:txBody>
            <a:bodyPr wrap="none" rtlCol="0">
              <a:spAutoFit/>
            </a:bodyPr>
            <a:lstStyle/>
            <a:p>
              <a:pPr algn="ctr"/>
              <a:r>
                <a:rPr lang="pt-BR" sz="1600" b="1" dirty="0">
                  <a:latin typeface="Arial" panose="020B0604020202020204" pitchFamily="34" charset="0"/>
                  <a:cs typeface="Arial" panose="020B0604020202020204" pitchFamily="34" charset="0"/>
                </a:rPr>
                <a:t>SOU LOG</a:t>
              </a:r>
            </a:p>
            <a:p>
              <a:pPr algn="ctr"/>
              <a:r>
                <a:rPr lang="pt-BR" sz="1600" b="1" dirty="0">
                  <a:latin typeface="Arial" panose="020B0604020202020204" pitchFamily="34" charset="0"/>
                  <a:cs typeface="Arial" panose="020B0604020202020204" pitchFamily="34" charset="0"/>
                </a:rPr>
                <a:t>(Ticket Log)</a:t>
              </a:r>
            </a:p>
          </p:txBody>
        </p:sp>
      </p:grpSp>
      <p:grpSp>
        <p:nvGrpSpPr>
          <p:cNvPr id="11" name="Grupo 10"/>
          <p:cNvGrpSpPr/>
          <p:nvPr/>
        </p:nvGrpSpPr>
        <p:grpSpPr>
          <a:xfrm>
            <a:off x="6209714" y="1697159"/>
            <a:ext cx="2662310" cy="2529608"/>
            <a:chOff x="6086154" y="3707704"/>
            <a:chExt cx="2662310" cy="2529608"/>
          </a:xfrm>
        </p:grpSpPr>
        <p:sp>
          <p:nvSpPr>
            <p:cNvPr id="12" name="CaixaDeTexto 11"/>
            <p:cNvSpPr txBox="1"/>
            <p:nvPr/>
          </p:nvSpPr>
          <p:spPr>
            <a:xfrm>
              <a:off x="6491414" y="3707704"/>
              <a:ext cx="1851789" cy="584775"/>
            </a:xfrm>
            <a:prstGeom prst="rect">
              <a:avLst/>
            </a:prstGeom>
            <a:noFill/>
          </p:spPr>
          <p:txBody>
            <a:bodyPr wrap="none" rtlCol="0">
              <a:spAutoFit/>
            </a:bodyPr>
            <a:lstStyle/>
            <a:p>
              <a:pPr algn="ctr"/>
              <a:r>
                <a:rPr lang="pt-BR" sz="1600" b="1" dirty="0">
                  <a:latin typeface="Arial" panose="020B0604020202020204" pitchFamily="34" charset="0"/>
                  <a:cs typeface="Arial" panose="020B0604020202020204" pitchFamily="34" charset="0"/>
                </a:rPr>
                <a:t>SIAD</a:t>
              </a:r>
            </a:p>
            <a:p>
              <a:pPr algn="ctr"/>
              <a:r>
                <a:rPr lang="pt-BR" sz="1600" b="1" dirty="0">
                  <a:latin typeface="Arial" panose="020B0604020202020204" pitchFamily="34" charset="0"/>
                  <a:cs typeface="Arial" panose="020B0604020202020204" pitchFamily="34" charset="0"/>
                </a:rPr>
                <a:t>(Governo de MG)</a:t>
              </a:r>
            </a:p>
          </p:txBody>
        </p:sp>
        <p:pic>
          <p:nvPicPr>
            <p:cNvPr id="13" name="Imagem 12" descr="atgaaact4ba_ht6xg-qeurrvkfhvakedd7-updkkle3mbyjpfbmnwtmr4d5kxdgxakpyp8ztz8gena_t-elh_2mesftrajtu9vaubtxr98o5fvkd7xswdxsc2tuqsw.jpg"/>
            <p:cNvPicPr>
              <a:picLocks noChangeAspect="1"/>
            </p:cNvPicPr>
            <p:nvPr/>
          </p:nvPicPr>
          <p:blipFill>
            <a:blip r:embed="rId2" cstate="print"/>
            <a:stretch>
              <a:fillRect/>
            </a:stretch>
          </p:blipFill>
          <p:spPr bwMode="auto">
            <a:xfrm flipH="1">
              <a:off x="6086154" y="4437112"/>
              <a:ext cx="2662310" cy="1800200"/>
            </a:xfrm>
            <a:prstGeom prst="roundRect">
              <a:avLst>
                <a:gd name="adj" fmla="val 8594"/>
              </a:avLst>
            </a:prstGeom>
            <a:solidFill>
              <a:schemeClr val="accent3">
                <a:lumMod val="75000"/>
              </a:schemeClr>
            </a:solidFill>
            <a:ln>
              <a:noFill/>
            </a:ln>
            <a:effectLst>
              <a:reflection blurRad="12700" stA="38000" endPos="28000" dist="5000" dir="5400000" sy="-100000" algn="bl" rotWithShape="0"/>
            </a:effectLst>
          </p:spPr>
        </p:pic>
        <p:pic>
          <p:nvPicPr>
            <p:cNvPr id="14" name="Imagem 13"/>
            <p:cNvPicPr/>
            <p:nvPr/>
          </p:nvPicPr>
          <p:blipFill rotWithShape="1">
            <a:blip r:embed="rId3" cstate="print"/>
            <a:srcRect l="11788" r="10284" b="11853"/>
            <a:stretch/>
          </p:blipFill>
          <p:spPr bwMode="auto">
            <a:xfrm>
              <a:off x="6156176" y="4581128"/>
              <a:ext cx="2304256" cy="1465410"/>
            </a:xfrm>
            <a:prstGeom prst="rect">
              <a:avLst/>
            </a:prstGeom>
            <a:ln>
              <a:solidFill>
                <a:schemeClr val="tx2">
                  <a:lumMod val="40000"/>
                  <a:lumOff val="60000"/>
                </a:schemeClr>
              </a:solidFill>
            </a:ln>
            <a:extLst>
              <a:ext uri="{53640926-AAD7-44D8-BBD7-CCE9431645EC}">
                <a14:shadowObscured xmlns:a14="http://schemas.microsoft.com/office/drawing/2010/main"/>
              </a:ext>
            </a:extLst>
          </p:spPr>
        </p:pic>
      </p:grpSp>
      <p:pic>
        <p:nvPicPr>
          <p:cNvPr id="15" name="Imagem 14"/>
          <p:cNvPicPr/>
          <p:nvPr/>
        </p:nvPicPr>
        <p:blipFill>
          <a:blip r:embed="rId4">
            <a:extLst>
              <a:ext uri="{28A0092B-C50C-407E-A947-70E740481C1C}">
                <a14:useLocalDpi xmlns:a14="http://schemas.microsoft.com/office/drawing/2010/main" val="0"/>
              </a:ext>
            </a:extLst>
          </a:blip>
          <a:srcRect/>
          <a:stretch>
            <a:fillRect/>
          </a:stretch>
        </p:blipFill>
        <p:spPr bwMode="auto">
          <a:xfrm>
            <a:off x="443445" y="2483554"/>
            <a:ext cx="2272743" cy="1686226"/>
          </a:xfrm>
          <a:prstGeom prst="rect">
            <a:avLst/>
          </a:prstGeom>
          <a:noFill/>
          <a:ln>
            <a:solidFill>
              <a:schemeClr val="accent1">
                <a:lumMod val="40000"/>
                <a:lumOff val="60000"/>
              </a:schemeClr>
            </a:solidFill>
          </a:ln>
        </p:spPr>
      </p:pic>
      <p:sp>
        <p:nvSpPr>
          <p:cNvPr id="16" name="CaixaDeTexto 15"/>
          <p:cNvSpPr txBox="1"/>
          <p:nvPr/>
        </p:nvSpPr>
        <p:spPr>
          <a:xfrm>
            <a:off x="2740169" y="1138501"/>
            <a:ext cx="3816424" cy="738664"/>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Envio diário (de forma automatizada) dos dados atualizados dos órgãos, unidades, veículos e condutores.</a:t>
            </a:r>
          </a:p>
        </p:txBody>
      </p:sp>
      <p:sp>
        <p:nvSpPr>
          <p:cNvPr id="17" name="Seta em curva para cima 16"/>
          <p:cNvSpPr/>
          <p:nvPr/>
        </p:nvSpPr>
        <p:spPr>
          <a:xfrm>
            <a:off x="3699098" y="4201758"/>
            <a:ext cx="1994478" cy="669600"/>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Seta em curva para cima 17"/>
          <p:cNvSpPr/>
          <p:nvPr/>
        </p:nvSpPr>
        <p:spPr>
          <a:xfrm rot="10800000">
            <a:off x="3585349" y="2124329"/>
            <a:ext cx="1994478" cy="667975"/>
          </a:xfrm>
          <a:prstGeom prst="curvedUpArrow">
            <a:avLst/>
          </a:prstGeom>
          <a:solidFill>
            <a:srgbClr val="B80000"/>
          </a:solidFill>
          <a:ln>
            <a:solidFill>
              <a:srgbClr val="B8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schemeClr val="tx1"/>
              </a:solidFill>
            </a:endParaRPr>
          </a:p>
        </p:txBody>
      </p:sp>
      <p:pic>
        <p:nvPicPr>
          <p:cNvPr id="19" name="Picture 2" descr="http://3.bp.blogspot.com/-mojYOtEz1cw/Vh00E9pTTlI/AAAAAAAAAMA/O21mHjC4QJM/s1600/INTEGRACA.jpg"/>
          <p:cNvPicPr>
            <a:picLocks noChangeAspect="1" noChangeArrowheads="1"/>
          </p:cNvPicPr>
          <p:nvPr/>
        </p:nvPicPr>
        <p:blipFill>
          <a:blip r:embed="rId5" cstate="print"/>
          <a:srcRect/>
          <a:stretch>
            <a:fillRect/>
          </a:stretch>
        </p:blipFill>
        <p:spPr bwMode="auto">
          <a:xfrm>
            <a:off x="3882964" y="2859486"/>
            <a:ext cx="1643891" cy="1232918"/>
          </a:xfrm>
          <a:prstGeom prst="rect">
            <a:avLst/>
          </a:prstGeom>
          <a:noFill/>
        </p:spPr>
      </p:pic>
      <p:sp>
        <p:nvSpPr>
          <p:cNvPr id="20" name="Retângulo de cantos arredondados 19"/>
          <p:cNvSpPr/>
          <p:nvPr/>
        </p:nvSpPr>
        <p:spPr>
          <a:xfrm>
            <a:off x="2694832" y="5174599"/>
            <a:ext cx="2376264" cy="11521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200" b="1" dirty="0">
                <a:latin typeface="Arial" panose="020B0604020202020204" pitchFamily="34" charset="0"/>
                <a:cs typeface="Arial" panose="020B0604020202020204" pitchFamily="34" charset="0"/>
              </a:rPr>
              <a:t>Os dados das manutenções realizadas anteriormente à integração, serão enviados ao </a:t>
            </a:r>
            <a:r>
              <a:rPr lang="pt-BR" sz="1200" b="1" dirty="0">
                <a:solidFill>
                  <a:schemeClr val="accent2">
                    <a:lumMod val="40000"/>
                    <a:lumOff val="60000"/>
                  </a:schemeClr>
                </a:solidFill>
                <a:latin typeface="Arial" panose="020B0604020202020204" pitchFamily="34" charset="0"/>
                <a:cs typeface="Arial" panose="020B0604020202020204" pitchFamily="34" charset="0"/>
              </a:rPr>
              <a:t>SIAD</a:t>
            </a:r>
            <a:r>
              <a:rPr lang="pt-BR" sz="1200" b="1" dirty="0">
                <a:latin typeface="Arial" panose="020B0604020202020204" pitchFamily="34" charset="0"/>
                <a:cs typeface="Arial" panose="020B0604020202020204" pitchFamily="34" charset="0"/>
              </a:rPr>
              <a:t> para alimentar a Base de Dados.</a:t>
            </a:r>
          </a:p>
        </p:txBody>
      </p:sp>
      <p:sp>
        <p:nvSpPr>
          <p:cNvPr id="22" name="CaixaDeTexto 21"/>
          <p:cNvSpPr txBox="1"/>
          <p:nvPr/>
        </p:nvSpPr>
        <p:spPr>
          <a:xfrm>
            <a:off x="5541469" y="5266888"/>
            <a:ext cx="2473427" cy="738664"/>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Envio, a cada manutenção finalizada e aprovada, de seus dados detalhados</a:t>
            </a:r>
          </a:p>
        </p:txBody>
      </p:sp>
      <p:sp>
        <p:nvSpPr>
          <p:cNvPr id="23" name="Triângulo isósceles 22"/>
          <p:cNvSpPr/>
          <p:nvPr/>
        </p:nvSpPr>
        <p:spPr>
          <a:xfrm rot="5400000" flipV="1">
            <a:off x="4743593" y="5588097"/>
            <a:ext cx="1030148" cy="280869"/>
          </a:xfrm>
          <a:prstGeom prst="triangle">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000812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7.2 Novas Regras</a:t>
            </a:r>
          </a:p>
        </p:txBody>
      </p:sp>
      <p:grpSp>
        <p:nvGrpSpPr>
          <p:cNvPr id="8" name="Grupo 11"/>
          <p:cNvGrpSpPr/>
          <p:nvPr/>
        </p:nvGrpSpPr>
        <p:grpSpPr>
          <a:xfrm>
            <a:off x="356508" y="3267028"/>
            <a:ext cx="2129196" cy="2019873"/>
            <a:chOff x="1259632" y="2116382"/>
            <a:chExt cx="2662310" cy="2464746"/>
          </a:xfrm>
        </p:grpSpPr>
        <p:pic>
          <p:nvPicPr>
            <p:cNvPr id="9" name="Imagem 8" descr="atgaaact4ba_ht6xg-qeurrvkfhvakedd7-updkkle3mbyjpfbmnwtmr4d5kxdgxakpyp8ztz8gena_t-elh_2mesftrajtu9vaubtxr98o5fvkd7xswdxsc2tuqsw.jpg"/>
            <p:cNvPicPr>
              <a:picLocks noChangeAspect="1"/>
            </p:cNvPicPr>
            <p:nvPr/>
          </p:nvPicPr>
          <p:blipFill>
            <a:blip r:embed="rId2" cstate="print"/>
            <a:stretch>
              <a:fillRect/>
            </a:stretch>
          </p:blipFill>
          <p:spPr bwMode="auto">
            <a:xfrm flipH="1">
              <a:off x="1259632" y="2780928"/>
              <a:ext cx="2662310" cy="1800200"/>
            </a:xfrm>
            <a:prstGeom prst="roundRect">
              <a:avLst>
                <a:gd name="adj" fmla="val 8594"/>
              </a:avLst>
            </a:prstGeom>
            <a:solidFill>
              <a:schemeClr val="accent3">
                <a:lumMod val="75000"/>
              </a:schemeClr>
            </a:solidFill>
            <a:ln>
              <a:noFill/>
            </a:ln>
            <a:effectLst>
              <a:reflection blurRad="12700" stA="38000" endPos="28000" dist="5000" dir="5400000" sy="-100000" algn="bl" rotWithShape="0"/>
            </a:effectLst>
          </p:spPr>
        </p:pic>
        <p:sp>
          <p:nvSpPr>
            <p:cNvPr id="10" name="CaixaDeTexto 9"/>
            <p:cNvSpPr txBox="1"/>
            <p:nvPr/>
          </p:nvSpPr>
          <p:spPr>
            <a:xfrm>
              <a:off x="1925098" y="2116382"/>
              <a:ext cx="1331378" cy="569781"/>
            </a:xfrm>
            <a:prstGeom prst="rect">
              <a:avLst/>
            </a:prstGeom>
            <a:noFill/>
          </p:spPr>
          <p:txBody>
            <a:bodyPr wrap="none" rtlCol="0">
              <a:spAutoFit/>
            </a:bodyPr>
            <a:lstStyle/>
            <a:p>
              <a:pPr algn="ctr"/>
              <a:r>
                <a:rPr lang="pt-BR" sz="1600" b="1" dirty="0">
                  <a:latin typeface="Arial" panose="020B0604020202020204" pitchFamily="34" charset="0"/>
                  <a:cs typeface="Arial" panose="020B0604020202020204" pitchFamily="34" charset="0"/>
                </a:rPr>
                <a:t>SOU LOG</a:t>
              </a:r>
            </a:p>
            <a:p>
              <a:pPr algn="ctr"/>
              <a:r>
                <a:rPr lang="pt-BR" sz="1600" b="1" dirty="0">
                  <a:latin typeface="Arial" panose="020B0604020202020204" pitchFamily="34" charset="0"/>
                  <a:cs typeface="Arial" panose="020B0604020202020204" pitchFamily="34" charset="0"/>
                </a:rPr>
                <a:t>(Ticket Log)</a:t>
              </a:r>
            </a:p>
          </p:txBody>
        </p:sp>
      </p:grpSp>
      <p:grpSp>
        <p:nvGrpSpPr>
          <p:cNvPr id="11" name="Grupo 10"/>
          <p:cNvGrpSpPr/>
          <p:nvPr/>
        </p:nvGrpSpPr>
        <p:grpSpPr>
          <a:xfrm>
            <a:off x="6555627" y="3212568"/>
            <a:ext cx="2108059" cy="2019873"/>
            <a:chOff x="6086154" y="3707704"/>
            <a:chExt cx="2662310" cy="2529608"/>
          </a:xfrm>
        </p:grpSpPr>
        <p:sp>
          <p:nvSpPr>
            <p:cNvPr id="12" name="CaixaDeTexto 11"/>
            <p:cNvSpPr txBox="1"/>
            <p:nvPr/>
          </p:nvSpPr>
          <p:spPr>
            <a:xfrm>
              <a:off x="6491414" y="3707704"/>
              <a:ext cx="1851789" cy="584775"/>
            </a:xfrm>
            <a:prstGeom prst="rect">
              <a:avLst/>
            </a:prstGeom>
            <a:noFill/>
          </p:spPr>
          <p:txBody>
            <a:bodyPr wrap="none" rtlCol="0">
              <a:spAutoFit/>
            </a:bodyPr>
            <a:lstStyle/>
            <a:p>
              <a:pPr algn="ctr"/>
              <a:r>
                <a:rPr lang="pt-BR" sz="1600" b="1" dirty="0">
                  <a:latin typeface="Arial" panose="020B0604020202020204" pitchFamily="34" charset="0"/>
                  <a:cs typeface="Arial" panose="020B0604020202020204" pitchFamily="34" charset="0"/>
                </a:rPr>
                <a:t>SIAD</a:t>
              </a:r>
            </a:p>
            <a:p>
              <a:pPr algn="ctr"/>
              <a:r>
                <a:rPr lang="pt-BR" sz="1600" b="1" dirty="0">
                  <a:latin typeface="Arial" panose="020B0604020202020204" pitchFamily="34" charset="0"/>
                  <a:cs typeface="Arial" panose="020B0604020202020204" pitchFamily="34" charset="0"/>
                </a:rPr>
                <a:t>(Governo de MG)</a:t>
              </a:r>
            </a:p>
          </p:txBody>
        </p:sp>
        <p:pic>
          <p:nvPicPr>
            <p:cNvPr id="13" name="Imagem 12" descr="atgaaact4ba_ht6xg-qeurrvkfhvakedd7-updkkle3mbyjpfbmnwtmr4d5kxdgxakpyp8ztz8gena_t-elh_2mesftrajtu9vaubtxr98o5fvkd7xswdxsc2tuqsw.jpg"/>
            <p:cNvPicPr>
              <a:picLocks noChangeAspect="1"/>
            </p:cNvPicPr>
            <p:nvPr/>
          </p:nvPicPr>
          <p:blipFill>
            <a:blip r:embed="rId2" cstate="print"/>
            <a:stretch>
              <a:fillRect/>
            </a:stretch>
          </p:blipFill>
          <p:spPr bwMode="auto">
            <a:xfrm flipH="1">
              <a:off x="6086154" y="4437112"/>
              <a:ext cx="2662310" cy="1800200"/>
            </a:xfrm>
            <a:prstGeom prst="roundRect">
              <a:avLst>
                <a:gd name="adj" fmla="val 8594"/>
              </a:avLst>
            </a:prstGeom>
            <a:solidFill>
              <a:schemeClr val="accent3">
                <a:lumMod val="75000"/>
              </a:schemeClr>
            </a:solidFill>
            <a:ln>
              <a:noFill/>
            </a:ln>
            <a:effectLst>
              <a:reflection blurRad="12700" stA="38000" endPos="28000" dist="5000" dir="5400000" sy="-100000" algn="bl" rotWithShape="0"/>
            </a:effectLst>
          </p:spPr>
        </p:pic>
        <p:pic>
          <p:nvPicPr>
            <p:cNvPr id="14" name="Imagem 13"/>
            <p:cNvPicPr/>
            <p:nvPr/>
          </p:nvPicPr>
          <p:blipFill rotWithShape="1">
            <a:blip r:embed="rId3" cstate="print"/>
            <a:srcRect l="11788" r="10284" b="11853"/>
            <a:stretch/>
          </p:blipFill>
          <p:spPr bwMode="auto">
            <a:xfrm>
              <a:off x="6156176" y="4581128"/>
              <a:ext cx="2304256" cy="1465410"/>
            </a:xfrm>
            <a:prstGeom prst="rect">
              <a:avLst/>
            </a:prstGeom>
            <a:ln>
              <a:solidFill>
                <a:schemeClr val="tx2">
                  <a:lumMod val="40000"/>
                  <a:lumOff val="60000"/>
                </a:schemeClr>
              </a:solidFill>
            </a:ln>
            <a:extLst>
              <a:ext uri="{53640926-AAD7-44D8-BBD7-CCE9431645EC}">
                <a14:shadowObscured xmlns:a14="http://schemas.microsoft.com/office/drawing/2010/main"/>
              </a:ext>
            </a:extLst>
          </p:spPr>
        </p:pic>
      </p:grpSp>
      <p:pic>
        <p:nvPicPr>
          <p:cNvPr id="15" name="Imagem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08" y="3915481"/>
            <a:ext cx="1839225" cy="1210788"/>
          </a:xfrm>
          <a:prstGeom prst="rect">
            <a:avLst/>
          </a:prstGeom>
          <a:noFill/>
          <a:ln>
            <a:solidFill>
              <a:schemeClr val="accent1">
                <a:lumMod val="40000"/>
                <a:lumOff val="60000"/>
              </a:schemeClr>
            </a:solidFill>
          </a:ln>
        </p:spPr>
      </p:pic>
      <p:pic>
        <p:nvPicPr>
          <p:cNvPr id="19" name="Picture 2" descr="http://3.bp.blogspot.com/-mojYOtEz1cw/Vh00E9pTTlI/AAAAAAAAAMA/O21mHjC4QJM/s1600/INTEGRACA.jpg"/>
          <p:cNvPicPr>
            <a:picLocks noChangeAspect="1" noChangeArrowheads="1"/>
          </p:cNvPicPr>
          <p:nvPr/>
        </p:nvPicPr>
        <p:blipFill>
          <a:blip r:embed="rId5" cstate="print"/>
          <a:srcRect/>
          <a:stretch>
            <a:fillRect/>
          </a:stretch>
        </p:blipFill>
        <p:spPr bwMode="auto">
          <a:xfrm>
            <a:off x="3779912" y="3616331"/>
            <a:ext cx="2013251" cy="1509938"/>
          </a:xfrm>
          <a:prstGeom prst="rect">
            <a:avLst/>
          </a:prstGeom>
          <a:noFill/>
        </p:spPr>
      </p:pic>
      <p:sp>
        <p:nvSpPr>
          <p:cNvPr id="24" name="CaixaDeTexto 23"/>
          <p:cNvSpPr txBox="1"/>
          <p:nvPr/>
        </p:nvSpPr>
        <p:spPr>
          <a:xfrm>
            <a:off x="218294" y="1187987"/>
            <a:ext cx="8753572" cy="954107"/>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A cada manutenção, 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enviará ao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as informações básicas do </a:t>
            </a:r>
            <a:r>
              <a:rPr lang="pt-BR" sz="1400" b="1" dirty="0">
                <a:latin typeface="Arial" panose="020B0604020202020204" pitchFamily="34" charset="0"/>
                <a:cs typeface="Arial" panose="020B0604020202020204" pitchFamily="34" charset="0"/>
              </a:rPr>
              <a:t>veículo</a:t>
            </a:r>
            <a:r>
              <a:rPr lang="pt-BR" sz="1400" dirty="0">
                <a:latin typeface="Arial" panose="020B0604020202020204" pitchFamily="34" charset="0"/>
                <a:cs typeface="Arial" panose="020B0604020202020204" pitchFamily="34" charset="0"/>
              </a:rPr>
              <a:t> e do </a:t>
            </a:r>
            <a:r>
              <a:rPr lang="pt-BR" sz="1400" b="1" dirty="0">
                <a:latin typeface="Arial" panose="020B0604020202020204" pitchFamily="34" charset="0"/>
                <a:cs typeface="Arial" panose="020B0604020202020204" pitchFamily="34" charset="0"/>
              </a:rPr>
              <a:t>condutor</a:t>
            </a:r>
            <a:r>
              <a:rPr lang="pt-BR" sz="1400" dirty="0">
                <a:latin typeface="Arial" panose="020B0604020202020204" pitchFamily="34" charset="0"/>
                <a:cs typeface="Arial" panose="020B0604020202020204" pitchFamily="34" charset="0"/>
              </a:rPr>
              <a:t>.</a:t>
            </a:r>
          </a:p>
          <a:p>
            <a:pPr algn="just"/>
            <a:r>
              <a:rPr lang="pt-BR" sz="1400" dirty="0">
                <a:latin typeface="Arial" panose="020B0604020202020204" pitchFamily="34" charset="0"/>
                <a:cs typeface="Arial" panose="020B0604020202020204" pitchFamily="34" charset="0"/>
              </a:rPr>
              <a:t>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então, fará a verificação detalhada da </a:t>
            </a:r>
            <a:r>
              <a:rPr lang="pt-BR" sz="1400" b="1" dirty="0">
                <a:latin typeface="Arial" panose="020B0604020202020204" pitchFamily="34" charset="0"/>
                <a:cs typeface="Arial" panose="020B0604020202020204" pitchFamily="34" charset="0"/>
              </a:rPr>
              <a:t>consistência</a:t>
            </a:r>
            <a:r>
              <a:rPr lang="pt-BR" sz="1400" dirty="0">
                <a:latin typeface="Arial" panose="020B0604020202020204" pitchFamily="34" charset="0"/>
                <a:cs typeface="Arial" panose="020B0604020202020204" pitchFamily="34" charset="0"/>
              </a:rPr>
              <a:t> destas informações.</a:t>
            </a:r>
          </a:p>
          <a:p>
            <a:pPr algn="just"/>
            <a:r>
              <a:rPr lang="pt-BR" sz="1400" dirty="0">
                <a:latin typeface="Arial" panose="020B0604020202020204" pitchFamily="34" charset="0"/>
                <a:cs typeface="Arial" panose="020B0604020202020204" pitchFamily="34" charset="0"/>
              </a:rPr>
              <a:t>Estando em conformidade, enviará resposta positiva ao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que efetuará o </a:t>
            </a:r>
            <a:r>
              <a:rPr lang="pt-BR" sz="1400" b="1" dirty="0">
                <a:latin typeface="Arial" panose="020B0604020202020204" pitchFamily="34" charset="0"/>
                <a:cs typeface="Arial" panose="020B0604020202020204" pitchFamily="34" charset="0"/>
              </a:rPr>
              <a:t>registro</a:t>
            </a:r>
            <a:r>
              <a:rPr lang="pt-BR" sz="1400" dirty="0">
                <a:latin typeface="Arial" panose="020B0604020202020204" pitchFamily="34" charset="0"/>
                <a:cs typeface="Arial" panose="020B0604020202020204" pitchFamily="34" charset="0"/>
              </a:rPr>
              <a:t> do veículo para manutenção.</a:t>
            </a:r>
          </a:p>
        </p:txBody>
      </p:sp>
      <p:sp>
        <p:nvSpPr>
          <p:cNvPr id="25" name="Seta em curva para cima 24"/>
          <p:cNvSpPr/>
          <p:nvPr/>
        </p:nvSpPr>
        <p:spPr>
          <a:xfrm rot="10800000" flipH="1">
            <a:off x="1515464" y="2641531"/>
            <a:ext cx="6336704" cy="576064"/>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6" name="Elipse 25"/>
          <p:cNvSpPr/>
          <p:nvPr/>
        </p:nvSpPr>
        <p:spPr>
          <a:xfrm>
            <a:off x="2703596" y="2341380"/>
            <a:ext cx="3960440" cy="792088"/>
          </a:xfrm>
          <a:prstGeom prst="ellipse">
            <a:avLst/>
          </a:prstGeom>
          <a:solidFill>
            <a:srgbClr val="C00000"/>
          </a:solidFill>
          <a:ln>
            <a:solidFill>
              <a:srgbClr val="B8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Envio das informações básicas do veículo e condutor </a:t>
            </a:r>
          </a:p>
        </p:txBody>
      </p:sp>
      <p:sp>
        <p:nvSpPr>
          <p:cNvPr id="27" name="Seta em curva para cima 26"/>
          <p:cNvSpPr/>
          <p:nvPr/>
        </p:nvSpPr>
        <p:spPr>
          <a:xfrm flipH="1">
            <a:off x="1515464" y="5440571"/>
            <a:ext cx="6336704" cy="648072"/>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8" name="Elipse 27"/>
          <p:cNvSpPr/>
          <p:nvPr/>
        </p:nvSpPr>
        <p:spPr>
          <a:xfrm>
            <a:off x="2806317" y="5583622"/>
            <a:ext cx="3960440" cy="792088"/>
          </a:xfrm>
          <a:prstGeom prst="ellipse">
            <a:avLst/>
          </a:prstGeom>
          <a:solidFill>
            <a:srgbClr val="C00000"/>
          </a:solidFill>
          <a:ln>
            <a:solidFill>
              <a:srgbClr val="B8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1400" dirty="0">
                <a:latin typeface="Arial" panose="020B0604020202020204" pitchFamily="34" charset="0"/>
                <a:cs typeface="Arial" panose="020B0604020202020204" pitchFamily="34" charset="0"/>
              </a:rPr>
              <a:t>Verificação de consistência e permissão para registro da manutenção</a:t>
            </a:r>
          </a:p>
        </p:txBody>
      </p:sp>
    </p:spTree>
    <p:extLst>
      <p:ext uri="{BB962C8B-B14F-4D97-AF65-F5344CB8AC3E}">
        <p14:creationId xmlns:p14="http://schemas.microsoft.com/office/powerpoint/2010/main" val="35925287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7.2 Novas Regras</a:t>
            </a:r>
          </a:p>
        </p:txBody>
      </p:sp>
      <p:sp>
        <p:nvSpPr>
          <p:cNvPr id="20" name="CaixaDeTexto 19"/>
          <p:cNvSpPr txBox="1"/>
          <p:nvPr/>
        </p:nvSpPr>
        <p:spPr>
          <a:xfrm>
            <a:off x="252574" y="1209819"/>
            <a:ext cx="8753572" cy="307777"/>
          </a:xfrm>
          <a:prstGeom prst="rect">
            <a:avLst/>
          </a:prstGeom>
          <a:noFill/>
        </p:spPr>
        <p:txBody>
          <a:bodyPr wrap="square" rtlCol="0">
            <a:spAutoFit/>
          </a:bodyPr>
          <a:lstStyle/>
          <a:p>
            <a:pPr algn="just">
              <a:spcBef>
                <a:spcPts val="600"/>
              </a:spcBef>
              <a:spcAft>
                <a:spcPts val="600"/>
              </a:spcAft>
            </a:pPr>
            <a:r>
              <a:rPr lang="pt-BR" sz="1400" dirty="0">
                <a:latin typeface="Arial" panose="020B0604020202020204" pitchFamily="34" charset="0"/>
                <a:cs typeface="Arial" panose="020B0604020202020204" pitchFamily="34" charset="0"/>
              </a:rPr>
              <a:t>As etapas da manutenção passarão a ser verificadas também pelo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p:txBody>
      </p:sp>
      <p:graphicFrame>
        <p:nvGraphicFramePr>
          <p:cNvPr id="22" name="Diagrama 21"/>
          <p:cNvGraphicFramePr/>
          <p:nvPr>
            <p:extLst>
              <p:ext uri="{D42A27DB-BD31-4B8C-83A1-F6EECF244321}">
                <p14:modId xmlns:p14="http://schemas.microsoft.com/office/powerpoint/2010/main" val="1802372813"/>
              </p:ext>
            </p:extLst>
          </p:nvPr>
        </p:nvGraphicFramePr>
        <p:xfrm>
          <a:off x="395536" y="1815010"/>
          <a:ext cx="6624736" cy="3990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14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4028923"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2.3 Acesso ao Sistema SOU LOG</a:t>
            </a:r>
          </a:p>
        </p:txBody>
      </p:sp>
      <p:pic>
        <p:nvPicPr>
          <p:cNvPr id="8" name="Imagem 7"/>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3816424" cy="4680520"/>
          </a:xfrm>
          <a:prstGeom prst="rect">
            <a:avLst/>
          </a:prstGeom>
          <a:noFill/>
          <a:ln>
            <a:solidFill>
              <a:schemeClr val="accent1">
                <a:lumMod val="40000"/>
                <a:lumOff val="60000"/>
              </a:schemeClr>
            </a:solidFill>
          </a:ln>
        </p:spPr>
      </p:pic>
    </p:spTree>
    <p:extLst>
      <p:ext uri="{BB962C8B-B14F-4D97-AF65-F5344CB8AC3E}">
        <p14:creationId xmlns:p14="http://schemas.microsoft.com/office/powerpoint/2010/main" val="262021853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7.2 Novas Regras</a:t>
            </a:r>
          </a:p>
        </p:txBody>
      </p:sp>
      <p:sp>
        <p:nvSpPr>
          <p:cNvPr id="7" name="CaixaDeTexto 6"/>
          <p:cNvSpPr txBox="1"/>
          <p:nvPr/>
        </p:nvSpPr>
        <p:spPr>
          <a:xfrm>
            <a:off x="231064" y="1409874"/>
            <a:ext cx="8753572" cy="1600438"/>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Outras regras deverão ser seguidas após a integração, ou seja, o gestor deverá estar atento a elas de forma evitar problemas na realização de manutenção para seus veículos.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Importante ressaltar que, pelo fato de haver integração entre </a:t>
            </a:r>
            <a:r>
              <a:rPr lang="pt-BR" sz="1400" b="1" dirty="0">
                <a:latin typeface="Arial" panose="020B0604020202020204" pitchFamily="34" charset="0"/>
                <a:cs typeface="Arial" panose="020B0604020202020204" pitchFamily="34" charset="0"/>
              </a:rPr>
              <a:t>SOU LOG </a:t>
            </a:r>
            <a:r>
              <a:rPr lang="pt-BR" sz="1400" dirty="0">
                <a:latin typeface="Arial" panose="020B0604020202020204" pitchFamily="34" charset="0"/>
                <a:cs typeface="Arial" panose="020B0604020202020204" pitchFamily="34" charset="0"/>
              </a:rPr>
              <a:t>e </a:t>
            </a:r>
            <a:r>
              <a:rPr lang="pt-BR" sz="1400" b="1" dirty="0">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todas as ações envolvendo os veículos oficiais ficarão interligadas, uma podendo afetar as outras.</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Ex: Informações inseridas incorretamente na manutenção podem afetar o processo de abastecimento.</a:t>
            </a:r>
          </a:p>
        </p:txBody>
      </p:sp>
      <p:sp>
        <p:nvSpPr>
          <p:cNvPr id="8" name="Retângulo de cantos arredondados 7"/>
          <p:cNvSpPr/>
          <p:nvPr/>
        </p:nvSpPr>
        <p:spPr>
          <a:xfrm>
            <a:off x="755576" y="3855239"/>
            <a:ext cx="2160240"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0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Regras atuais</a:t>
            </a:r>
          </a:p>
        </p:txBody>
      </p:sp>
      <p:sp>
        <p:nvSpPr>
          <p:cNvPr id="9" name="Retângulo de cantos arredondados 8"/>
          <p:cNvSpPr/>
          <p:nvPr/>
        </p:nvSpPr>
        <p:spPr>
          <a:xfrm>
            <a:off x="6084168" y="3855239"/>
            <a:ext cx="2160240" cy="10801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sz="20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Novas Regras</a:t>
            </a:r>
          </a:p>
        </p:txBody>
      </p:sp>
      <p:sp>
        <p:nvSpPr>
          <p:cNvPr id="10" name="Elipse 9"/>
          <p:cNvSpPr/>
          <p:nvPr/>
        </p:nvSpPr>
        <p:spPr>
          <a:xfrm>
            <a:off x="3563888" y="3501008"/>
            <a:ext cx="1872208" cy="1872208"/>
          </a:xfrm>
          <a:prstGeom prst="ellipse">
            <a:avLst/>
          </a:prstGeom>
          <a:solidFill>
            <a:schemeClr val="bg1">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chemeClr val="tx1"/>
                </a:solidFill>
                <a:latin typeface="Arial" panose="020B0604020202020204" pitchFamily="34" charset="0"/>
                <a:cs typeface="Arial" panose="020B0604020202020204" pitchFamily="34" charset="0"/>
              </a:rPr>
              <a:t>Integração SOU LOG x SIAD</a:t>
            </a:r>
          </a:p>
        </p:txBody>
      </p:sp>
      <p:sp>
        <p:nvSpPr>
          <p:cNvPr id="11" name="Seta para a direita 10"/>
          <p:cNvSpPr/>
          <p:nvPr/>
        </p:nvSpPr>
        <p:spPr>
          <a:xfrm>
            <a:off x="3059832" y="4257092"/>
            <a:ext cx="2880320" cy="360040"/>
          </a:xfrm>
          <a:prstGeom prst="rightArrow">
            <a:avLst/>
          </a:prstGeom>
          <a:solidFill>
            <a:schemeClr val="accent2">
              <a:lumMod val="20000"/>
              <a:lumOff val="80000"/>
              <a:alpha val="67000"/>
            </a:schemeClr>
          </a:solidFill>
          <a:ln>
            <a:solidFill>
              <a:schemeClr val="accent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757073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7.2 Novas Regras</a:t>
            </a:r>
          </a:p>
        </p:txBody>
      </p:sp>
      <p:sp>
        <p:nvSpPr>
          <p:cNvPr id="13" name="CaixaDeTexto 12"/>
          <p:cNvSpPr txBox="1"/>
          <p:nvPr/>
        </p:nvSpPr>
        <p:spPr>
          <a:xfrm>
            <a:off x="244903" y="1409874"/>
            <a:ext cx="8753572" cy="307777"/>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Para que uma manutenção seja autorizada pelo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as seguintes condições devem ser satisfeitas:</a:t>
            </a:r>
          </a:p>
        </p:txBody>
      </p:sp>
      <p:graphicFrame>
        <p:nvGraphicFramePr>
          <p:cNvPr id="14" name="Diagrama 13"/>
          <p:cNvGraphicFramePr/>
          <p:nvPr>
            <p:extLst>
              <p:ext uri="{D42A27DB-BD31-4B8C-83A1-F6EECF244321}">
                <p14:modId xmlns:p14="http://schemas.microsoft.com/office/powerpoint/2010/main" val="433574002"/>
              </p:ext>
            </p:extLst>
          </p:nvPr>
        </p:nvGraphicFramePr>
        <p:xfrm>
          <a:off x="395536" y="1988840"/>
          <a:ext cx="6661488" cy="3786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3" descr="C:\Users\CAMG\AppData\Local\Microsoft\Windows\Temporary Internet Files\Content.IE5\PV2PAPJJ\assessment_000[1].jpeg"/>
          <p:cNvPicPr>
            <a:picLocks noChangeAspect="1" noChangeArrowheads="1"/>
          </p:cNvPicPr>
          <p:nvPr/>
        </p:nvPicPr>
        <p:blipFill>
          <a:blip r:embed="rId7" cstate="print"/>
          <a:srcRect/>
          <a:stretch>
            <a:fillRect/>
          </a:stretch>
        </p:blipFill>
        <p:spPr bwMode="auto">
          <a:xfrm>
            <a:off x="7323113" y="2780928"/>
            <a:ext cx="1383106" cy="1512168"/>
          </a:xfrm>
          <a:prstGeom prst="rect">
            <a:avLst/>
          </a:prstGeom>
          <a:noFill/>
        </p:spPr>
      </p:pic>
    </p:spTree>
    <p:extLst>
      <p:ext uri="{BB962C8B-B14F-4D97-AF65-F5344CB8AC3E}">
        <p14:creationId xmlns:p14="http://schemas.microsoft.com/office/powerpoint/2010/main" val="13840766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1829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9" name="CaixaDeTexto 8"/>
          <p:cNvSpPr txBox="1"/>
          <p:nvPr/>
        </p:nvSpPr>
        <p:spPr>
          <a:xfrm>
            <a:off x="231064" y="1423896"/>
            <a:ext cx="8753572" cy="677108"/>
          </a:xfrm>
          <a:prstGeom prst="rect">
            <a:avLst/>
          </a:prstGeom>
          <a:noFill/>
        </p:spPr>
        <p:txBody>
          <a:bodyPr wrap="square" rtlCol="0">
            <a:spAutoFit/>
          </a:bodyPr>
          <a:lstStyle/>
          <a:p>
            <a:pPr>
              <a:spcBef>
                <a:spcPts val="600"/>
              </a:spcBef>
              <a:spcAft>
                <a:spcPts val="600"/>
              </a:spcAft>
            </a:pPr>
            <a:r>
              <a:rPr lang="pt-BR" sz="1400" dirty="0">
                <a:latin typeface="Arial" panose="020B0604020202020204" pitchFamily="34" charset="0"/>
                <a:cs typeface="Arial" panose="020B0604020202020204" pitchFamily="34" charset="0"/>
              </a:rPr>
              <a:t>Assim, antes do envio do veículo para manutenção, o Gestor de Frota deve verificar:</a:t>
            </a:r>
          </a:p>
          <a:p>
            <a:pPr marL="342900" indent="-342900">
              <a:spcBef>
                <a:spcPts val="600"/>
              </a:spcBef>
              <a:spcAft>
                <a:spcPts val="600"/>
              </a:spcAft>
              <a:buFont typeface="+mj-lt"/>
              <a:buAutoNum type="arabicPeriod"/>
            </a:pPr>
            <a:r>
              <a:rPr lang="pt-BR" sz="1400" dirty="0">
                <a:latin typeface="Arial" panose="020B0604020202020204" pitchFamily="34" charset="0"/>
                <a:cs typeface="Arial" panose="020B0604020202020204" pitchFamily="34" charset="0"/>
              </a:rPr>
              <a:t>Se o veículo faz parte da </a:t>
            </a:r>
            <a:r>
              <a:rPr lang="pt-BR" sz="1400" b="1" dirty="0">
                <a:latin typeface="Arial" panose="020B0604020202020204" pitchFamily="34" charset="0"/>
                <a:cs typeface="Arial" panose="020B0604020202020204" pitchFamily="34" charset="0"/>
              </a:rPr>
              <a:t>Base do Estado ou Base Conveniado.</a:t>
            </a:r>
          </a:p>
        </p:txBody>
      </p:sp>
      <p:grpSp>
        <p:nvGrpSpPr>
          <p:cNvPr id="10" name="Grupo 14"/>
          <p:cNvGrpSpPr/>
          <p:nvPr/>
        </p:nvGrpSpPr>
        <p:grpSpPr>
          <a:xfrm>
            <a:off x="395536" y="2474896"/>
            <a:ext cx="4608512" cy="3168352"/>
            <a:chOff x="323528" y="2636912"/>
            <a:chExt cx="4873007" cy="3384376"/>
          </a:xfrm>
        </p:grpSpPr>
        <p:grpSp>
          <p:nvGrpSpPr>
            <p:cNvPr id="11" name="Grupo 12"/>
            <p:cNvGrpSpPr/>
            <p:nvPr/>
          </p:nvGrpSpPr>
          <p:grpSpPr>
            <a:xfrm>
              <a:off x="361872" y="2899530"/>
              <a:ext cx="4834663" cy="2887734"/>
              <a:chOff x="361872" y="2899530"/>
              <a:chExt cx="4834663" cy="2887734"/>
            </a:xfrm>
          </p:grpSpPr>
          <p:sp>
            <p:nvSpPr>
              <p:cNvPr id="16" name="Fluxograma: Disco magnético 15"/>
              <p:cNvSpPr/>
              <p:nvPr/>
            </p:nvSpPr>
            <p:spPr>
              <a:xfrm>
                <a:off x="798345" y="3403585"/>
                <a:ext cx="1440160" cy="1609591"/>
              </a:xfrm>
              <a:prstGeom prst="flowChartMagneticDisk">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t>E</a:t>
                </a:r>
                <a:endParaRPr lang="pt-BR" dirty="0"/>
              </a:p>
            </p:txBody>
          </p:sp>
          <p:sp>
            <p:nvSpPr>
              <p:cNvPr id="17" name="Fluxograma: Disco magnético 16"/>
              <p:cNvSpPr/>
              <p:nvPr/>
            </p:nvSpPr>
            <p:spPr>
              <a:xfrm>
                <a:off x="3030593" y="3403585"/>
                <a:ext cx="1440160" cy="1609591"/>
              </a:xfrm>
              <a:prstGeom prst="flowChartMagneticDisk">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t>C</a:t>
                </a:r>
                <a:endParaRPr lang="pt-BR" dirty="0"/>
              </a:p>
            </p:txBody>
          </p:sp>
          <p:sp>
            <p:nvSpPr>
              <p:cNvPr id="18" name="CaixaDeTexto 17"/>
              <p:cNvSpPr txBox="1"/>
              <p:nvPr/>
            </p:nvSpPr>
            <p:spPr>
              <a:xfrm>
                <a:off x="718616" y="2899530"/>
                <a:ext cx="1635136" cy="361637"/>
              </a:xfrm>
              <a:prstGeom prst="rect">
                <a:avLst/>
              </a:prstGeom>
              <a:noFill/>
            </p:spPr>
            <p:txBody>
              <a:bodyPr wrap="none" rtlCol="0">
                <a:spAutoFit/>
              </a:bodyPr>
              <a:lstStyle/>
              <a:p>
                <a:r>
                  <a:rPr lang="pt-BR" sz="1600" dirty="0">
                    <a:latin typeface="Arial" panose="020B0604020202020204" pitchFamily="34" charset="0"/>
                    <a:cs typeface="Arial" panose="020B0604020202020204" pitchFamily="34" charset="0"/>
                  </a:rPr>
                  <a:t>Base </a:t>
                </a:r>
                <a:r>
                  <a:rPr lang="pt-BR" sz="1600" b="1" dirty="0">
                    <a:latin typeface="Arial" panose="020B0604020202020204" pitchFamily="34" charset="0"/>
                    <a:cs typeface="Arial" panose="020B0604020202020204" pitchFamily="34" charset="0"/>
                  </a:rPr>
                  <a:t>ESTADO</a:t>
                </a:r>
              </a:p>
            </p:txBody>
          </p:sp>
          <p:sp>
            <p:nvSpPr>
              <p:cNvPr id="19" name="CaixaDeTexto 18"/>
              <p:cNvSpPr txBox="1"/>
              <p:nvPr/>
            </p:nvSpPr>
            <p:spPr>
              <a:xfrm>
                <a:off x="2735796" y="2899530"/>
                <a:ext cx="2217404" cy="361637"/>
              </a:xfrm>
              <a:prstGeom prst="rect">
                <a:avLst/>
              </a:prstGeom>
              <a:noFill/>
            </p:spPr>
            <p:txBody>
              <a:bodyPr wrap="none" rtlCol="0">
                <a:spAutoFit/>
              </a:bodyPr>
              <a:lstStyle/>
              <a:p>
                <a:r>
                  <a:rPr lang="pt-BR" sz="1600" dirty="0">
                    <a:latin typeface="Arial" panose="020B0604020202020204" pitchFamily="34" charset="0"/>
                    <a:cs typeface="Arial" panose="020B0604020202020204" pitchFamily="34" charset="0"/>
                  </a:rPr>
                  <a:t>Base </a:t>
                </a:r>
                <a:r>
                  <a:rPr lang="pt-BR" sz="1600" b="1" dirty="0">
                    <a:latin typeface="Arial" panose="020B0604020202020204" pitchFamily="34" charset="0"/>
                    <a:cs typeface="Arial" panose="020B0604020202020204" pitchFamily="34" charset="0"/>
                  </a:rPr>
                  <a:t>CONVENIADO</a:t>
                </a:r>
              </a:p>
            </p:txBody>
          </p:sp>
          <p:sp>
            <p:nvSpPr>
              <p:cNvPr id="20" name="CaixaDeTexto 19"/>
              <p:cNvSpPr txBox="1"/>
              <p:nvPr/>
            </p:nvSpPr>
            <p:spPr>
              <a:xfrm>
                <a:off x="361872" y="5425627"/>
                <a:ext cx="4834663" cy="361637"/>
              </a:xfrm>
              <a:prstGeom prst="rect">
                <a:avLst/>
              </a:prstGeom>
              <a:noFill/>
            </p:spPr>
            <p:txBody>
              <a:bodyPr wrap="square" rtlCol="0">
                <a:spAutoFit/>
              </a:bodyPr>
              <a:lstStyle/>
              <a:p>
                <a:r>
                  <a:rPr lang="pt-BR" sz="1600" dirty="0">
                    <a:latin typeface="Arial" panose="020B0604020202020204" pitchFamily="34" charset="0"/>
                    <a:cs typeface="Arial" panose="020B0604020202020204" pitchFamily="34" charset="0"/>
                  </a:rPr>
                  <a:t>Veículos cadastrados no </a:t>
                </a:r>
                <a:r>
                  <a:rPr lang="pt-BR" sz="1600" b="1" dirty="0">
                    <a:latin typeface="Arial" panose="020B0604020202020204" pitchFamily="34" charset="0"/>
                    <a:cs typeface="Arial" panose="020B0604020202020204" pitchFamily="34" charset="0"/>
                  </a:rPr>
                  <a:t>Módulo Frota - SIAD</a:t>
                </a:r>
              </a:p>
            </p:txBody>
          </p:sp>
        </p:grpSp>
        <p:sp>
          <p:nvSpPr>
            <p:cNvPr id="12" name="Retângulo 11"/>
            <p:cNvSpPr/>
            <p:nvPr/>
          </p:nvSpPr>
          <p:spPr>
            <a:xfrm>
              <a:off x="323528" y="2636912"/>
              <a:ext cx="4824536" cy="338437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2" name="Retângulo 21"/>
          <p:cNvSpPr/>
          <p:nvPr/>
        </p:nvSpPr>
        <p:spPr>
          <a:xfrm>
            <a:off x="5912104" y="3450167"/>
            <a:ext cx="2849316" cy="12047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Somente os veículos cadastrados no Módulo Frota do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poderão receber manutenção.</a:t>
            </a:r>
          </a:p>
        </p:txBody>
      </p:sp>
      <p:sp>
        <p:nvSpPr>
          <p:cNvPr id="23" name="Triângulo isósceles 22"/>
          <p:cNvSpPr/>
          <p:nvPr/>
        </p:nvSpPr>
        <p:spPr>
          <a:xfrm rot="5400000">
            <a:off x="3857511" y="3752613"/>
            <a:ext cx="3155290" cy="599856"/>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1279434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24" name="CaixaDeTexto 23"/>
          <p:cNvSpPr txBox="1"/>
          <p:nvPr/>
        </p:nvSpPr>
        <p:spPr>
          <a:xfrm>
            <a:off x="235240" y="1270007"/>
            <a:ext cx="8753572" cy="307777"/>
          </a:xfrm>
          <a:prstGeom prst="rect">
            <a:avLst/>
          </a:prstGeom>
          <a:noFill/>
        </p:spPr>
        <p:txBody>
          <a:bodyPr wrap="square" rtlCol="0">
            <a:spAutoFit/>
          </a:bodyPr>
          <a:lstStyle/>
          <a:p>
            <a:pPr marL="342900" indent="-342900">
              <a:spcBef>
                <a:spcPts val="600"/>
              </a:spcBef>
              <a:spcAft>
                <a:spcPts val="600"/>
              </a:spcAft>
              <a:buFont typeface="+mj-lt"/>
              <a:buAutoNum type="arabicPeriod" startAt="2"/>
            </a:pPr>
            <a:r>
              <a:rPr lang="pt-BR" sz="1400" dirty="0">
                <a:latin typeface="Arial" panose="020B0604020202020204" pitchFamily="34" charset="0"/>
                <a:cs typeface="Arial" panose="020B0604020202020204" pitchFamily="34" charset="0"/>
              </a:rPr>
              <a:t>Se o veículo está “</a:t>
            </a:r>
            <a:r>
              <a:rPr lang="pt-BR" sz="1400" b="1" dirty="0">
                <a:latin typeface="Arial" panose="020B0604020202020204" pitchFamily="34" charset="0"/>
                <a:cs typeface="Arial" panose="020B0604020202020204" pitchFamily="34" charset="0"/>
              </a:rPr>
              <a:t>EM USO</a:t>
            </a:r>
            <a:r>
              <a:rPr lang="pt-BR" sz="1400" dirty="0">
                <a:latin typeface="Arial" panose="020B0604020202020204" pitchFamily="34" charset="0"/>
                <a:cs typeface="Arial" panose="020B0604020202020204" pitchFamily="34" charset="0"/>
              </a:rPr>
              <a:t>”</a:t>
            </a:r>
          </a:p>
        </p:txBody>
      </p:sp>
      <p:pic>
        <p:nvPicPr>
          <p:cNvPr id="25" name="Picture 2"/>
          <p:cNvPicPr>
            <a:picLocks noChangeAspect="1" noChangeArrowheads="1"/>
          </p:cNvPicPr>
          <p:nvPr/>
        </p:nvPicPr>
        <p:blipFill>
          <a:blip r:embed="rId2" cstate="print"/>
          <a:srcRect/>
          <a:stretch>
            <a:fillRect/>
          </a:stretch>
        </p:blipFill>
        <p:spPr bwMode="auto">
          <a:xfrm>
            <a:off x="292103" y="1883268"/>
            <a:ext cx="5009156" cy="3833783"/>
          </a:xfrm>
          <a:prstGeom prst="rect">
            <a:avLst/>
          </a:prstGeom>
          <a:noFill/>
          <a:ln w="9525">
            <a:noFill/>
            <a:miter lim="800000"/>
            <a:headEnd/>
            <a:tailEnd/>
          </a:ln>
        </p:spPr>
      </p:pic>
      <p:grpSp>
        <p:nvGrpSpPr>
          <p:cNvPr id="26" name="Grupo 12"/>
          <p:cNvGrpSpPr/>
          <p:nvPr/>
        </p:nvGrpSpPr>
        <p:grpSpPr>
          <a:xfrm>
            <a:off x="3529141" y="2100576"/>
            <a:ext cx="4954112" cy="1181999"/>
            <a:chOff x="3633788" y="2702718"/>
            <a:chExt cx="5502592" cy="1019383"/>
          </a:xfrm>
        </p:grpSpPr>
        <p:sp>
          <p:nvSpPr>
            <p:cNvPr id="27" name="Forma livre 26"/>
            <p:cNvSpPr/>
            <p:nvPr/>
          </p:nvSpPr>
          <p:spPr>
            <a:xfrm>
              <a:off x="3635896" y="2702718"/>
              <a:ext cx="5500484" cy="1019383"/>
            </a:xfrm>
            <a:custGeom>
              <a:avLst/>
              <a:gdLst>
                <a:gd name="connsiteX0" fmla="*/ 0 w 5532120"/>
                <a:gd name="connsiteY0" fmla="*/ 891540 h 1013460"/>
                <a:gd name="connsiteX1" fmla="*/ 2011680 w 5532120"/>
                <a:gd name="connsiteY1" fmla="*/ 7620 h 1013460"/>
                <a:gd name="connsiteX2" fmla="*/ 5532120 w 5532120"/>
                <a:gd name="connsiteY2" fmla="*/ 0 h 1013460"/>
                <a:gd name="connsiteX3" fmla="*/ 5532120 w 5532120"/>
                <a:gd name="connsiteY3" fmla="*/ 518160 h 1013460"/>
                <a:gd name="connsiteX4" fmla="*/ 1028700 w 5532120"/>
                <a:gd name="connsiteY4" fmla="*/ 1005840 h 1013460"/>
                <a:gd name="connsiteX5" fmla="*/ 7620 w 5532120"/>
                <a:gd name="connsiteY5" fmla="*/ 1013460 h 1013460"/>
                <a:gd name="connsiteX6" fmla="*/ 0 w 5532120"/>
                <a:gd name="connsiteY6" fmla="*/ 891540 h 1013460"/>
                <a:gd name="connsiteX0" fmla="*/ 24016 w 5524500"/>
                <a:gd name="connsiteY0" fmla="*/ 864096 h 1013460"/>
                <a:gd name="connsiteX1" fmla="*/ 2004060 w 5524500"/>
                <a:gd name="connsiteY1" fmla="*/ 7620 h 1013460"/>
                <a:gd name="connsiteX2" fmla="*/ 5524500 w 5524500"/>
                <a:gd name="connsiteY2" fmla="*/ 0 h 1013460"/>
                <a:gd name="connsiteX3" fmla="*/ 5524500 w 5524500"/>
                <a:gd name="connsiteY3" fmla="*/ 518160 h 1013460"/>
                <a:gd name="connsiteX4" fmla="*/ 1021080 w 5524500"/>
                <a:gd name="connsiteY4" fmla="*/ 1005840 h 1013460"/>
                <a:gd name="connsiteX5" fmla="*/ 0 w 5524500"/>
                <a:gd name="connsiteY5" fmla="*/ 1013460 h 1013460"/>
                <a:gd name="connsiteX6" fmla="*/ 24016 w 5524500"/>
                <a:gd name="connsiteY6" fmla="*/ 864096 h 1013460"/>
                <a:gd name="connsiteX0" fmla="*/ 0 w 5500484"/>
                <a:gd name="connsiteY0" fmla="*/ 864096 h 1008112"/>
                <a:gd name="connsiteX1" fmla="*/ 1980044 w 5500484"/>
                <a:gd name="connsiteY1" fmla="*/ 762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2016224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1944216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70297 h 1014313"/>
                <a:gd name="connsiteX1" fmla="*/ 1974329 w 5500484"/>
                <a:gd name="connsiteY1" fmla="*/ 0 h 1014313"/>
                <a:gd name="connsiteX2" fmla="*/ 5500484 w 5500484"/>
                <a:gd name="connsiteY2" fmla="*/ 6201 h 1014313"/>
                <a:gd name="connsiteX3" fmla="*/ 5500484 w 5500484"/>
                <a:gd name="connsiteY3" fmla="*/ 52436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4112 w 5500484"/>
                <a:gd name="connsiteY4" fmla="*/ 1012140 h 1014313"/>
                <a:gd name="connsiteX5" fmla="*/ 0 w 5500484"/>
                <a:gd name="connsiteY5" fmla="*/ 1014313 h 1014313"/>
                <a:gd name="connsiteX6" fmla="*/ 0 w 5500484"/>
                <a:gd name="connsiteY6" fmla="*/ 870297 h 1014313"/>
                <a:gd name="connsiteX0" fmla="*/ 0 w 5500484"/>
                <a:gd name="connsiteY0" fmla="*/ 870297 h 1019383"/>
                <a:gd name="connsiteX1" fmla="*/ 1974329 w 5500484"/>
                <a:gd name="connsiteY1" fmla="*/ 0 h 1019383"/>
                <a:gd name="connsiteX2" fmla="*/ 5500484 w 5500484"/>
                <a:gd name="connsiteY2" fmla="*/ 6201 h 1019383"/>
                <a:gd name="connsiteX3" fmla="*/ 5495722 w 5500484"/>
                <a:gd name="connsiteY3" fmla="*/ 523691 h 1019383"/>
                <a:gd name="connsiteX4" fmla="*/ 998304 w 5500484"/>
                <a:gd name="connsiteY4" fmla="*/ 1019383 h 1019383"/>
                <a:gd name="connsiteX5" fmla="*/ 0 w 5500484"/>
                <a:gd name="connsiteY5" fmla="*/ 1014313 h 1019383"/>
                <a:gd name="connsiteX6" fmla="*/ 0 w 5500484"/>
                <a:gd name="connsiteY6" fmla="*/ 870297 h 10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0484" h="1019383">
                  <a:moveTo>
                    <a:pt x="0" y="870297"/>
                  </a:moveTo>
                  <a:lnTo>
                    <a:pt x="1974329" y="0"/>
                  </a:lnTo>
                  <a:lnTo>
                    <a:pt x="5500484" y="6201"/>
                  </a:lnTo>
                  <a:cubicBezTo>
                    <a:pt x="5498897" y="178698"/>
                    <a:pt x="5497309" y="351194"/>
                    <a:pt x="5495722" y="523691"/>
                  </a:cubicBezTo>
                  <a:lnTo>
                    <a:pt x="998304" y="1019383"/>
                  </a:lnTo>
                  <a:lnTo>
                    <a:pt x="0" y="1014313"/>
                  </a:lnTo>
                  <a:lnTo>
                    <a:pt x="0" y="870297"/>
                  </a:lnTo>
                  <a:close/>
                </a:path>
              </a:pathLst>
            </a:custGeom>
            <a:solidFill>
              <a:srgbClr val="FFA7A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reto 27"/>
            <p:cNvCxnSpPr/>
            <p:nvPr/>
          </p:nvCxnSpPr>
          <p:spPr>
            <a:xfrm flipH="1">
              <a:off x="3633788" y="3219450"/>
              <a:ext cx="1976438" cy="49530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flipH="1">
              <a:off x="4643438" y="2709863"/>
              <a:ext cx="4476750" cy="862012"/>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2" cstate="print"/>
            <a:srcRect l="65458" t="31930" r="13646" b="64313"/>
            <a:stretch>
              <a:fillRect/>
            </a:stretch>
          </p:blipFill>
          <p:spPr bwMode="auto">
            <a:xfrm>
              <a:off x="5615608" y="2708920"/>
              <a:ext cx="3499817" cy="504056"/>
            </a:xfrm>
            <a:prstGeom prst="rect">
              <a:avLst/>
            </a:prstGeom>
            <a:noFill/>
            <a:ln w="9525">
              <a:solidFill>
                <a:schemeClr val="accent1"/>
              </a:solidFill>
              <a:miter lim="800000"/>
              <a:headEnd/>
              <a:tailEnd/>
            </a:ln>
          </p:spPr>
        </p:pic>
      </p:grpSp>
      <p:sp>
        <p:nvSpPr>
          <p:cNvPr id="31" name="Retângulo 30"/>
          <p:cNvSpPr/>
          <p:nvPr/>
        </p:nvSpPr>
        <p:spPr>
          <a:xfrm>
            <a:off x="6006197" y="3789039"/>
            <a:ext cx="2716003" cy="12403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Veículos com status </a:t>
            </a:r>
            <a:r>
              <a:rPr lang="pt-BR" sz="1400" b="1" dirty="0">
                <a:latin typeface="Arial" panose="020B0604020202020204" pitchFamily="34" charset="0"/>
                <a:cs typeface="Arial" panose="020B0604020202020204" pitchFamily="34" charset="0"/>
              </a:rPr>
              <a:t>diferentes</a:t>
            </a:r>
            <a:r>
              <a:rPr lang="pt-BR" sz="1400" dirty="0">
                <a:latin typeface="Arial" panose="020B0604020202020204" pitchFamily="34" charset="0"/>
                <a:cs typeface="Arial" panose="020B0604020202020204" pitchFamily="34" charset="0"/>
              </a:rPr>
              <a:t> de “EM USO” serão barrados para manutenção pelo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e  </a:t>
            </a:r>
            <a:r>
              <a:rPr lang="pt-BR" sz="1400" b="1" dirty="0">
                <a:solidFill>
                  <a:schemeClr val="tx1"/>
                </a:solidFill>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a:t>
            </a:r>
          </a:p>
        </p:txBody>
      </p:sp>
      <p:sp>
        <p:nvSpPr>
          <p:cNvPr id="32" name="Triângulo isósceles 31"/>
          <p:cNvSpPr/>
          <p:nvPr/>
        </p:nvSpPr>
        <p:spPr>
          <a:xfrm rot="5400000">
            <a:off x="4609150" y="4253818"/>
            <a:ext cx="2116135" cy="430440"/>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198847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23" name="CaixaDeTexto 22"/>
          <p:cNvSpPr txBox="1"/>
          <p:nvPr/>
        </p:nvSpPr>
        <p:spPr>
          <a:xfrm>
            <a:off x="231064" y="1270007"/>
            <a:ext cx="8753572" cy="307777"/>
          </a:xfrm>
          <a:prstGeom prst="rect">
            <a:avLst/>
          </a:prstGeom>
          <a:noFill/>
        </p:spPr>
        <p:txBody>
          <a:bodyPr wrap="square" rtlCol="0">
            <a:spAutoFit/>
          </a:bodyPr>
          <a:lstStyle/>
          <a:p>
            <a:pPr marL="342900" indent="-342900">
              <a:spcBef>
                <a:spcPts val="600"/>
              </a:spcBef>
              <a:spcAft>
                <a:spcPts val="600"/>
              </a:spcAft>
              <a:buFont typeface="+mj-lt"/>
              <a:buAutoNum type="arabicPeriod" startAt="3"/>
            </a:pPr>
            <a:r>
              <a:rPr lang="pt-BR" sz="1400" dirty="0">
                <a:latin typeface="Arial" panose="020B0604020202020204" pitchFamily="34" charset="0"/>
                <a:cs typeface="Arial" panose="020B0604020202020204" pitchFamily="34" charset="0"/>
              </a:rPr>
              <a:t>Se há atendimento</a:t>
            </a:r>
            <a:r>
              <a:rPr lang="pt-BR" sz="1400" b="1" dirty="0">
                <a:latin typeface="Arial" panose="020B0604020202020204" pitchFamily="34" charset="0"/>
                <a:cs typeface="Arial" panose="020B0604020202020204" pitchFamily="34" charset="0"/>
              </a:rPr>
              <a:t> ABERTO </a:t>
            </a:r>
            <a:r>
              <a:rPr lang="pt-BR" sz="1400" dirty="0">
                <a:latin typeface="Arial" panose="020B0604020202020204" pitchFamily="34" charset="0"/>
                <a:cs typeface="Arial" panose="020B0604020202020204" pitchFamily="34" charset="0"/>
              </a:rPr>
              <a:t>para o veículo</a:t>
            </a:r>
          </a:p>
        </p:txBody>
      </p:sp>
      <p:pic>
        <p:nvPicPr>
          <p:cNvPr id="33" name="Picture 2"/>
          <p:cNvPicPr>
            <a:picLocks noChangeAspect="1" noChangeArrowheads="1"/>
          </p:cNvPicPr>
          <p:nvPr/>
        </p:nvPicPr>
        <p:blipFill>
          <a:blip r:embed="rId2" cstate="print"/>
          <a:srcRect/>
          <a:stretch>
            <a:fillRect/>
          </a:stretch>
        </p:blipFill>
        <p:spPr bwMode="auto">
          <a:xfrm>
            <a:off x="307856" y="1824006"/>
            <a:ext cx="5081164" cy="3833783"/>
          </a:xfrm>
          <a:prstGeom prst="rect">
            <a:avLst/>
          </a:prstGeom>
          <a:noFill/>
          <a:ln w="9525">
            <a:noFill/>
            <a:miter lim="800000"/>
            <a:headEnd/>
            <a:tailEnd/>
          </a:ln>
        </p:spPr>
      </p:pic>
      <p:sp>
        <p:nvSpPr>
          <p:cNvPr id="34" name="Elipse 33"/>
          <p:cNvSpPr/>
          <p:nvPr/>
        </p:nvSpPr>
        <p:spPr>
          <a:xfrm>
            <a:off x="254759" y="3184348"/>
            <a:ext cx="3857028" cy="10801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35" name="Triângulo isósceles 34"/>
          <p:cNvSpPr/>
          <p:nvPr/>
        </p:nvSpPr>
        <p:spPr>
          <a:xfrm rot="5400000">
            <a:off x="3981357" y="3469315"/>
            <a:ext cx="3625284" cy="547375"/>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6156943" y="2330470"/>
            <a:ext cx="2623692" cy="26929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É imprescindível que o atendimento esteja aberto antes de o veículo ser direcionado à oficina.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Com a integração, todos os lançamentos das informações dos veículos devem ser feitas correta e tempestivamente para não impactar em outros atendimentos.</a:t>
            </a:r>
          </a:p>
        </p:txBody>
      </p:sp>
    </p:spTree>
    <p:extLst>
      <p:ext uri="{BB962C8B-B14F-4D97-AF65-F5344CB8AC3E}">
        <p14:creationId xmlns:p14="http://schemas.microsoft.com/office/powerpoint/2010/main" val="23719489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21" name="Espaço Reservado para Conteúdo 2"/>
          <p:cNvSpPr txBox="1">
            <a:spLocks/>
          </p:cNvSpPr>
          <p:nvPr/>
        </p:nvSpPr>
        <p:spPr>
          <a:xfrm>
            <a:off x="41517" y="142389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10" name="CaixaDeTexto 9"/>
          <p:cNvSpPr txBox="1"/>
          <p:nvPr/>
        </p:nvSpPr>
        <p:spPr>
          <a:xfrm>
            <a:off x="174758" y="1038955"/>
            <a:ext cx="8753572" cy="523220"/>
          </a:xfrm>
          <a:prstGeom prst="rect">
            <a:avLst/>
          </a:prstGeom>
          <a:noFill/>
        </p:spPr>
        <p:txBody>
          <a:bodyPr wrap="square" rtlCol="0">
            <a:spAutoFit/>
          </a:bodyPr>
          <a:lstStyle/>
          <a:p>
            <a:pPr indent="15875" algn="just">
              <a:spcBef>
                <a:spcPts val="600"/>
              </a:spcBef>
              <a:spcAft>
                <a:spcPts val="600"/>
              </a:spcAft>
            </a:pPr>
            <a:r>
              <a:rPr lang="pt-BR" sz="1400" dirty="0">
                <a:latin typeface="Arial" panose="020B0604020202020204" pitchFamily="34" charset="0"/>
                <a:cs typeface="Arial" panose="020B0604020202020204" pitchFamily="34" charset="0"/>
              </a:rPr>
              <a:t>As informações dos atendimentos devem ser conferidas, pois </a:t>
            </a:r>
            <a:r>
              <a:rPr lang="pt-BR" sz="1400" b="1" dirty="0">
                <a:latin typeface="Arial" panose="020B0604020202020204" pitchFamily="34" charset="0"/>
                <a:cs typeface="Arial" panose="020B0604020202020204" pitchFamily="34" charset="0"/>
              </a:rPr>
              <a:t>NÃO</a:t>
            </a:r>
            <a:r>
              <a:rPr lang="pt-BR" sz="1400" dirty="0">
                <a:latin typeface="Arial" panose="020B0604020202020204" pitchFamily="34" charset="0"/>
                <a:cs typeface="Arial" panose="020B0604020202020204" pitchFamily="34" charset="0"/>
              </a:rPr>
              <a:t> será permitida a </a:t>
            </a:r>
            <a:r>
              <a:rPr lang="pt-BR" sz="1400" b="1" dirty="0">
                <a:latin typeface="Arial" panose="020B0604020202020204" pitchFamily="34" charset="0"/>
                <a:cs typeface="Arial" panose="020B0604020202020204" pitchFamily="34" charset="0"/>
              </a:rPr>
              <a:t>alteração ou exclusão </a:t>
            </a:r>
            <a:r>
              <a:rPr lang="pt-BR" sz="1400" dirty="0">
                <a:latin typeface="Arial" panose="020B0604020202020204" pitchFamily="34" charset="0"/>
                <a:cs typeface="Arial" panose="020B0604020202020204" pitchFamily="34" charset="0"/>
              </a:rPr>
              <a:t>de atendimentos criados automaticamente pelo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endParaRPr lang="pt-BR" sz="1400" b="1" dirty="0">
              <a:latin typeface="Arial" panose="020B0604020202020204" pitchFamily="34" charset="0"/>
              <a:cs typeface="Arial" panose="020B0604020202020204" pitchFamily="34" charset="0"/>
            </a:endParaRPr>
          </a:p>
        </p:txBody>
      </p:sp>
      <p:sp>
        <p:nvSpPr>
          <p:cNvPr id="15" name="Triângulo isósceles 14"/>
          <p:cNvSpPr/>
          <p:nvPr/>
        </p:nvSpPr>
        <p:spPr>
          <a:xfrm rot="5400000">
            <a:off x="2726357" y="3404104"/>
            <a:ext cx="3994088" cy="722808"/>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5306601" y="2728630"/>
            <a:ext cx="3154080" cy="17281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Com a integração, várias ações serão executadas automaticamente.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Dessa forma, as informações inseridas manualmente no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devem estar corretas e atualizadas.</a:t>
            </a:r>
          </a:p>
        </p:txBody>
      </p:sp>
      <p:pic>
        <p:nvPicPr>
          <p:cNvPr id="17" name="Imagem 16"/>
          <p:cNvPicPr/>
          <p:nvPr/>
        </p:nvPicPr>
        <p:blipFill>
          <a:blip r:embed="rId2"/>
          <a:stretch>
            <a:fillRect/>
          </a:stretch>
        </p:blipFill>
        <p:spPr>
          <a:xfrm>
            <a:off x="374255" y="1702144"/>
            <a:ext cx="3748710" cy="2052971"/>
          </a:xfrm>
          <a:prstGeom prst="rect">
            <a:avLst/>
          </a:prstGeom>
        </p:spPr>
      </p:pic>
      <p:pic>
        <p:nvPicPr>
          <p:cNvPr id="18" name="Imagem 17"/>
          <p:cNvPicPr/>
          <p:nvPr/>
        </p:nvPicPr>
        <p:blipFill>
          <a:blip r:embed="rId3"/>
          <a:stretch>
            <a:fillRect/>
          </a:stretch>
        </p:blipFill>
        <p:spPr>
          <a:xfrm>
            <a:off x="374255" y="3898081"/>
            <a:ext cx="3748710" cy="2016224"/>
          </a:xfrm>
          <a:prstGeom prst="rect">
            <a:avLst/>
          </a:prstGeom>
        </p:spPr>
      </p:pic>
      <p:sp>
        <p:nvSpPr>
          <p:cNvPr id="19" name="Elipse 18"/>
          <p:cNvSpPr/>
          <p:nvPr/>
        </p:nvSpPr>
        <p:spPr>
          <a:xfrm>
            <a:off x="231064" y="1783513"/>
            <a:ext cx="3077112" cy="34934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0" name="Elipse 19"/>
          <p:cNvSpPr/>
          <p:nvPr/>
        </p:nvSpPr>
        <p:spPr>
          <a:xfrm>
            <a:off x="231064" y="3989144"/>
            <a:ext cx="3077112" cy="34934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391432442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pic>
        <p:nvPicPr>
          <p:cNvPr id="14" name="Imagem 13"/>
          <p:cNvPicPr/>
          <p:nvPr/>
        </p:nvPicPr>
        <p:blipFill>
          <a:blip r:embed="rId2"/>
          <a:stretch>
            <a:fillRect/>
          </a:stretch>
        </p:blipFill>
        <p:spPr>
          <a:xfrm>
            <a:off x="370806" y="1215633"/>
            <a:ext cx="3974875" cy="2213367"/>
          </a:xfrm>
          <a:prstGeom prst="rect">
            <a:avLst/>
          </a:prstGeom>
        </p:spPr>
      </p:pic>
      <p:pic>
        <p:nvPicPr>
          <p:cNvPr id="15" name="Imagem 14"/>
          <p:cNvPicPr/>
          <p:nvPr/>
        </p:nvPicPr>
        <p:blipFill>
          <a:blip r:embed="rId3"/>
          <a:stretch>
            <a:fillRect/>
          </a:stretch>
        </p:blipFill>
        <p:spPr>
          <a:xfrm>
            <a:off x="362820" y="3645024"/>
            <a:ext cx="3982862" cy="2160240"/>
          </a:xfrm>
          <a:prstGeom prst="rect">
            <a:avLst/>
          </a:prstGeom>
        </p:spPr>
      </p:pic>
      <p:sp>
        <p:nvSpPr>
          <p:cNvPr id="16" name="Forma livre 28"/>
          <p:cNvSpPr/>
          <p:nvPr/>
        </p:nvSpPr>
        <p:spPr>
          <a:xfrm>
            <a:off x="463921" y="997882"/>
            <a:ext cx="7763520" cy="578924"/>
          </a:xfrm>
          <a:custGeom>
            <a:avLst/>
            <a:gdLst>
              <a:gd name="connsiteX0" fmla="*/ 0 w 5532120"/>
              <a:gd name="connsiteY0" fmla="*/ 891540 h 1013460"/>
              <a:gd name="connsiteX1" fmla="*/ 2011680 w 5532120"/>
              <a:gd name="connsiteY1" fmla="*/ 7620 h 1013460"/>
              <a:gd name="connsiteX2" fmla="*/ 5532120 w 5532120"/>
              <a:gd name="connsiteY2" fmla="*/ 0 h 1013460"/>
              <a:gd name="connsiteX3" fmla="*/ 5532120 w 5532120"/>
              <a:gd name="connsiteY3" fmla="*/ 518160 h 1013460"/>
              <a:gd name="connsiteX4" fmla="*/ 1028700 w 5532120"/>
              <a:gd name="connsiteY4" fmla="*/ 1005840 h 1013460"/>
              <a:gd name="connsiteX5" fmla="*/ 7620 w 5532120"/>
              <a:gd name="connsiteY5" fmla="*/ 1013460 h 1013460"/>
              <a:gd name="connsiteX6" fmla="*/ 0 w 5532120"/>
              <a:gd name="connsiteY6" fmla="*/ 891540 h 1013460"/>
              <a:gd name="connsiteX0" fmla="*/ 24016 w 5524500"/>
              <a:gd name="connsiteY0" fmla="*/ 864096 h 1013460"/>
              <a:gd name="connsiteX1" fmla="*/ 2004060 w 5524500"/>
              <a:gd name="connsiteY1" fmla="*/ 7620 h 1013460"/>
              <a:gd name="connsiteX2" fmla="*/ 5524500 w 5524500"/>
              <a:gd name="connsiteY2" fmla="*/ 0 h 1013460"/>
              <a:gd name="connsiteX3" fmla="*/ 5524500 w 5524500"/>
              <a:gd name="connsiteY3" fmla="*/ 518160 h 1013460"/>
              <a:gd name="connsiteX4" fmla="*/ 1021080 w 5524500"/>
              <a:gd name="connsiteY4" fmla="*/ 1005840 h 1013460"/>
              <a:gd name="connsiteX5" fmla="*/ 0 w 5524500"/>
              <a:gd name="connsiteY5" fmla="*/ 1013460 h 1013460"/>
              <a:gd name="connsiteX6" fmla="*/ 24016 w 5524500"/>
              <a:gd name="connsiteY6" fmla="*/ 864096 h 1013460"/>
              <a:gd name="connsiteX0" fmla="*/ 0 w 5500484"/>
              <a:gd name="connsiteY0" fmla="*/ 864096 h 1008112"/>
              <a:gd name="connsiteX1" fmla="*/ 1980044 w 5500484"/>
              <a:gd name="connsiteY1" fmla="*/ 762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2016224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1944216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70297 h 1014313"/>
              <a:gd name="connsiteX1" fmla="*/ 1974329 w 5500484"/>
              <a:gd name="connsiteY1" fmla="*/ 0 h 1014313"/>
              <a:gd name="connsiteX2" fmla="*/ 5500484 w 5500484"/>
              <a:gd name="connsiteY2" fmla="*/ 6201 h 1014313"/>
              <a:gd name="connsiteX3" fmla="*/ 5500484 w 5500484"/>
              <a:gd name="connsiteY3" fmla="*/ 52436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4112 w 5500484"/>
              <a:gd name="connsiteY4" fmla="*/ 1012140 h 1014313"/>
              <a:gd name="connsiteX5" fmla="*/ 0 w 5500484"/>
              <a:gd name="connsiteY5" fmla="*/ 1014313 h 1014313"/>
              <a:gd name="connsiteX6" fmla="*/ 0 w 5500484"/>
              <a:gd name="connsiteY6" fmla="*/ 870297 h 1014313"/>
              <a:gd name="connsiteX0" fmla="*/ 0 w 5500484"/>
              <a:gd name="connsiteY0" fmla="*/ 870297 h 1019383"/>
              <a:gd name="connsiteX1" fmla="*/ 1974329 w 5500484"/>
              <a:gd name="connsiteY1" fmla="*/ 0 h 1019383"/>
              <a:gd name="connsiteX2" fmla="*/ 5500484 w 5500484"/>
              <a:gd name="connsiteY2" fmla="*/ 6201 h 1019383"/>
              <a:gd name="connsiteX3" fmla="*/ 5495722 w 5500484"/>
              <a:gd name="connsiteY3" fmla="*/ 523691 h 1019383"/>
              <a:gd name="connsiteX4" fmla="*/ 998304 w 5500484"/>
              <a:gd name="connsiteY4" fmla="*/ 1019383 h 1019383"/>
              <a:gd name="connsiteX5" fmla="*/ 0 w 5500484"/>
              <a:gd name="connsiteY5" fmla="*/ 1014313 h 1019383"/>
              <a:gd name="connsiteX6" fmla="*/ 0 w 5500484"/>
              <a:gd name="connsiteY6" fmla="*/ 870297 h 1019383"/>
              <a:gd name="connsiteX0" fmla="*/ 936104 w 6436588"/>
              <a:gd name="connsiteY0" fmla="*/ 870297 h 1019383"/>
              <a:gd name="connsiteX1" fmla="*/ 2910433 w 6436588"/>
              <a:gd name="connsiteY1" fmla="*/ 0 h 1019383"/>
              <a:gd name="connsiteX2" fmla="*/ 6436588 w 6436588"/>
              <a:gd name="connsiteY2" fmla="*/ 6201 h 1019383"/>
              <a:gd name="connsiteX3" fmla="*/ 6431826 w 6436588"/>
              <a:gd name="connsiteY3" fmla="*/ 523691 h 1019383"/>
              <a:gd name="connsiteX4" fmla="*/ 1934408 w 6436588"/>
              <a:gd name="connsiteY4" fmla="*/ 1019383 h 1019383"/>
              <a:gd name="connsiteX5" fmla="*/ 0 w 6436588"/>
              <a:gd name="connsiteY5" fmla="*/ 1008112 h 1019383"/>
              <a:gd name="connsiteX6" fmla="*/ 936104 w 6436588"/>
              <a:gd name="connsiteY6" fmla="*/ 870297 h 1019383"/>
              <a:gd name="connsiteX0" fmla="*/ 2023690 w 6436588"/>
              <a:gd name="connsiteY0" fmla="*/ 901526 h 1019383"/>
              <a:gd name="connsiteX1" fmla="*/ 2910433 w 6436588"/>
              <a:gd name="connsiteY1" fmla="*/ 0 h 1019383"/>
              <a:gd name="connsiteX2" fmla="*/ 6436588 w 6436588"/>
              <a:gd name="connsiteY2" fmla="*/ 6201 h 1019383"/>
              <a:gd name="connsiteX3" fmla="*/ 6431826 w 6436588"/>
              <a:gd name="connsiteY3" fmla="*/ 523691 h 1019383"/>
              <a:gd name="connsiteX4" fmla="*/ 1934408 w 6436588"/>
              <a:gd name="connsiteY4" fmla="*/ 1019383 h 1019383"/>
              <a:gd name="connsiteX5" fmla="*/ 0 w 6436588"/>
              <a:gd name="connsiteY5" fmla="*/ 1008112 h 1019383"/>
              <a:gd name="connsiteX6" fmla="*/ 2023690 w 6436588"/>
              <a:gd name="connsiteY6" fmla="*/ 901526 h 1019383"/>
              <a:gd name="connsiteX0" fmla="*/ 2023690 w 6436588"/>
              <a:gd name="connsiteY0" fmla="*/ 901526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2023690 w 6436588"/>
              <a:gd name="connsiteY6" fmla="*/ 901526 h 1008112"/>
              <a:gd name="connsiteX0" fmla="*/ 1805731 w 6436588"/>
              <a:gd name="connsiteY0" fmla="*/ 867097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1805731 w 6436588"/>
              <a:gd name="connsiteY6" fmla="*/ 867097 h 1008112"/>
              <a:gd name="connsiteX0" fmla="*/ 6746 w 6436588"/>
              <a:gd name="connsiteY0" fmla="*/ 904676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6746 w 6436588"/>
              <a:gd name="connsiteY6" fmla="*/ 904676 h 1008112"/>
              <a:gd name="connsiteX0" fmla="*/ 6746 w 6436588"/>
              <a:gd name="connsiteY0" fmla="*/ 904676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6746 w 6436588"/>
              <a:gd name="connsiteY6" fmla="*/ 904676 h 1008112"/>
              <a:gd name="connsiteX0" fmla="*/ 0 w 6436588"/>
              <a:gd name="connsiteY0" fmla="*/ 1008112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0" fmla="*/ 0 w 6436588"/>
              <a:gd name="connsiteY0" fmla="*/ 1008112 h 1008112"/>
              <a:gd name="connsiteX1" fmla="*/ 756865 w 6436588"/>
              <a:gd name="connsiteY1" fmla="*/ 749275 h 1008112"/>
              <a:gd name="connsiteX2" fmla="*/ 2910433 w 6436588"/>
              <a:gd name="connsiteY2" fmla="*/ 0 h 1008112"/>
              <a:gd name="connsiteX3" fmla="*/ 6436588 w 6436588"/>
              <a:gd name="connsiteY3" fmla="*/ 6201 h 1008112"/>
              <a:gd name="connsiteX4" fmla="*/ 6431826 w 6436588"/>
              <a:gd name="connsiteY4" fmla="*/ 523691 h 1008112"/>
              <a:gd name="connsiteX5" fmla="*/ 2020232 w 6436588"/>
              <a:gd name="connsiteY5" fmla="*/ 995496 h 1008112"/>
              <a:gd name="connsiteX6" fmla="*/ 0 w 6436588"/>
              <a:gd name="connsiteY6" fmla="*/ 1008112 h 1008112"/>
              <a:gd name="connsiteX0" fmla="*/ 0 w 6436588"/>
              <a:gd name="connsiteY0" fmla="*/ 1008112 h 1008112"/>
              <a:gd name="connsiteX1" fmla="*/ 7267 w 6436588"/>
              <a:gd name="connsiteY1" fmla="*/ 902295 h 1008112"/>
              <a:gd name="connsiteX2" fmla="*/ 2910433 w 6436588"/>
              <a:gd name="connsiteY2" fmla="*/ 0 h 1008112"/>
              <a:gd name="connsiteX3" fmla="*/ 6436588 w 6436588"/>
              <a:gd name="connsiteY3" fmla="*/ 6201 h 1008112"/>
              <a:gd name="connsiteX4" fmla="*/ 6431826 w 6436588"/>
              <a:gd name="connsiteY4" fmla="*/ 523691 h 1008112"/>
              <a:gd name="connsiteX5" fmla="*/ 2020232 w 6436588"/>
              <a:gd name="connsiteY5" fmla="*/ 995496 h 1008112"/>
              <a:gd name="connsiteX6" fmla="*/ 0 w 6436588"/>
              <a:gd name="connsiteY6" fmla="*/ 1008112 h 1008112"/>
              <a:gd name="connsiteX0" fmla="*/ 0 w 8519041"/>
              <a:gd name="connsiteY0" fmla="*/ 1008112 h 1008112"/>
              <a:gd name="connsiteX1" fmla="*/ 7267 w 8519041"/>
              <a:gd name="connsiteY1" fmla="*/ 902295 h 1008112"/>
              <a:gd name="connsiteX2" fmla="*/ 2910433 w 8519041"/>
              <a:gd name="connsiteY2" fmla="*/ 0 h 1008112"/>
              <a:gd name="connsiteX3" fmla="*/ 6436588 w 8519041"/>
              <a:gd name="connsiteY3" fmla="*/ 6201 h 1008112"/>
              <a:gd name="connsiteX4" fmla="*/ 8517454 w 8519041"/>
              <a:gd name="connsiteY4" fmla="*/ 318695 h 1008112"/>
              <a:gd name="connsiteX5" fmla="*/ 2020232 w 8519041"/>
              <a:gd name="connsiteY5" fmla="*/ 995496 h 1008112"/>
              <a:gd name="connsiteX6" fmla="*/ 0 w 8519041"/>
              <a:gd name="connsiteY6" fmla="*/ 1008112 h 1008112"/>
              <a:gd name="connsiteX0" fmla="*/ 0 w 8519041"/>
              <a:gd name="connsiteY0" fmla="*/ 1013852 h 1013852"/>
              <a:gd name="connsiteX1" fmla="*/ 7267 w 8519041"/>
              <a:gd name="connsiteY1" fmla="*/ 908035 h 1013852"/>
              <a:gd name="connsiteX2" fmla="*/ 2718013 w 8519041"/>
              <a:gd name="connsiteY2" fmla="*/ 0 h 1013852"/>
              <a:gd name="connsiteX3" fmla="*/ 6436588 w 8519041"/>
              <a:gd name="connsiteY3" fmla="*/ 11941 h 1013852"/>
              <a:gd name="connsiteX4" fmla="*/ 8517454 w 8519041"/>
              <a:gd name="connsiteY4" fmla="*/ 324435 h 1013852"/>
              <a:gd name="connsiteX5" fmla="*/ 2020232 w 8519041"/>
              <a:gd name="connsiteY5" fmla="*/ 1001236 h 1013852"/>
              <a:gd name="connsiteX6" fmla="*/ 0 w 8519041"/>
              <a:gd name="connsiteY6" fmla="*/ 1013852 h 101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9041" h="1013852">
                <a:moveTo>
                  <a:pt x="0" y="1013852"/>
                </a:moveTo>
                <a:lnTo>
                  <a:pt x="7267" y="908035"/>
                </a:lnTo>
                <a:lnTo>
                  <a:pt x="2718013" y="0"/>
                </a:lnTo>
                <a:lnTo>
                  <a:pt x="6436588" y="11941"/>
                </a:lnTo>
                <a:cubicBezTo>
                  <a:pt x="6435001" y="184438"/>
                  <a:pt x="8519041" y="151938"/>
                  <a:pt x="8517454" y="324435"/>
                </a:cubicBezTo>
                <a:lnTo>
                  <a:pt x="2020232" y="1001236"/>
                </a:lnTo>
                <a:lnTo>
                  <a:pt x="0" y="1013852"/>
                </a:lnTo>
                <a:close/>
              </a:path>
            </a:pathLst>
          </a:custGeom>
          <a:solidFill>
            <a:srgbClr val="FFA7A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Forma livre 28"/>
          <p:cNvSpPr/>
          <p:nvPr/>
        </p:nvSpPr>
        <p:spPr>
          <a:xfrm>
            <a:off x="370806" y="3439994"/>
            <a:ext cx="7763520" cy="565070"/>
          </a:xfrm>
          <a:custGeom>
            <a:avLst/>
            <a:gdLst>
              <a:gd name="connsiteX0" fmla="*/ 0 w 5532120"/>
              <a:gd name="connsiteY0" fmla="*/ 891540 h 1013460"/>
              <a:gd name="connsiteX1" fmla="*/ 2011680 w 5532120"/>
              <a:gd name="connsiteY1" fmla="*/ 7620 h 1013460"/>
              <a:gd name="connsiteX2" fmla="*/ 5532120 w 5532120"/>
              <a:gd name="connsiteY2" fmla="*/ 0 h 1013460"/>
              <a:gd name="connsiteX3" fmla="*/ 5532120 w 5532120"/>
              <a:gd name="connsiteY3" fmla="*/ 518160 h 1013460"/>
              <a:gd name="connsiteX4" fmla="*/ 1028700 w 5532120"/>
              <a:gd name="connsiteY4" fmla="*/ 1005840 h 1013460"/>
              <a:gd name="connsiteX5" fmla="*/ 7620 w 5532120"/>
              <a:gd name="connsiteY5" fmla="*/ 1013460 h 1013460"/>
              <a:gd name="connsiteX6" fmla="*/ 0 w 5532120"/>
              <a:gd name="connsiteY6" fmla="*/ 891540 h 1013460"/>
              <a:gd name="connsiteX0" fmla="*/ 24016 w 5524500"/>
              <a:gd name="connsiteY0" fmla="*/ 864096 h 1013460"/>
              <a:gd name="connsiteX1" fmla="*/ 2004060 w 5524500"/>
              <a:gd name="connsiteY1" fmla="*/ 7620 h 1013460"/>
              <a:gd name="connsiteX2" fmla="*/ 5524500 w 5524500"/>
              <a:gd name="connsiteY2" fmla="*/ 0 h 1013460"/>
              <a:gd name="connsiteX3" fmla="*/ 5524500 w 5524500"/>
              <a:gd name="connsiteY3" fmla="*/ 518160 h 1013460"/>
              <a:gd name="connsiteX4" fmla="*/ 1021080 w 5524500"/>
              <a:gd name="connsiteY4" fmla="*/ 1005840 h 1013460"/>
              <a:gd name="connsiteX5" fmla="*/ 0 w 5524500"/>
              <a:gd name="connsiteY5" fmla="*/ 1013460 h 1013460"/>
              <a:gd name="connsiteX6" fmla="*/ 24016 w 5524500"/>
              <a:gd name="connsiteY6" fmla="*/ 864096 h 1013460"/>
              <a:gd name="connsiteX0" fmla="*/ 0 w 5500484"/>
              <a:gd name="connsiteY0" fmla="*/ 864096 h 1008112"/>
              <a:gd name="connsiteX1" fmla="*/ 1980044 w 5500484"/>
              <a:gd name="connsiteY1" fmla="*/ 762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2016224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1944216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70297 h 1014313"/>
              <a:gd name="connsiteX1" fmla="*/ 1974329 w 5500484"/>
              <a:gd name="connsiteY1" fmla="*/ 0 h 1014313"/>
              <a:gd name="connsiteX2" fmla="*/ 5500484 w 5500484"/>
              <a:gd name="connsiteY2" fmla="*/ 6201 h 1014313"/>
              <a:gd name="connsiteX3" fmla="*/ 5500484 w 5500484"/>
              <a:gd name="connsiteY3" fmla="*/ 52436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4112 w 5500484"/>
              <a:gd name="connsiteY4" fmla="*/ 1012140 h 1014313"/>
              <a:gd name="connsiteX5" fmla="*/ 0 w 5500484"/>
              <a:gd name="connsiteY5" fmla="*/ 1014313 h 1014313"/>
              <a:gd name="connsiteX6" fmla="*/ 0 w 5500484"/>
              <a:gd name="connsiteY6" fmla="*/ 870297 h 1014313"/>
              <a:gd name="connsiteX0" fmla="*/ 0 w 5500484"/>
              <a:gd name="connsiteY0" fmla="*/ 870297 h 1019383"/>
              <a:gd name="connsiteX1" fmla="*/ 1974329 w 5500484"/>
              <a:gd name="connsiteY1" fmla="*/ 0 h 1019383"/>
              <a:gd name="connsiteX2" fmla="*/ 5500484 w 5500484"/>
              <a:gd name="connsiteY2" fmla="*/ 6201 h 1019383"/>
              <a:gd name="connsiteX3" fmla="*/ 5495722 w 5500484"/>
              <a:gd name="connsiteY3" fmla="*/ 523691 h 1019383"/>
              <a:gd name="connsiteX4" fmla="*/ 998304 w 5500484"/>
              <a:gd name="connsiteY4" fmla="*/ 1019383 h 1019383"/>
              <a:gd name="connsiteX5" fmla="*/ 0 w 5500484"/>
              <a:gd name="connsiteY5" fmla="*/ 1014313 h 1019383"/>
              <a:gd name="connsiteX6" fmla="*/ 0 w 5500484"/>
              <a:gd name="connsiteY6" fmla="*/ 870297 h 1019383"/>
              <a:gd name="connsiteX0" fmla="*/ 936104 w 6436588"/>
              <a:gd name="connsiteY0" fmla="*/ 870297 h 1019383"/>
              <a:gd name="connsiteX1" fmla="*/ 2910433 w 6436588"/>
              <a:gd name="connsiteY1" fmla="*/ 0 h 1019383"/>
              <a:gd name="connsiteX2" fmla="*/ 6436588 w 6436588"/>
              <a:gd name="connsiteY2" fmla="*/ 6201 h 1019383"/>
              <a:gd name="connsiteX3" fmla="*/ 6431826 w 6436588"/>
              <a:gd name="connsiteY3" fmla="*/ 523691 h 1019383"/>
              <a:gd name="connsiteX4" fmla="*/ 1934408 w 6436588"/>
              <a:gd name="connsiteY4" fmla="*/ 1019383 h 1019383"/>
              <a:gd name="connsiteX5" fmla="*/ 0 w 6436588"/>
              <a:gd name="connsiteY5" fmla="*/ 1008112 h 1019383"/>
              <a:gd name="connsiteX6" fmla="*/ 936104 w 6436588"/>
              <a:gd name="connsiteY6" fmla="*/ 870297 h 1019383"/>
              <a:gd name="connsiteX0" fmla="*/ 2023690 w 6436588"/>
              <a:gd name="connsiteY0" fmla="*/ 901526 h 1019383"/>
              <a:gd name="connsiteX1" fmla="*/ 2910433 w 6436588"/>
              <a:gd name="connsiteY1" fmla="*/ 0 h 1019383"/>
              <a:gd name="connsiteX2" fmla="*/ 6436588 w 6436588"/>
              <a:gd name="connsiteY2" fmla="*/ 6201 h 1019383"/>
              <a:gd name="connsiteX3" fmla="*/ 6431826 w 6436588"/>
              <a:gd name="connsiteY3" fmla="*/ 523691 h 1019383"/>
              <a:gd name="connsiteX4" fmla="*/ 1934408 w 6436588"/>
              <a:gd name="connsiteY4" fmla="*/ 1019383 h 1019383"/>
              <a:gd name="connsiteX5" fmla="*/ 0 w 6436588"/>
              <a:gd name="connsiteY5" fmla="*/ 1008112 h 1019383"/>
              <a:gd name="connsiteX6" fmla="*/ 2023690 w 6436588"/>
              <a:gd name="connsiteY6" fmla="*/ 901526 h 1019383"/>
              <a:gd name="connsiteX0" fmla="*/ 2023690 w 6436588"/>
              <a:gd name="connsiteY0" fmla="*/ 901526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2023690 w 6436588"/>
              <a:gd name="connsiteY6" fmla="*/ 901526 h 1008112"/>
              <a:gd name="connsiteX0" fmla="*/ 1805731 w 6436588"/>
              <a:gd name="connsiteY0" fmla="*/ 867097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1805731 w 6436588"/>
              <a:gd name="connsiteY6" fmla="*/ 867097 h 1008112"/>
              <a:gd name="connsiteX0" fmla="*/ 6746 w 6436588"/>
              <a:gd name="connsiteY0" fmla="*/ 904676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6746 w 6436588"/>
              <a:gd name="connsiteY6" fmla="*/ 904676 h 1008112"/>
              <a:gd name="connsiteX0" fmla="*/ 6746 w 6436588"/>
              <a:gd name="connsiteY0" fmla="*/ 904676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6" fmla="*/ 6746 w 6436588"/>
              <a:gd name="connsiteY6" fmla="*/ 904676 h 1008112"/>
              <a:gd name="connsiteX0" fmla="*/ 0 w 6436588"/>
              <a:gd name="connsiteY0" fmla="*/ 1008112 h 1008112"/>
              <a:gd name="connsiteX1" fmla="*/ 2910433 w 6436588"/>
              <a:gd name="connsiteY1" fmla="*/ 0 h 1008112"/>
              <a:gd name="connsiteX2" fmla="*/ 6436588 w 6436588"/>
              <a:gd name="connsiteY2" fmla="*/ 6201 h 1008112"/>
              <a:gd name="connsiteX3" fmla="*/ 6431826 w 6436588"/>
              <a:gd name="connsiteY3" fmla="*/ 523691 h 1008112"/>
              <a:gd name="connsiteX4" fmla="*/ 2020232 w 6436588"/>
              <a:gd name="connsiteY4" fmla="*/ 995496 h 1008112"/>
              <a:gd name="connsiteX5" fmla="*/ 0 w 6436588"/>
              <a:gd name="connsiteY5" fmla="*/ 1008112 h 1008112"/>
              <a:gd name="connsiteX0" fmla="*/ 0 w 6436588"/>
              <a:gd name="connsiteY0" fmla="*/ 1008112 h 1008112"/>
              <a:gd name="connsiteX1" fmla="*/ 756865 w 6436588"/>
              <a:gd name="connsiteY1" fmla="*/ 749275 h 1008112"/>
              <a:gd name="connsiteX2" fmla="*/ 2910433 w 6436588"/>
              <a:gd name="connsiteY2" fmla="*/ 0 h 1008112"/>
              <a:gd name="connsiteX3" fmla="*/ 6436588 w 6436588"/>
              <a:gd name="connsiteY3" fmla="*/ 6201 h 1008112"/>
              <a:gd name="connsiteX4" fmla="*/ 6431826 w 6436588"/>
              <a:gd name="connsiteY4" fmla="*/ 523691 h 1008112"/>
              <a:gd name="connsiteX5" fmla="*/ 2020232 w 6436588"/>
              <a:gd name="connsiteY5" fmla="*/ 995496 h 1008112"/>
              <a:gd name="connsiteX6" fmla="*/ 0 w 6436588"/>
              <a:gd name="connsiteY6" fmla="*/ 1008112 h 1008112"/>
              <a:gd name="connsiteX0" fmla="*/ 0 w 6436588"/>
              <a:gd name="connsiteY0" fmla="*/ 1008112 h 1008112"/>
              <a:gd name="connsiteX1" fmla="*/ 7267 w 6436588"/>
              <a:gd name="connsiteY1" fmla="*/ 902295 h 1008112"/>
              <a:gd name="connsiteX2" fmla="*/ 2910433 w 6436588"/>
              <a:gd name="connsiteY2" fmla="*/ 0 h 1008112"/>
              <a:gd name="connsiteX3" fmla="*/ 6436588 w 6436588"/>
              <a:gd name="connsiteY3" fmla="*/ 6201 h 1008112"/>
              <a:gd name="connsiteX4" fmla="*/ 6431826 w 6436588"/>
              <a:gd name="connsiteY4" fmla="*/ 523691 h 1008112"/>
              <a:gd name="connsiteX5" fmla="*/ 2020232 w 6436588"/>
              <a:gd name="connsiteY5" fmla="*/ 995496 h 1008112"/>
              <a:gd name="connsiteX6" fmla="*/ 0 w 6436588"/>
              <a:gd name="connsiteY6" fmla="*/ 1008112 h 1008112"/>
              <a:gd name="connsiteX0" fmla="*/ 0 w 8519041"/>
              <a:gd name="connsiteY0" fmla="*/ 1008112 h 1008112"/>
              <a:gd name="connsiteX1" fmla="*/ 7267 w 8519041"/>
              <a:gd name="connsiteY1" fmla="*/ 902295 h 1008112"/>
              <a:gd name="connsiteX2" fmla="*/ 2910433 w 8519041"/>
              <a:gd name="connsiteY2" fmla="*/ 0 h 1008112"/>
              <a:gd name="connsiteX3" fmla="*/ 6436588 w 8519041"/>
              <a:gd name="connsiteY3" fmla="*/ 6201 h 1008112"/>
              <a:gd name="connsiteX4" fmla="*/ 8517454 w 8519041"/>
              <a:gd name="connsiteY4" fmla="*/ 318695 h 1008112"/>
              <a:gd name="connsiteX5" fmla="*/ 2020232 w 8519041"/>
              <a:gd name="connsiteY5" fmla="*/ 995496 h 1008112"/>
              <a:gd name="connsiteX6" fmla="*/ 0 w 8519041"/>
              <a:gd name="connsiteY6" fmla="*/ 1008112 h 1008112"/>
              <a:gd name="connsiteX0" fmla="*/ 0 w 8519041"/>
              <a:gd name="connsiteY0" fmla="*/ 1013852 h 1013852"/>
              <a:gd name="connsiteX1" fmla="*/ 7267 w 8519041"/>
              <a:gd name="connsiteY1" fmla="*/ 908035 h 1013852"/>
              <a:gd name="connsiteX2" fmla="*/ 2718013 w 8519041"/>
              <a:gd name="connsiteY2" fmla="*/ 0 h 1013852"/>
              <a:gd name="connsiteX3" fmla="*/ 6436588 w 8519041"/>
              <a:gd name="connsiteY3" fmla="*/ 11941 h 1013852"/>
              <a:gd name="connsiteX4" fmla="*/ 8517454 w 8519041"/>
              <a:gd name="connsiteY4" fmla="*/ 324435 h 1013852"/>
              <a:gd name="connsiteX5" fmla="*/ 2020232 w 8519041"/>
              <a:gd name="connsiteY5" fmla="*/ 1001236 h 1013852"/>
              <a:gd name="connsiteX6" fmla="*/ 0 w 8519041"/>
              <a:gd name="connsiteY6" fmla="*/ 1013852 h 101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9041" h="1013852">
                <a:moveTo>
                  <a:pt x="0" y="1013852"/>
                </a:moveTo>
                <a:lnTo>
                  <a:pt x="7267" y="908035"/>
                </a:lnTo>
                <a:lnTo>
                  <a:pt x="2718013" y="0"/>
                </a:lnTo>
                <a:lnTo>
                  <a:pt x="6436588" y="11941"/>
                </a:lnTo>
                <a:cubicBezTo>
                  <a:pt x="6435001" y="184438"/>
                  <a:pt x="8519041" y="151938"/>
                  <a:pt x="8517454" y="324435"/>
                </a:cubicBezTo>
                <a:lnTo>
                  <a:pt x="2020232" y="1001236"/>
                </a:lnTo>
                <a:lnTo>
                  <a:pt x="0" y="1013852"/>
                </a:lnTo>
                <a:close/>
              </a:path>
            </a:pathLst>
          </a:custGeom>
          <a:solidFill>
            <a:srgbClr val="FFA7A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p:nvPicPr>
        <p:blipFill>
          <a:blip r:embed="rId4"/>
          <a:stretch>
            <a:fillRect/>
          </a:stretch>
        </p:blipFill>
        <p:spPr>
          <a:xfrm>
            <a:off x="2483768" y="3439994"/>
            <a:ext cx="5740829" cy="205030"/>
          </a:xfrm>
          <a:prstGeom prst="rect">
            <a:avLst/>
          </a:prstGeom>
        </p:spPr>
      </p:pic>
      <p:pic>
        <p:nvPicPr>
          <p:cNvPr id="3" name="Imagem 2"/>
          <p:cNvPicPr>
            <a:picLocks noChangeAspect="1"/>
          </p:cNvPicPr>
          <p:nvPr/>
        </p:nvPicPr>
        <p:blipFill>
          <a:blip r:embed="rId5"/>
          <a:stretch>
            <a:fillRect/>
          </a:stretch>
        </p:blipFill>
        <p:spPr>
          <a:xfrm>
            <a:off x="2420891" y="986098"/>
            <a:ext cx="5866582" cy="182381"/>
          </a:xfrm>
          <a:prstGeom prst="rect">
            <a:avLst/>
          </a:prstGeom>
        </p:spPr>
      </p:pic>
    </p:spTree>
    <p:extLst>
      <p:ext uri="{BB962C8B-B14F-4D97-AF65-F5344CB8AC3E}">
        <p14:creationId xmlns:p14="http://schemas.microsoft.com/office/powerpoint/2010/main" val="79557997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12" name="CaixaDeTexto 11"/>
          <p:cNvSpPr txBox="1"/>
          <p:nvPr/>
        </p:nvSpPr>
        <p:spPr>
          <a:xfrm>
            <a:off x="231064" y="1268760"/>
            <a:ext cx="8753572" cy="892552"/>
          </a:xfrm>
          <a:prstGeom prst="rect">
            <a:avLst/>
          </a:prstGeom>
          <a:noFill/>
        </p:spPr>
        <p:txBody>
          <a:bodyPr wrap="square" rtlCol="0">
            <a:spAutoFit/>
          </a:bodyPr>
          <a:lstStyle/>
          <a:p>
            <a:pPr indent="15875" algn="just">
              <a:spcBef>
                <a:spcPts val="600"/>
              </a:spcBef>
              <a:spcAft>
                <a:spcPts val="600"/>
              </a:spcAft>
            </a:pPr>
            <a:r>
              <a:rPr lang="pt-BR" sz="1400" dirty="0">
                <a:latin typeface="Arial" panose="020B0604020202020204" pitchFamily="34" charset="0"/>
                <a:cs typeface="Arial" panose="020B0604020202020204" pitchFamily="34" charset="0"/>
              </a:rPr>
              <a:t>Diferentemente dos veículos da base do ESTADO, os veículos da base </a:t>
            </a:r>
            <a:r>
              <a:rPr lang="pt-BR" sz="1400" b="1" dirty="0">
                <a:latin typeface="Arial" panose="020B0604020202020204" pitchFamily="34" charset="0"/>
                <a:cs typeface="Arial" panose="020B0604020202020204" pitchFamily="34" charset="0"/>
              </a:rPr>
              <a:t>CONVENIADOS</a:t>
            </a:r>
            <a:r>
              <a:rPr lang="pt-BR" sz="1400" dirty="0">
                <a:latin typeface="Arial" panose="020B0604020202020204" pitchFamily="34" charset="0"/>
                <a:cs typeface="Arial" panose="020B0604020202020204" pitchFamily="34" charset="0"/>
              </a:rPr>
              <a:t> não necessitam de </a:t>
            </a:r>
            <a:r>
              <a:rPr lang="pt-BR" sz="1400" b="1" dirty="0">
                <a:latin typeface="Arial" panose="020B0604020202020204" pitchFamily="34" charset="0"/>
                <a:cs typeface="Arial" panose="020B0604020202020204" pitchFamily="34" charset="0"/>
              </a:rPr>
              <a:t>atendimento aberto</a:t>
            </a:r>
            <a:r>
              <a:rPr lang="pt-BR" sz="1400" dirty="0">
                <a:latin typeface="Arial" panose="020B0604020202020204" pitchFamily="34" charset="0"/>
                <a:cs typeface="Arial" panose="020B0604020202020204" pitchFamily="34" charset="0"/>
              </a:rPr>
              <a:t> para serem registrados para manutenção.</a:t>
            </a:r>
          </a:p>
          <a:p>
            <a:pPr indent="15875" algn="just">
              <a:spcBef>
                <a:spcPts val="600"/>
              </a:spcBef>
              <a:spcAft>
                <a:spcPts val="600"/>
              </a:spcAft>
            </a:pPr>
            <a:r>
              <a:rPr lang="pt-BR" sz="1400" dirty="0">
                <a:latin typeface="Arial" panose="020B0604020202020204" pitchFamily="34" charset="0"/>
                <a:cs typeface="Arial" panose="020B0604020202020204" pitchFamily="34" charset="0"/>
              </a:rPr>
              <a:t>Nesta situação, basta o veículo estar </a:t>
            </a:r>
            <a:r>
              <a:rPr lang="pt-BR" sz="1400" b="1" dirty="0">
                <a:latin typeface="Arial" panose="020B0604020202020204" pitchFamily="34" charset="0"/>
                <a:cs typeface="Arial" panose="020B0604020202020204" pitchFamily="34" charset="0"/>
              </a:rPr>
              <a:t>“EM USO”.</a:t>
            </a:r>
          </a:p>
        </p:txBody>
      </p:sp>
      <p:sp>
        <p:nvSpPr>
          <p:cNvPr id="13" name="Retângulo de cantos arredondados 12"/>
          <p:cNvSpPr/>
          <p:nvPr/>
        </p:nvSpPr>
        <p:spPr>
          <a:xfrm>
            <a:off x="195924" y="4543651"/>
            <a:ext cx="8545392" cy="671081"/>
          </a:xfrm>
          <a:prstGeom prst="roundRect">
            <a:avLst/>
          </a:prstGeom>
          <a:solidFill>
            <a:srgbClr val="B80000"/>
          </a:solidFill>
        </p:spPr>
        <p:style>
          <a:lnRef idx="1">
            <a:schemeClr val="accent2"/>
          </a:lnRef>
          <a:fillRef idx="3">
            <a:schemeClr val="accent2"/>
          </a:fillRef>
          <a:effectRef idx="2">
            <a:schemeClr val="accent2"/>
          </a:effectRef>
          <a:fontRef idx="minor">
            <a:schemeClr val="lt1"/>
          </a:fontRef>
        </p:style>
        <p:txBody>
          <a:bodyPr anchor="ctr"/>
          <a:lstStyle/>
          <a:p>
            <a:pPr algn="just"/>
            <a:r>
              <a:rPr lang="pt-BR" sz="1600" b="1" u="sng" dirty="0">
                <a:solidFill>
                  <a:schemeClr val="bg1"/>
                </a:solidFill>
              </a:rPr>
              <a:t>Importante:</a:t>
            </a:r>
            <a:r>
              <a:rPr lang="pt-BR" sz="1600" b="1" dirty="0">
                <a:solidFill>
                  <a:schemeClr val="bg1"/>
                </a:solidFill>
              </a:rPr>
              <a:t> </a:t>
            </a:r>
            <a:r>
              <a:rPr lang="pt-BR" sz="1600" dirty="0"/>
              <a:t>Os veículos </a:t>
            </a:r>
            <a:r>
              <a:rPr lang="pt-BR" sz="1600" b="1" dirty="0"/>
              <a:t>LOCADOS</a:t>
            </a:r>
            <a:r>
              <a:rPr lang="pt-BR" sz="1600" dirty="0"/>
              <a:t> </a:t>
            </a:r>
            <a:r>
              <a:rPr lang="pt-BR" sz="1600" b="1" u="sng" dirty="0"/>
              <a:t>NÃO</a:t>
            </a:r>
            <a:r>
              <a:rPr lang="pt-BR" sz="1600" dirty="0"/>
              <a:t> poderão ser manutenidos  pelo contrato com a Ticket Log em hipótese alguma.</a:t>
            </a:r>
            <a:endParaRPr lang="pt-BR" sz="1600" dirty="0">
              <a:solidFill>
                <a:schemeClr val="bg1"/>
              </a:solidFill>
            </a:endParaRPr>
          </a:p>
        </p:txBody>
      </p:sp>
      <p:graphicFrame>
        <p:nvGraphicFramePr>
          <p:cNvPr id="14" name="Tabela 13"/>
          <p:cNvGraphicFramePr>
            <a:graphicFrameLocks noGrp="1"/>
          </p:cNvGraphicFramePr>
          <p:nvPr>
            <p:extLst>
              <p:ext uri="{D42A27DB-BD31-4B8C-83A1-F6EECF244321}">
                <p14:modId xmlns:p14="http://schemas.microsoft.com/office/powerpoint/2010/main" val="550938643"/>
              </p:ext>
            </p:extLst>
          </p:nvPr>
        </p:nvGraphicFramePr>
        <p:xfrm>
          <a:off x="231064" y="2564904"/>
          <a:ext cx="8537736" cy="1609818"/>
        </p:xfrm>
        <a:graphic>
          <a:graphicData uri="http://schemas.openxmlformats.org/drawingml/2006/table">
            <a:tbl>
              <a:tblPr firstRow="1" bandRow="1">
                <a:tableStyleId>{21E4AEA4-8DFA-4A89-87EB-49C32662AFE0}</a:tableStyleId>
              </a:tblPr>
              <a:tblGrid>
                <a:gridCol w="1535245">
                  <a:extLst>
                    <a:ext uri="{9D8B030D-6E8A-4147-A177-3AD203B41FA5}">
                      <a16:colId xmlns:a16="http://schemas.microsoft.com/office/drawing/2014/main" val="20000"/>
                    </a:ext>
                  </a:extLst>
                </a:gridCol>
                <a:gridCol w="1750541">
                  <a:extLst>
                    <a:ext uri="{9D8B030D-6E8A-4147-A177-3AD203B41FA5}">
                      <a16:colId xmlns:a16="http://schemas.microsoft.com/office/drawing/2014/main" val="20001"/>
                    </a:ext>
                  </a:extLst>
                </a:gridCol>
                <a:gridCol w="1357173">
                  <a:extLst>
                    <a:ext uri="{9D8B030D-6E8A-4147-A177-3AD203B41FA5}">
                      <a16:colId xmlns:a16="http://schemas.microsoft.com/office/drawing/2014/main" val="20002"/>
                    </a:ext>
                  </a:extLst>
                </a:gridCol>
                <a:gridCol w="1357173">
                  <a:extLst>
                    <a:ext uri="{9D8B030D-6E8A-4147-A177-3AD203B41FA5}">
                      <a16:colId xmlns:a16="http://schemas.microsoft.com/office/drawing/2014/main" val="20003"/>
                    </a:ext>
                  </a:extLst>
                </a:gridCol>
                <a:gridCol w="2537604">
                  <a:extLst>
                    <a:ext uri="{9D8B030D-6E8A-4147-A177-3AD203B41FA5}">
                      <a16:colId xmlns:a16="http://schemas.microsoft.com/office/drawing/2014/main" val="20004"/>
                    </a:ext>
                  </a:extLst>
                </a:gridCol>
              </a:tblGrid>
              <a:tr h="390475">
                <a:tc>
                  <a:txBody>
                    <a:bodyPr/>
                    <a:lstStyle/>
                    <a:p>
                      <a:pPr algn="ctr"/>
                      <a:r>
                        <a:rPr lang="pt-BR" sz="1600" dirty="0"/>
                        <a:t>Tipo do veículo</a:t>
                      </a:r>
                      <a:endParaRPr lang="pt-BR" sz="1600" b="1" dirty="0"/>
                    </a:p>
                  </a:txBody>
                  <a:tcPr marL="130206" marR="130206" marT="65103" marB="65103">
                    <a:solidFill>
                      <a:srgbClr val="B80000"/>
                    </a:solidFill>
                  </a:tcPr>
                </a:tc>
                <a:tc>
                  <a:txBody>
                    <a:bodyPr/>
                    <a:lstStyle/>
                    <a:p>
                      <a:pPr algn="ctr"/>
                      <a:r>
                        <a:rPr lang="pt-BR" sz="1600" dirty="0"/>
                        <a:t>Status “EM USO”</a:t>
                      </a:r>
                      <a:endParaRPr lang="pt-BR" sz="1600" b="1" dirty="0"/>
                    </a:p>
                  </a:txBody>
                  <a:tcPr marL="130206" marR="130206" marT="65103" marB="65103">
                    <a:solidFill>
                      <a:srgbClr val="B80000"/>
                    </a:solidFill>
                  </a:tcPr>
                </a:tc>
                <a:tc>
                  <a:txBody>
                    <a:bodyPr/>
                    <a:lstStyle/>
                    <a:p>
                      <a:pPr algn="ctr"/>
                      <a:r>
                        <a:rPr lang="pt-BR" sz="1600" dirty="0"/>
                        <a:t>Atendimento</a:t>
                      </a:r>
                      <a:r>
                        <a:rPr lang="pt-BR" sz="1600" baseline="0" dirty="0"/>
                        <a:t> ABERTO</a:t>
                      </a:r>
                      <a:endParaRPr lang="pt-BR" sz="1600" b="1" dirty="0"/>
                    </a:p>
                  </a:txBody>
                  <a:tcPr marL="130206" marR="130206" marT="65103" marB="65103">
                    <a:solidFill>
                      <a:srgbClr val="B80000"/>
                    </a:solidFill>
                  </a:tcPr>
                </a:tc>
                <a:tc>
                  <a:txBody>
                    <a:bodyPr/>
                    <a:lstStyle/>
                    <a:p>
                      <a:pPr algn="ctr"/>
                      <a:r>
                        <a:rPr lang="pt-BR" sz="1600" dirty="0"/>
                        <a:t>Hodômetro atualizado</a:t>
                      </a:r>
                      <a:endParaRPr lang="pt-BR" sz="1600" b="1" dirty="0"/>
                    </a:p>
                  </a:txBody>
                  <a:tcPr marL="130206" marR="130206" marT="65103" marB="65103">
                    <a:solidFill>
                      <a:srgbClr val="B80000"/>
                    </a:solidFill>
                  </a:tcPr>
                </a:tc>
                <a:tc>
                  <a:txBody>
                    <a:bodyPr/>
                    <a:lstStyle/>
                    <a:p>
                      <a:pPr algn="ctr"/>
                      <a:r>
                        <a:rPr lang="pt-BR" sz="1600" dirty="0"/>
                        <a:t>Condutor ATIVO e do mesmo órgão/entidade</a:t>
                      </a:r>
                      <a:endParaRPr lang="pt-BR" sz="1600" b="1" dirty="0"/>
                    </a:p>
                  </a:txBody>
                  <a:tcPr marL="130206" marR="130206" marT="65103" marB="65103">
                    <a:solidFill>
                      <a:srgbClr val="B80000"/>
                    </a:solidFill>
                  </a:tcPr>
                </a:tc>
                <a:extLst>
                  <a:ext uri="{0D108BD9-81ED-4DB2-BD59-A6C34878D82A}">
                    <a16:rowId xmlns:a16="http://schemas.microsoft.com/office/drawing/2014/main" val="10000"/>
                  </a:ext>
                </a:extLst>
              </a:tr>
              <a:tr h="333709">
                <a:tc>
                  <a:txBody>
                    <a:bodyPr/>
                    <a:lstStyle/>
                    <a:p>
                      <a:r>
                        <a:rPr lang="pt-BR" sz="1600" dirty="0"/>
                        <a:t>ESTADO</a:t>
                      </a:r>
                      <a:endParaRPr lang="pt-BR" sz="1600" b="1" dirty="0"/>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extLst>
                  <a:ext uri="{0D108BD9-81ED-4DB2-BD59-A6C34878D82A}">
                    <a16:rowId xmlns:a16="http://schemas.microsoft.com/office/drawing/2014/main" val="10001"/>
                  </a:ext>
                </a:extLst>
              </a:tr>
              <a:tr h="333709">
                <a:tc>
                  <a:txBody>
                    <a:bodyPr/>
                    <a:lstStyle/>
                    <a:p>
                      <a:r>
                        <a:rPr lang="pt-BR" sz="1600" dirty="0"/>
                        <a:t>CONVENIADO</a:t>
                      </a:r>
                      <a:endParaRPr lang="pt-BR" sz="1600" b="1" dirty="0"/>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tc>
                  <a:txBody>
                    <a:bodyPr/>
                    <a:lstStyle/>
                    <a:p>
                      <a:pPr algn="ctr"/>
                      <a:r>
                        <a:rPr lang="pt-BR" sz="2000" dirty="0"/>
                        <a:t>N/A</a:t>
                      </a:r>
                      <a:endParaRPr lang="pt-BR" sz="2400" b="1" dirty="0">
                        <a:solidFill>
                          <a:srgbClr val="C00000"/>
                        </a:solidFill>
                      </a:endParaRPr>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tc>
                  <a:txBody>
                    <a:bodyPr/>
                    <a:lstStyle/>
                    <a:p>
                      <a:pPr algn="ctr"/>
                      <a:r>
                        <a:rPr lang="pt-BR" sz="2400" dirty="0">
                          <a:sym typeface="Symbol"/>
                        </a:rPr>
                        <a:t></a:t>
                      </a:r>
                      <a:endParaRPr lang="pt-BR" sz="2400" b="1" dirty="0">
                        <a:solidFill>
                          <a:srgbClr val="00B050"/>
                        </a:solidFill>
                      </a:endParaRPr>
                    </a:p>
                  </a:txBody>
                  <a:tcPr marL="130206" marR="130206" marT="65103" marB="65103"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31588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7" name="CaixaDeTexto 6"/>
          <p:cNvSpPr txBox="1"/>
          <p:nvPr/>
        </p:nvSpPr>
        <p:spPr>
          <a:xfrm>
            <a:off x="231064" y="1244855"/>
            <a:ext cx="8753572" cy="307777"/>
          </a:xfrm>
          <a:prstGeom prst="rect">
            <a:avLst/>
          </a:prstGeom>
          <a:noFill/>
        </p:spPr>
        <p:txBody>
          <a:bodyPr wrap="square" rtlCol="0">
            <a:spAutoFit/>
          </a:bodyPr>
          <a:lstStyle/>
          <a:p>
            <a:pPr marL="342900" indent="-342900">
              <a:spcBef>
                <a:spcPts val="600"/>
              </a:spcBef>
              <a:spcAft>
                <a:spcPts val="600"/>
              </a:spcAft>
              <a:buFont typeface="+mj-lt"/>
              <a:buAutoNum type="arabicPeriod" startAt="4"/>
            </a:pPr>
            <a:r>
              <a:rPr lang="pt-BR" sz="1400" dirty="0">
                <a:latin typeface="Arial" panose="020B0604020202020204" pitchFamily="34" charset="0"/>
                <a:cs typeface="Arial" panose="020B0604020202020204" pitchFamily="34" charset="0"/>
              </a:rPr>
              <a:t>Se o hodômetro está </a:t>
            </a:r>
            <a:r>
              <a:rPr lang="pt-BR" sz="1400" b="1" dirty="0">
                <a:latin typeface="Arial" panose="020B0604020202020204" pitchFamily="34" charset="0"/>
                <a:cs typeface="Arial" panose="020B0604020202020204" pitchFamily="34" charset="0"/>
              </a:rPr>
              <a:t>ATUALIZADO</a:t>
            </a:r>
          </a:p>
        </p:txBody>
      </p:sp>
      <p:pic>
        <p:nvPicPr>
          <p:cNvPr id="8" name="Picture 2"/>
          <p:cNvPicPr>
            <a:picLocks noChangeAspect="1" noChangeArrowheads="1"/>
          </p:cNvPicPr>
          <p:nvPr/>
        </p:nvPicPr>
        <p:blipFill>
          <a:blip r:embed="rId2" cstate="print"/>
          <a:srcRect/>
          <a:stretch>
            <a:fillRect/>
          </a:stretch>
        </p:blipFill>
        <p:spPr bwMode="auto">
          <a:xfrm>
            <a:off x="354932" y="1829565"/>
            <a:ext cx="5009156" cy="3833783"/>
          </a:xfrm>
          <a:prstGeom prst="rect">
            <a:avLst/>
          </a:prstGeom>
          <a:noFill/>
          <a:ln w="9525">
            <a:noFill/>
            <a:miter lim="800000"/>
            <a:headEnd/>
            <a:tailEnd/>
          </a:ln>
        </p:spPr>
      </p:pic>
      <p:sp>
        <p:nvSpPr>
          <p:cNvPr id="9" name="Elipse 8"/>
          <p:cNvSpPr/>
          <p:nvPr/>
        </p:nvSpPr>
        <p:spPr>
          <a:xfrm>
            <a:off x="3851920" y="3314408"/>
            <a:ext cx="1512168" cy="43204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10" name="Triângulo isósceles 9"/>
          <p:cNvSpPr/>
          <p:nvPr/>
        </p:nvSpPr>
        <p:spPr>
          <a:xfrm rot="5400000">
            <a:off x="4155725" y="3494429"/>
            <a:ext cx="3240360" cy="504056"/>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6187722" y="2126277"/>
            <a:ext cx="2494755" cy="31815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O hodômetro do atendimento deve estar </a:t>
            </a:r>
            <a:r>
              <a:rPr lang="pt-BR" sz="1400" b="1" dirty="0">
                <a:latin typeface="Arial" panose="020B0604020202020204" pitchFamily="34" charset="0"/>
                <a:cs typeface="Arial" panose="020B0604020202020204" pitchFamily="34" charset="0"/>
              </a:rPr>
              <a:t>atualizado</a:t>
            </a:r>
            <a:r>
              <a:rPr lang="pt-BR" sz="1400" dirty="0">
                <a:latin typeface="Arial" panose="020B0604020202020204" pitchFamily="34" charset="0"/>
                <a:cs typeface="Arial" panose="020B0604020202020204" pitchFamily="34" charset="0"/>
              </a:rPr>
              <a:t> de acordo com o aquele registrado no veículo. Caso haja divergências, a manutenção será impedida.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valor do hodômetro informado no </a:t>
            </a:r>
            <a:r>
              <a:rPr lang="pt-BR" sz="1400" b="1" dirty="0">
                <a:solidFill>
                  <a:schemeClr val="tx1"/>
                </a:solidFill>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no momento do registro de entrada, atualizará a base do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70626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7.3 Verificações</a:t>
            </a:r>
          </a:p>
        </p:txBody>
      </p:sp>
      <p:sp>
        <p:nvSpPr>
          <p:cNvPr id="16" name="CaixaDeTexto 15"/>
          <p:cNvSpPr txBox="1"/>
          <p:nvPr/>
        </p:nvSpPr>
        <p:spPr>
          <a:xfrm>
            <a:off x="231064" y="1196752"/>
            <a:ext cx="8753572" cy="677108"/>
          </a:xfrm>
          <a:prstGeom prst="rect">
            <a:avLst/>
          </a:prstGeom>
          <a:noFill/>
        </p:spPr>
        <p:txBody>
          <a:bodyPr wrap="square" rtlCol="0">
            <a:spAutoFit/>
          </a:bodyPr>
          <a:lstStyle/>
          <a:p>
            <a:pPr marL="342900" indent="-342900" algn="just">
              <a:spcBef>
                <a:spcPts val="600"/>
              </a:spcBef>
              <a:spcAft>
                <a:spcPts val="600"/>
              </a:spcAft>
              <a:buFont typeface="+mj-lt"/>
              <a:buAutoNum type="arabicPeriod" startAt="5"/>
            </a:pPr>
            <a:r>
              <a:rPr lang="pt-BR" sz="1400" dirty="0">
                <a:latin typeface="Arial" panose="020B0604020202020204" pitchFamily="34" charset="0"/>
                <a:cs typeface="Arial" panose="020B0604020202020204" pitchFamily="34" charset="0"/>
              </a:rPr>
              <a:t>Se o condutor responsável pela entrega e retirada é do </a:t>
            </a:r>
            <a:r>
              <a:rPr lang="pt-BR" sz="1400" b="1" dirty="0">
                <a:latin typeface="Arial" panose="020B0604020202020204" pitchFamily="34" charset="0"/>
                <a:cs typeface="Arial" panose="020B0604020202020204" pitchFamily="34" charset="0"/>
              </a:rPr>
              <a:t>MESMO ÓRGÃO</a:t>
            </a:r>
            <a:r>
              <a:rPr lang="pt-BR" sz="1400" dirty="0">
                <a:latin typeface="Arial" panose="020B0604020202020204" pitchFamily="34" charset="0"/>
                <a:cs typeface="Arial" panose="020B0604020202020204" pitchFamily="34" charset="0"/>
              </a:rPr>
              <a:t> do veículo. </a:t>
            </a:r>
          </a:p>
          <a:p>
            <a:pPr marL="342900" indent="-342900" algn="just">
              <a:spcBef>
                <a:spcPts val="600"/>
              </a:spcBef>
              <a:spcAft>
                <a:spcPts val="600"/>
              </a:spcAft>
              <a:buFont typeface="+mj-lt"/>
              <a:buAutoNum type="arabicPeriod" startAt="5"/>
            </a:pPr>
            <a:r>
              <a:rPr lang="pt-BR" sz="1400" dirty="0">
                <a:latin typeface="Arial" panose="020B0604020202020204" pitchFamily="34" charset="0"/>
                <a:cs typeface="Arial" panose="020B0604020202020204" pitchFamily="34" charset="0"/>
              </a:rPr>
              <a:t>Se o condutor responsável pela entrega e retirada está </a:t>
            </a:r>
            <a:r>
              <a:rPr lang="pt-BR" sz="1400" b="1" dirty="0">
                <a:latin typeface="Arial" panose="020B0604020202020204" pitchFamily="34" charset="0"/>
                <a:cs typeface="Arial" panose="020B0604020202020204" pitchFamily="34" charset="0"/>
              </a:rPr>
              <a:t>ATIVO</a:t>
            </a:r>
            <a:r>
              <a:rPr lang="pt-BR" sz="1400" dirty="0">
                <a:latin typeface="Arial" panose="020B0604020202020204" pitchFamily="34" charset="0"/>
                <a:cs typeface="Arial" panose="020B0604020202020204" pitchFamily="34" charset="0"/>
              </a:rPr>
              <a:t>.</a:t>
            </a:r>
            <a:endParaRPr lang="pt-BR" sz="1400" b="1" dirty="0">
              <a:latin typeface="Arial" panose="020B0604020202020204" pitchFamily="34" charset="0"/>
              <a:cs typeface="Arial" panose="020B0604020202020204" pitchFamily="34" charset="0"/>
            </a:endParaRPr>
          </a:p>
        </p:txBody>
      </p:sp>
      <p:pic>
        <p:nvPicPr>
          <p:cNvPr id="17" name="Picture 3"/>
          <p:cNvPicPr>
            <a:picLocks noChangeAspect="1" noChangeArrowheads="1"/>
          </p:cNvPicPr>
          <p:nvPr/>
        </p:nvPicPr>
        <p:blipFill>
          <a:blip r:embed="rId2" cstate="print"/>
          <a:srcRect/>
          <a:stretch>
            <a:fillRect/>
          </a:stretch>
        </p:blipFill>
        <p:spPr bwMode="auto">
          <a:xfrm>
            <a:off x="306388" y="2060846"/>
            <a:ext cx="4968552" cy="3763415"/>
          </a:xfrm>
          <a:prstGeom prst="rect">
            <a:avLst/>
          </a:prstGeom>
          <a:noFill/>
          <a:ln w="9525">
            <a:noFill/>
            <a:miter lim="800000"/>
            <a:headEnd/>
            <a:tailEnd/>
          </a:ln>
        </p:spPr>
      </p:pic>
      <p:sp>
        <p:nvSpPr>
          <p:cNvPr id="18" name="Retângulo 17"/>
          <p:cNvSpPr/>
          <p:nvPr/>
        </p:nvSpPr>
        <p:spPr>
          <a:xfrm>
            <a:off x="5847749" y="2708920"/>
            <a:ext cx="2890316" cy="22322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Somente condutor do mesmo órgão está permitido entregar ou retirar o veículo da oficina. A verificação é feita via sistema.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Ainda, o condutor só conseguirá proceder com a entrega ou retirada se ele estiver ativo no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p:txBody>
      </p:sp>
      <p:sp>
        <p:nvSpPr>
          <p:cNvPr id="20" name="Triângulo isósceles 19"/>
          <p:cNvSpPr/>
          <p:nvPr/>
        </p:nvSpPr>
        <p:spPr>
          <a:xfrm rot="5400000">
            <a:off x="3652203" y="3731629"/>
            <a:ext cx="3835423" cy="421851"/>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Elipse 20"/>
          <p:cNvSpPr/>
          <p:nvPr/>
        </p:nvSpPr>
        <p:spPr>
          <a:xfrm>
            <a:off x="539552" y="3846748"/>
            <a:ext cx="1137694"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2" name="Seta para baixo 21"/>
          <p:cNvSpPr/>
          <p:nvPr/>
        </p:nvSpPr>
        <p:spPr>
          <a:xfrm>
            <a:off x="670908" y="4324132"/>
            <a:ext cx="874982" cy="4320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23" name="Retângulo de cantos arredondados 22"/>
          <p:cNvSpPr/>
          <p:nvPr/>
        </p:nvSpPr>
        <p:spPr>
          <a:xfrm>
            <a:off x="395536" y="4805428"/>
            <a:ext cx="1440160" cy="5677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BR" sz="1400" dirty="0">
                <a:latin typeface="Arial" panose="020B0604020202020204" pitchFamily="34" charset="0"/>
                <a:cs typeface="Arial" panose="020B0604020202020204" pitchFamily="34" charset="0"/>
              </a:rPr>
              <a:t>Mesmo órgão do veículo</a:t>
            </a:r>
          </a:p>
        </p:txBody>
      </p:sp>
      <p:sp>
        <p:nvSpPr>
          <p:cNvPr id="24" name="Elipse 23"/>
          <p:cNvSpPr/>
          <p:nvPr/>
        </p:nvSpPr>
        <p:spPr>
          <a:xfrm>
            <a:off x="2555776" y="3707620"/>
            <a:ext cx="2427080"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
        <p:nvSpPr>
          <p:cNvPr id="25" name="Forma livre 24"/>
          <p:cNvSpPr/>
          <p:nvPr/>
        </p:nvSpPr>
        <p:spPr>
          <a:xfrm>
            <a:off x="2723078" y="2451265"/>
            <a:ext cx="6148945" cy="1483010"/>
          </a:xfrm>
          <a:custGeom>
            <a:avLst/>
            <a:gdLst>
              <a:gd name="connsiteX0" fmla="*/ 0 w 5532120"/>
              <a:gd name="connsiteY0" fmla="*/ 891540 h 1013460"/>
              <a:gd name="connsiteX1" fmla="*/ 2011680 w 5532120"/>
              <a:gd name="connsiteY1" fmla="*/ 7620 h 1013460"/>
              <a:gd name="connsiteX2" fmla="*/ 5532120 w 5532120"/>
              <a:gd name="connsiteY2" fmla="*/ 0 h 1013460"/>
              <a:gd name="connsiteX3" fmla="*/ 5532120 w 5532120"/>
              <a:gd name="connsiteY3" fmla="*/ 518160 h 1013460"/>
              <a:gd name="connsiteX4" fmla="*/ 1028700 w 5532120"/>
              <a:gd name="connsiteY4" fmla="*/ 1005840 h 1013460"/>
              <a:gd name="connsiteX5" fmla="*/ 7620 w 5532120"/>
              <a:gd name="connsiteY5" fmla="*/ 1013460 h 1013460"/>
              <a:gd name="connsiteX6" fmla="*/ 0 w 5532120"/>
              <a:gd name="connsiteY6" fmla="*/ 891540 h 1013460"/>
              <a:gd name="connsiteX0" fmla="*/ 24016 w 5524500"/>
              <a:gd name="connsiteY0" fmla="*/ 864096 h 1013460"/>
              <a:gd name="connsiteX1" fmla="*/ 2004060 w 5524500"/>
              <a:gd name="connsiteY1" fmla="*/ 7620 h 1013460"/>
              <a:gd name="connsiteX2" fmla="*/ 5524500 w 5524500"/>
              <a:gd name="connsiteY2" fmla="*/ 0 h 1013460"/>
              <a:gd name="connsiteX3" fmla="*/ 5524500 w 5524500"/>
              <a:gd name="connsiteY3" fmla="*/ 518160 h 1013460"/>
              <a:gd name="connsiteX4" fmla="*/ 1021080 w 5524500"/>
              <a:gd name="connsiteY4" fmla="*/ 1005840 h 1013460"/>
              <a:gd name="connsiteX5" fmla="*/ 0 w 5524500"/>
              <a:gd name="connsiteY5" fmla="*/ 1013460 h 1013460"/>
              <a:gd name="connsiteX6" fmla="*/ 24016 w 5524500"/>
              <a:gd name="connsiteY6" fmla="*/ 864096 h 1013460"/>
              <a:gd name="connsiteX0" fmla="*/ 0 w 5500484"/>
              <a:gd name="connsiteY0" fmla="*/ 864096 h 1008112"/>
              <a:gd name="connsiteX1" fmla="*/ 1980044 w 5500484"/>
              <a:gd name="connsiteY1" fmla="*/ 762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2016224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64096 h 1008112"/>
              <a:gd name="connsiteX1" fmla="*/ 1944216 w 5500484"/>
              <a:gd name="connsiteY1" fmla="*/ 0 h 1008112"/>
              <a:gd name="connsiteX2" fmla="*/ 5500484 w 5500484"/>
              <a:gd name="connsiteY2" fmla="*/ 0 h 1008112"/>
              <a:gd name="connsiteX3" fmla="*/ 5500484 w 5500484"/>
              <a:gd name="connsiteY3" fmla="*/ 518160 h 1008112"/>
              <a:gd name="connsiteX4" fmla="*/ 997064 w 5500484"/>
              <a:gd name="connsiteY4" fmla="*/ 1005840 h 1008112"/>
              <a:gd name="connsiteX5" fmla="*/ 0 w 5500484"/>
              <a:gd name="connsiteY5" fmla="*/ 1008112 h 1008112"/>
              <a:gd name="connsiteX6" fmla="*/ 0 w 5500484"/>
              <a:gd name="connsiteY6" fmla="*/ 864096 h 1008112"/>
              <a:gd name="connsiteX0" fmla="*/ 0 w 5500484"/>
              <a:gd name="connsiteY0" fmla="*/ 870297 h 1014313"/>
              <a:gd name="connsiteX1" fmla="*/ 1974329 w 5500484"/>
              <a:gd name="connsiteY1" fmla="*/ 0 h 1014313"/>
              <a:gd name="connsiteX2" fmla="*/ 5500484 w 5500484"/>
              <a:gd name="connsiteY2" fmla="*/ 6201 h 1014313"/>
              <a:gd name="connsiteX3" fmla="*/ 5500484 w 5500484"/>
              <a:gd name="connsiteY3" fmla="*/ 52436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7064 w 5500484"/>
              <a:gd name="connsiteY4" fmla="*/ 1012041 h 1014313"/>
              <a:gd name="connsiteX5" fmla="*/ 0 w 5500484"/>
              <a:gd name="connsiteY5" fmla="*/ 1014313 h 1014313"/>
              <a:gd name="connsiteX6" fmla="*/ 0 w 5500484"/>
              <a:gd name="connsiteY6" fmla="*/ 870297 h 101431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994112 w 5500484"/>
              <a:gd name="connsiteY4" fmla="*/ 1012140 h 1014313"/>
              <a:gd name="connsiteX5" fmla="*/ 0 w 5500484"/>
              <a:gd name="connsiteY5" fmla="*/ 1014313 h 1014313"/>
              <a:gd name="connsiteX6" fmla="*/ 0 w 5500484"/>
              <a:gd name="connsiteY6" fmla="*/ 870297 h 1014313"/>
              <a:gd name="connsiteX0" fmla="*/ 0 w 5500484"/>
              <a:gd name="connsiteY0" fmla="*/ 870297 h 1019383"/>
              <a:gd name="connsiteX1" fmla="*/ 1974329 w 5500484"/>
              <a:gd name="connsiteY1" fmla="*/ 0 h 1019383"/>
              <a:gd name="connsiteX2" fmla="*/ 5500484 w 5500484"/>
              <a:gd name="connsiteY2" fmla="*/ 6201 h 1019383"/>
              <a:gd name="connsiteX3" fmla="*/ 5495722 w 5500484"/>
              <a:gd name="connsiteY3" fmla="*/ 523691 h 1019383"/>
              <a:gd name="connsiteX4" fmla="*/ 998304 w 5500484"/>
              <a:gd name="connsiteY4" fmla="*/ 1019383 h 1019383"/>
              <a:gd name="connsiteX5" fmla="*/ 0 w 5500484"/>
              <a:gd name="connsiteY5" fmla="*/ 1014313 h 1019383"/>
              <a:gd name="connsiteX6" fmla="*/ 0 w 5500484"/>
              <a:gd name="connsiteY6" fmla="*/ 870297 h 1019383"/>
              <a:gd name="connsiteX0" fmla="*/ 0 w 5500484"/>
              <a:gd name="connsiteY0" fmla="*/ 870297 h 1014313"/>
              <a:gd name="connsiteX1" fmla="*/ 1974329 w 5500484"/>
              <a:gd name="connsiteY1" fmla="*/ 0 h 1014313"/>
              <a:gd name="connsiteX2" fmla="*/ 5500484 w 5500484"/>
              <a:gd name="connsiteY2" fmla="*/ 6201 h 1014313"/>
              <a:gd name="connsiteX3" fmla="*/ 5495722 w 5500484"/>
              <a:gd name="connsiteY3" fmla="*/ 523691 h 1014313"/>
              <a:gd name="connsiteX4" fmla="*/ 1672017 w 5500484"/>
              <a:gd name="connsiteY4" fmla="*/ 983962 h 1014313"/>
              <a:gd name="connsiteX5" fmla="*/ 0 w 5500484"/>
              <a:gd name="connsiteY5" fmla="*/ 1014313 h 1014313"/>
              <a:gd name="connsiteX6" fmla="*/ 0 w 5500484"/>
              <a:gd name="connsiteY6" fmla="*/ 870297 h 1014313"/>
              <a:gd name="connsiteX0" fmla="*/ 0 w 6262230"/>
              <a:gd name="connsiteY0" fmla="*/ 870297 h 1014313"/>
              <a:gd name="connsiteX1" fmla="*/ 1974329 w 6262230"/>
              <a:gd name="connsiteY1" fmla="*/ 0 h 1014313"/>
              <a:gd name="connsiteX2" fmla="*/ 5500484 w 6262230"/>
              <a:gd name="connsiteY2" fmla="*/ 6201 h 1014313"/>
              <a:gd name="connsiteX3" fmla="*/ 6260643 w 6262230"/>
              <a:gd name="connsiteY3" fmla="*/ 377964 h 1014313"/>
              <a:gd name="connsiteX4" fmla="*/ 1672017 w 6262230"/>
              <a:gd name="connsiteY4" fmla="*/ 983962 h 1014313"/>
              <a:gd name="connsiteX5" fmla="*/ 0 w 6262230"/>
              <a:gd name="connsiteY5" fmla="*/ 1014313 h 1014313"/>
              <a:gd name="connsiteX6" fmla="*/ 0 w 6262230"/>
              <a:gd name="connsiteY6" fmla="*/ 870297 h 1014313"/>
              <a:gd name="connsiteX0" fmla="*/ 0 w 6265405"/>
              <a:gd name="connsiteY0" fmla="*/ 870297 h 1014313"/>
              <a:gd name="connsiteX1" fmla="*/ 1974329 w 6265405"/>
              <a:gd name="connsiteY1" fmla="*/ 0 h 1014313"/>
              <a:gd name="connsiteX2" fmla="*/ 6265405 w 6265405"/>
              <a:gd name="connsiteY2" fmla="*/ 2580 h 1014313"/>
              <a:gd name="connsiteX3" fmla="*/ 6260643 w 6265405"/>
              <a:gd name="connsiteY3" fmla="*/ 377964 h 1014313"/>
              <a:gd name="connsiteX4" fmla="*/ 1672017 w 6265405"/>
              <a:gd name="connsiteY4" fmla="*/ 983962 h 1014313"/>
              <a:gd name="connsiteX5" fmla="*/ 0 w 6265405"/>
              <a:gd name="connsiteY5" fmla="*/ 1014313 h 1014313"/>
              <a:gd name="connsiteX6" fmla="*/ 0 w 6265405"/>
              <a:gd name="connsiteY6" fmla="*/ 870297 h 1014313"/>
              <a:gd name="connsiteX0" fmla="*/ 0 w 6265405"/>
              <a:gd name="connsiteY0" fmla="*/ 870297 h 1014313"/>
              <a:gd name="connsiteX1" fmla="*/ 1974329 w 6265405"/>
              <a:gd name="connsiteY1" fmla="*/ 0 h 1014313"/>
              <a:gd name="connsiteX2" fmla="*/ 6265405 w 6265405"/>
              <a:gd name="connsiteY2" fmla="*/ 2580 h 1014313"/>
              <a:gd name="connsiteX3" fmla="*/ 6263439 w 6265405"/>
              <a:gd name="connsiteY3" fmla="*/ 390540 h 1014313"/>
              <a:gd name="connsiteX4" fmla="*/ 1672017 w 6265405"/>
              <a:gd name="connsiteY4" fmla="*/ 983962 h 1014313"/>
              <a:gd name="connsiteX5" fmla="*/ 0 w 6265405"/>
              <a:gd name="connsiteY5" fmla="*/ 1014313 h 1014313"/>
              <a:gd name="connsiteX6" fmla="*/ 0 w 6265405"/>
              <a:gd name="connsiteY6" fmla="*/ 870297 h 1014313"/>
              <a:gd name="connsiteX0" fmla="*/ 0 w 6265405"/>
              <a:gd name="connsiteY0" fmla="*/ 870297 h 1014313"/>
              <a:gd name="connsiteX1" fmla="*/ 1974329 w 6265405"/>
              <a:gd name="connsiteY1" fmla="*/ 0 h 1014313"/>
              <a:gd name="connsiteX2" fmla="*/ 6265405 w 6265405"/>
              <a:gd name="connsiteY2" fmla="*/ 2580 h 1014313"/>
              <a:gd name="connsiteX3" fmla="*/ 6263439 w 6265405"/>
              <a:gd name="connsiteY3" fmla="*/ 390540 h 1014313"/>
              <a:gd name="connsiteX4" fmla="*/ 1686656 w 6265405"/>
              <a:gd name="connsiteY4" fmla="*/ 1011024 h 1014313"/>
              <a:gd name="connsiteX5" fmla="*/ 0 w 6265405"/>
              <a:gd name="connsiteY5" fmla="*/ 1014313 h 1014313"/>
              <a:gd name="connsiteX6" fmla="*/ 0 w 6265405"/>
              <a:gd name="connsiteY6" fmla="*/ 870297 h 10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5405" h="1014313">
                <a:moveTo>
                  <a:pt x="0" y="870297"/>
                </a:moveTo>
                <a:lnTo>
                  <a:pt x="1974329" y="0"/>
                </a:lnTo>
                <a:lnTo>
                  <a:pt x="6265405" y="2580"/>
                </a:lnTo>
                <a:cubicBezTo>
                  <a:pt x="6263818" y="175077"/>
                  <a:pt x="6265026" y="218043"/>
                  <a:pt x="6263439" y="390540"/>
                </a:cubicBezTo>
                <a:lnTo>
                  <a:pt x="1686656" y="1011024"/>
                </a:lnTo>
                <a:lnTo>
                  <a:pt x="0" y="1014313"/>
                </a:lnTo>
                <a:lnTo>
                  <a:pt x="0" y="870297"/>
                </a:lnTo>
                <a:close/>
              </a:path>
            </a:pathLst>
          </a:custGeom>
          <a:solidFill>
            <a:srgbClr val="FFA7A7">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Picture 3"/>
          <p:cNvPicPr>
            <a:picLocks noChangeAspect="1" noChangeArrowheads="1"/>
          </p:cNvPicPr>
          <p:nvPr/>
        </p:nvPicPr>
        <p:blipFill>
          <a:blip r:embed="rId2" cstate="print"/>
          <a:srcRect l="50472" t="46028" r="15104" b="49988"/>
          <a:stretch>
            <a:fillRect/>
          </a:stretch>
        </p:blipFill>
        <p:spPr bwMode="auto">
          <a:xfrm>
            <a:off x="4687105" y="2451265"/>
            <a:ext cx="4184918" cy="287006"/>
          </a:xfrm>
          <a:prstGeom prst="rect">
            <a:avLst/>
          </a:prstGeom>
          <a:noFill/>
          <a:ln w="9525">
            <a:solidFill>
              <a:schemeClr val="tx2">
                <a:lumMod val="60000"/>
                <a:lumOff val="40000"/>
              </a:schemeClr>
            </a:solidFill>
            <a:miter lim="800000"/>
            <a:headEnd/>
            <a:tailEnd/>
          </a:ln>
        </p:spPr>
      </p:pic>
    </p:spTree>
    <p:extLst>
      <p:ext uri="{BB962C8B-B14F-4D97-AF65-F5344CB8AC3E}">
        <p14:creationId xmlns:p14="http://schemas.microsoft.com/office/powerpoint/2010/main" val="181619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026009"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2.4 Criação dos Planos de Manutenção Preventiva </a:t>
            </a:r>
          </a:p>
        </p:txBody>
      </p:sp>
      <p:sp>
        <p:nvSpPr>
          <p:cNvPr id="6" name="Espaço Reservado para Conteúdo 2"/>
          <p:cNvSpPr>
            <a:spLocks noGrp="1"/>
          </p:cNvSpPr>
          <p:nvPr>
            <p:ph idx="1"/>
          </p:nvPr>
        </p:nvSpPr>
        <p:spPr>
          <a:xfrm>
            <a:off x="229412" y="1628800"/>
            <a:ext cx="8640233" cy="4951522"/>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É possível criar planos de manutenção preventiva para os veículos da frota do órgão/entidade. Estes planos contém a relação de </a:t>
            </a:r>
            <a:r>
              <a:rPr lang="pt-BR" sz="1400" b="1" dirty="0">
                <a:latin typeface="Arial" panose="020B0604020202020204" pitchFamily="34" charset="0"/>
                <a:cs typeface="Arial" panose="020B0604020202020204" pitchFamily="34" charset="0"/>
              </a:rPr>
              <a:t>revisões</a:t>
            </a:r>
            <a:r>
              <a:rPr lang="pt-BR" sz="1400" dirty="0">
                <a:latin typeface="Arial" panose="020B0604020202020204" pitchFamily="34" charset="0"/>
                <a:cs typeface="Arial" panose="020B0604020202020204" pitchFamily="34" charset="0"/>
              </a:rPr>
              <a:t> que devem ser realizadas periodicamente em cada veículo oficial.</a:t>
            </a:r>
          </a:p>
          <a:p>
            <a:pPr marL="0" indent="0" algn="just">
              <a:buNone/>
            </a:pPr>
            <a:endParaRPr lang="pt-BR" sz="1400" dirty="0">
              <a:latin typeface="Arial" panose="020B0604020202020204" pitchFamily="34" charset="0"/>
              <a:cs typeface="Arial" panose="020B0604020202020204" pitchFamily="34" charset="0"/>
            </a:endParaRPr>
          </a:p>
          <a:p>
            <a:pPr marL="0" indent="0" algn="just">
              <a:buNone/>
            </a:pPr>
            <a:r>
              <a:rPr lang="pt-BR" sz="1400" dirty="0">
                <a:latin typeface="Arial" panose="020B0604020202020204" pitchFamily="34" charset="0"/>
                <a:cs typeface="Arial" panose="020B0604020202020204" pitchFamily="34" charset="0"/>
              </a:rPr>
              <a:t>O plano de manutenção deve ser elaborado com base no manual do fabricante, o tipo de utilização e a intensidade de uso do veículo, e definirá a quilometragem/data em que deverão ser realizadas as revisões.</a:t>
            </a:r>
          </a:p>
          <a:p>
            <a:pPr marL="0" indent="0" algn="just">
              <a:buNone/>
            </a:pPr>
            <a:r>
              <a:rPr lang="pt-BR" sz="1400" dirty="0">
                <a:latin typeface="Arial" panose="020B0604020202020204" pitchFamily="34" charset="0"/>
                <a:cs typeface="Arial" panose="020B0604020202020204" pitchFamily="34" charset="0"/>
              </a:rPr>
              <a:t> </a:t>
            </a:r>
          </a:p>
          <a:p>
            <a:pPr marL="0" indent="0" algn="just">
              <a:buNone/>
            </a:pPr>
            <a:r>
              <a:rPr lang="pt-BR" sz="1400" dirty="0">
                <a:latin typeface="Arial" panose="020B0604020202020204" pitchFamily="34" charset="0"/>
                <a:cs typeface="Arial" panose="020B0604020202020204" pitchFamily="34" charset="0"/>
              </a:rPr>
              <a:t>Ao se aproximar do momento da revisão, o SOU LOG emitirá um alerta informando da necessidade de realização da manutenção preventiva, indicando, inclusive quais peças/materiais deverão ser substituídas e quais serviços serão necessários na realização da revisão programada.</a:t>
            </a:r>
          </a:p>
          <a:p>
            <a:pPr marL="0" indent="0" algn="just">
              <a:buNone/>
            </a:pPr>
            <a:endParaRPr lang="pt-BR" sz="1400" dirty="0">
              <a:latin typeface="Arial" panose="020B0604020202020204" pitchFamily="34" charset="0"/>
              <a:cs typeface="Arial" panose="020B0604020202020204" pitchFamily="34" charset="0"/>
            </a:endParaRPr>
          </a:p>
          <a:p>
            <a:pPr marL="0" indent="0" algn="just">
              <a:buNone/>
            </a:pPr>
            <a:r>
              <a:rPr lang="pt-BR" sz="1400" dirty="0">
                <a:latin typeface="Arial" panose="020B0604020202020204" pitchFamily="34" charset="0"/>
                <a:cs typeface="Arial" panose="020B0604020202020204" pitchFamily="34" charset="0"/>
              </a:rPr>
              <a:t>Os procedimentos e regras para elaboração dos planos estão detalhados no Manual GTM disponível no site da SEPLAG. </a:t>
            </a:r>
          </a:p>
          <a:p>
            <a:pPr marL="0" indent="0" algn="just">
              <a:buNone/>
            </a:pP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03931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7.4 Procedimentos</a:t>
            </a:r>
          </a:p>
        </p:txBody>
      </p:sp>
      <p:sp>
        <p:nvSpPr>
          <p:cNvPr id="14" name="CaixaDeTexto 13"/>
          <p:cNvSpPr txBox="1"/>
          <p:nvPr/>
        </p:nvSpPr>
        <p:spPr>
          <a:xfrm>
            <a:off x="231064" y="1409874"/>
            <a:ext cx="8753571" cy="892552"/>
          </a:xfrm>
          <a:prstGeom prst="rect">
            <a:avLst/>
          </a:prstGeom>
          <a:noFill/>
        </p:spPr>
        <p:txBody>
          <a:bodyPr wrap="square" rtlCol="0">
            <a:spAutoFit/>
          </a:bodyPr>
          <a:lstStyle/>
          <a:p>
            <a:pPr algn="just">
              <a:spcBef>
                <a:spcPts val="600"/>
              </a:spcBef>
              <a:spcAft>
                <a:spcPts val="600"/>
              </a:spcAft>
            </a:pPr>
            <a:r>
              <a:rPr lang="pt-BR" sz="1400" dirty="0">
                <a:latin typeface="Arial" panose="020B0604020202020204" pitchFamily="34" charset="0"/>
                <a:cs typeface="Arial" panose="020B0604020202020204" pitchFamily="34" charset="0"/>
              </a:rPr>
              <a:t>No caso da identificação de alguma </a:t>
            </a:r>
            <a:r>
              <a:rPr lang="pt-BR" sz="1400" b="1" dirty="0">
                <a:latin typeface="Arial" panose="020B0604020202020204" pitchFamily="34" charset="0"/>
                <a:cs typeface="Arial" panose="020B0604020202020204" pitchFamily="34" charset="0"/>
              </a:rPr>
              <a:t>inconsistência</a:t>
            </a:r>
            <a:r>
              <a:rPr lang="pt-BR" sz="1400" dirty="0">
                <a:latin typeface="Arial" panose="020B0604020202020204" pitchFamily="34" charset="0"/>
                <a:cs typeface="Arial" panose="020B0604020202020204" pitchFamily="34" charset="0"/>
              </a:rPr>
              <a:t>, 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informará que o condutor ou o veículo </a:t>
            </a:r>
            <a:r>
              <a:rPr lang="pt-BR" sz="1400" b="1" dirty="0">
                <a:latin typeface="Arial" panose="020B0604020202020204" pitchFamily="34" charset="0"/>
                <a:cs typeface="Arial" panose="020B0604020202020204" pitchFamily="34" charset="0"/>
              </a:rPr>
              <a:t>não se encontra apto</a:t>
            </a:r>
            <a:r>
              <a:rPr lang="pt-BR" sz="1400" dirty="0">
                <a:latin typeface="Arial" panose="020B0604020202020204" pitchFamily="34" charset="0"/>
                <a:cs typeface="Arial" panose="020B0604020202020204" pitchFamily="34" charset="0"/>
              </a:rPr>
              <a:t> para proceder com o registro de manutenção.</a:t>
            </a:r>
          </a:p>
          <a:p>
            <a:pPr algn="just">
              <a:spcBef>
                <a:spcPts val="600"/>
              </a:spcBef>
              <a:spcAft>
                <a:spcPts val="600"/>
              </a:spcAft>
            </a:pPr>
            <a:r>
              <a:rPr lang="pt-BR" sz="1400" dirty="0">
                <a:latin typeface="Arial" panose="020B0604020202020204" pitchFamily="34" charset="0"/>
                <a:cs typeface="Arial" panose="020B0604020202020204" pitchFamily="34" charset="0"/>
              </a:rPr>
              <a:t>Neste caso, a irregularidade deve ser corrigida pelo Gestor de Frota antes de nova tentativa de registro.</a:t>
            </a:r>
          </a:p>
        </p:txBody>
      </p:sp>
      <p:pic>
        <p:nvPicPr>
          <p:cNvPr id="1026" name="Imagem 13" descr="image002">
            <a:extLst>
              <a:ext uri="{FF2B5EF4-FFF2-40B4-BE49-F238E27FC236}">
                <a16:creationId xmlns:a16="http://schemas.microsoft.com/office/drawing/2014/main" id="{30F7CE20-9B76-4360-AEA0-E2F1A8F0D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44" y="4617803"/>
            <a:ext cx="8117674" cy="936000"/>
          </a:xfrm>
          <a:prstGeom prst="rect">
            <a:avLst/>
          </a:prstGeom>
          <a:noFill/>
          <a:ln w="9525">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692D494B-D6E8-49F4-9147-C28D495CE60D}"/>
              </a:ext>
            </a:extLst>
          </p:cNvPr>
          <p:cNvPicPr>
            <a:picLocks noChangeAspect="1"/>
          </p:cNvPicPr>
          <p:nvPr/>
        </p:nvPicPr>
        <p:blipFill>
          <a:blip r:embed="rId3"/>
          <a:stretch>
            <a:fillRect/>
          </a:stretch>
        </p:blipFill>
        <p:spPr>
          <a:xfrm>
            <a:off x="1419985" y="2529000"/>
            <a:ext cx="6079592" cy="1800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36629377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7.4 Procedimentos</a:t>
            </a:r>
          </a:p>
        </p:txBody>
      </p:sp>
      <p:sp>
        <p:nvSpPr>
          <p:cNvPr id="11" name="CaixaDeTexto 10"/>
          <p:cNvSpPr txBox="1"/>
          <p:nvPr/>
        </p:nvSpPr>
        <p:spPr>
          <a:xfrm>
            <a:off x="231064" y="1198869"/>
            <a:ext cx="8753572" cy="307777"/>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Somente se todas as condições forem satisfeitas, o registro de entrada poderá ocorrer.</a:t>
            </a:r>
          </a:p>
        </p:txBody>
      </p:sp>
      <p:pic>
        <p:nvPicPr>
          <p:cNvPr id="2" name="Imagem 1"/>
          <p:cNvPicPr>
            <a:picLocks noChangeAspect="1"/>
          </p:cNvPicPr>
          <p:nvPr/>
        </p:nvPicPr>
        <p:blipFill>
          <a:blip r:embed="rId2"/>
          <a:stretch>
            <a:fillRect/>
          </a:stretch>
        </p:blipFill>
        <p:spPr>
          <a:xfrm>
            <a:off x="323527" y="1684307"/>
            <a:ext cx="3988801" cy="2320757"/>
          </a:xfrm>
          <a:prstGeom prst="rect">
            <a:avLst/>
          </a:prstGeom>
        </p:spPr>
      </p:pic>
      <p:pic>
        <p:nvPicPr>
          <p:cNvPr id="3" name="Imagem 2">
            <a:extLst>
              <a:ext uri="{FF2B5EF4-FFF2-40B4-BE49-F238E27FC236}">
                <a16:creationId xmlns:a16="http://schemas.microsoft.com/office/drawing/2014/main" id="{74FCB003-3E61-468D-B8AD-84EA4DE37D84}"/>
              </a:ext>
            </a:extLst>
          </p:cNvPr>
          <p:cNvPicPr>
            <a:picLocks noChangeAspect="1"/>
          </p:cNvPicPr>
          <p:nvPr/>
        </p:nvPicPr>
        <p:blipFill>
          <a:blip r:embed="rId3"/>
          <a:stretch>
            <a:fillRect/>
          </a:stretch>
        </p:blipFill>
        <p:spPr>
          <a:xfrm>
            <a:off x="4324205" y="3509975"/>
            <a:ext cx="4444624" cy="2716463"/>
          </a:xfrm>
          <a:prstGeom prst="rect">
            <a:avLst/>
          </a:prstGeom>
        </p:spPr>
      </p:pic>
      <p:sp>
        <p:nvSpPr>
          <p:cNvPr id="4" name="Seta Dobrada 3"/>
          <p:cNvSpPr/>
          <p:nvPr/>
        </p:nvSpPr>
        <p:spPr>
          <a:xfrm rot="5400000">
            <a:off x="4412675" y="2261563"/>
            <a:ext cx="1006957" cy="1183899"/>
          </a:xfrm>
          <a:prstGeom prst="bentArrow">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93288958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7.4 Procedimentos</a:t>
            </a:r>
          </a:p>
        </p:txBody>
      </p:sp>
      <p:sp>
        <p:nvSpPr>
          <p:cNvPr id="26" name="CaixaDeTexto 25"/>
          <p:cNvSpPr txBox="1"/>
          <p:nvPr/>
        </p:nvSpPr>
        <p:spPr>
          <a:xfrm>
            <a:off x="231064" y="1113629"/>
            <a:ext cx="8753572" cy="523220"/>
          </a:xfrm>
          <a:prstGeom prst="rect">
            <a:avLst/>
          </a:prstGeom>
          <a:noFill/>
        </p:spPr>
        <p:txBody>
          <a:bodyPr wrap="square" rtlCol="0">
            <a:spAutoFit/>
          </a:bodyPr>
          <a:lstStyle/>
          <a:p>
            <a:pPr indent="15875" algn="just">
              <a:spcBef>
                <a:spcPts val="600"/>
              </a:spcBef>
              <a:spcAft>
                <a:spcPts val="600"/>
              </a:spcAft>
            </a:pPr>
            <a:r>
              <a:rPr lang="pt-BR" sz="1400" dirty="0">
                <a:latin typeface="Arial" panose="020B0604020202020204" pitchFamily="34" charset="0"/>
                <a:cs typeface="Arial" panose="020B0604020202020204" pitchFamily="34" charset="0"/>
              </a:rPr>
              <a:t>Não havendo problemas, o </a:t>
            </a:r>
            <a:r>
              <a:rPr lang="pt-BR" sz="1400" b="1" dirty="0">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informa sobre o sucesso no </a:t>
            </a:r>
            <a:r>
              <a:rPr lang="pt-BR" sz="1400" b="1" dirty="0">
                <a:latin typeface="Arial" panose="020B0604020202020204" pitchFamily="34" charset="0"/>
                <a:cs typeface="Arial" panose="020B0604020202020204" pitchFamily="34" charset="0"/>
              </a:rPr>
              <a:t>registro de entrada (Com inserção de senha do condutor obrigatória) </a:t>
            </a:r>
            <a:r>
              <a:rPr lang="pt-BR" sz="1400" dirty="0">
                <a:latin typeface="Arial" panose="020B0604020202020204" pitchFamily="34" charset="0"/>
                <a:cs typeface="Arial" panose="020B0604020202020204" pitchFamily="34" charset="0"/>
              </a:rPr>
              <a:t> ao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que realiza as seguintes ações automaticamente:</a:t>
            </a:r>
            <a:endParaRPr lang="pt-BR" sz="1400" b="1" dirty="0">
              <a:latin typeface="Arial" panose="020B0604020202020204" pitchFamily="34" charset="0"/>
              <a:cs typeface="Arial" panose="020B0604020202020204" pitchFamily="34" charset="0"/>
            </a:endParaRPr>
          </a:p>
        </p:txBody>
      </p:sp>
      <p:graphicFrame>
        <p:nvGraphicFramePr>
          <p:cNvPr id="27" name="Diagrama 26"/>
          <p:cNvGraphicFramePr/>
          <p:nvPr>
            <p:extLst>
              <p:ext uri="{D42A27DB-BD31-4B8C-83A1-F6EECF244321}">
                <p14:modId xmlns:p14="http://schemas.microsoft.com/office/powerpoint/2010/main" val="144508369"/>
              </p:ext>
            </p:extLst>
          </p:nvPr>
        </p:nvGraphicFramePr>
        <p:xfrm>
          <a:off x="132872" y="1959141"/>
          <a:ext cx="414506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riângulo isósceles 27"/>
          <p:cNvSpPr/>
          <p:nvPr/>
        </p:nvSpPr>
        <p:spPr>
          <a:xfrm rot="5400000">
            <a:off x="2511517" y="3648042"/>
            <a:ext cx="3816424" cy="354004"/>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4890940" y="2031716"/>
            <a:ext cx="3468441" cy="8013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Após estas ações, o processo de manutenção ocorre normalmente no </a:t>
            </a:r>
            <a:r>
              <a:rPr lang="pt-BR" sz="1400" b="1" dirty="0">
                <a:solidFill>
                  <a:schemeClr val="tx1"/>
                </a:solidFill>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a:t>
            </a:r>
          </a:p>
        </p:txBody>
      </p:sp>
      <p:pic>
        <p:nvPicPr>
          <p:cNvPr id="3" name="Imagem 2">
            <a:extLst>
              <a:ext uri="{FF2B5EF4-FFF2-40B4-BE49-F238E27FC236}">
                <a16:creationId xmlns:a16="http://schemas.microsoft.com/office/drawing/2014/main" id="{52BD85A0-12CA-4C25-AD62-ABE2B707998B}"/>
              </a:ext>
            </a:extLst>
          </p:cNvPr>
          <p:cNvPicPr>
            <a:picLocks noChangeAspect="1"/>
          </p:cNvPicPr>
          <p:nvPr/>
        </p:nvPicPr>
        <p:blipFill>
          <a:blip r:embed="rId7"/>
          <a:stretch>
            <a:fillRect/>
          </a:stretch>
        </p:blipFill>
        <p:spPr>
          <a:xfrm>
            <a:off x="5148064" y="2924944"/>
            <a:ext cx="2859602" cy="3456000"/>
          </a:xfrm>
          <a:prstGeom prst="rect">
            <a:avLst/>
          </a:prstGeom>
        </p:spPr>
      </p:pic>
    </p:spTree>
    <p:extLst>
      <p:ext uri="{BB962C8B-B14F-4D97-AF65-F5344CB8AC3E}">
        <p14:creationId xmlns:p14="http://schemas.microsoft.com/office/powerpoint/2010/main" val="116855799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7.4 Procedimentos</a:t>
            </a:r>
          </a:p>
        </p:txBody>
      </p:sp>
      <p:sp>
        <p:nvSpPr>
          <p:cNvPr id="26" name="CaixaDeTexto 25"/>
          <p:cNvSpPr txBox="1"/>
          <p:nvPr/>
        </p:nvSpPr>
        <p:spPr>
          <a:xfrm>
            <a:off x="231064" y="1113629"/>
            <a:ext cx="8753572" cy="523220"/>
          </a:xfrm>
          <a:prstGeom prst="rect">
            <a:avLst/>
          </a:prstGeom>
          <a:noFill/>
        </p:spPr>
        <p:txBody>
          <a:bodyPr wrap="square" rtlCol="0">
            <a:spAutoFit/>
          </a:bodyPr>
          <a:lstStyle/>
          <a:p>
            <a:pPr indent="15875" algn="just">
              <a:spcBef>
                <a:spcPts val="600"/>
              </a:spcBef>
              <a:spcAft>
                <a:spcPts val="600"/>
              </a:spcAft>
            </a:pPr>
            <a:r>
              <a:rPr lang="pt-BR" sz="1400" dirty="0"/>
              <a:t>Ao término da manutenção, o veículo deve ser retirado por condutor apto mediante senha de autorização. Ao ocorrer o </a:t>
            </a:r>
            <a:r>
              <a:rPr lang="pt-BR" sz="1400" b="1" dirty="0"/>
              <a:t>registro da retirada </a:t>
            </a:r>
            <a:r>
              <a:rPr lang="pt-BR" sz="1400" dirty="0"/>
              <a:t>com sucesso, são realizadas as ações:</a:t>
            </a:r>
            <a:endParaRPr lang="pt-BR" sz="1400" b="1" dirty="0"/>
          </a:p>
        </p:txBody>
      </p:sp>
      <p:graphicFrame>
        <p:nvGraphicFramePr>
          <p:cNvPr id="27" name="Diagrama 26"/>
          <p:cNvGraphicFramePr/>
          <p:nvPr>
            <p:extLst>
              <p:ext uri="{D42A27DB-BD31-4B8C-83A1-F6EECF244321}">
                <p14:modId xmlns:p14="http://schemas.microsoft.com/office/powerpoint/2010/main" val="1781454748"/>
              </p:ext>
            </p:extLst>
          </p:nvPr>
        </p:nvGraphicFramePr>
        <p:xfrm>
          <a:off x="132872" y="1959141"/>
          <a:ext cx="414506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riângulo isósceles 27"/>
          <p:cNvSpPr/>
          <p:nvPr/>
        </p:nvSpPr>
        <p:spPr>
          <a:xfrm rot="5400000">
            <a:off x="2511517" y="3648042"/>
            <a:ext cx="3816424" cy="354004"/>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5162001" y="2348271"/>
            <a:ext cx="3468441" cy="8013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t>Após estas ações, inicia-se o processo de pré-faturamento no </a:t>
            </a:r>
            <a:r>
              <a:rPr lang="pt-BR" sz="1400" b="1" dirty="0">
                <a:solidFill>
                  <a:schemeClr val="tx1"/>
                </a:solidFill>
              </a:rPr>
              <a:t>SOU LOG</a:t>
            </a:r>
            <a:r>
              <a:rPr lang="pt-BR" sz="1400" dirty="0"/>
              <a:t>, conforme já apresentado.</a:t>
            </a:r>
          </a:p>
        </p:txBody>
      </p:sp>
      <p:sp>
        <p:nvSpPr>
          <p:cNvPr id="11" name="CaixaDeTexto 10"/>
          <p:cNvSpPr txBox="1"/>
          <p:nvPr/>
        </p:nvSpPr>
        <p:spPr>
          <a:xfrm>
            <a:off x="6108641" y="3431158"/>
            <a:ext cx="1333764" cy="303380"/>
          </a:xfrm>
          <a:prstGeom prst="rect">
            <a:avLst/>
          </a:prstGeom>
          <a:noFill/>
        </p:spPr>
        <p:txBody>
          <a:bodyPr wrap="none" rtlCol="0">
            <a:spAutoFit/>
          </a:bodyPr>
          <a:lstStyle/>
          <a:p>
            <a:r>
              <a:rPr lang="pt-BR" sz="1200" b="1" dirty="0"/>
              <a:t>Pré-Faturamento</a:t>
            </a:r>
          </a:p>
        </p:txBody>
      </p:sp>
      <p:pic>
        <p:nvPicPr>
          <p:cNvPr id="3" name="Imagem 2">
            <a:extLst>
              <a:ext uri="{FF2B5EF4-FFF2-40B4-BE49-F238E27FC236}">
                <a16:creationId xmlns:a16="http://schemas.microsoft.com/office/drawing/2014/main" id="{6982FFAA-3C98-47C5-B129-BCBCF9F4AA08}"/>
              </a:ext>
            </a:extLst>
          </p:cNvPr>
          <p:cNvPicPr>
            <a:picLocks noChangeAspect="1"/>
          </p:cNvPicPr>
          <p:nvPr/>
        </p:nvPicPr>
        <p:blipFill>
          <a:blip r:embed="rId7"/>
          <a:stretch>
            <a:fillRect/>
          </a:stretch>
        </p:blipFill>
        <p:spPr>
          <a:xfrm>
            <a:off x="4644008" y="3731473"/>
            <a:ext cx="4263030" cy="1296000"/>
          </a:xfrm>
          <a:prstGeom prst="rect">
            <a:avLst/>
          </a:prstGeom>
        </p:spPr>
      </p:pic>
    </p:spTree>
    <p:extLst>
      <p:ext uri="{BB962C8B-B14F-4D97-AF65-F5344CB8AC3E}">
        <p14:creationId xmlns:p14="http://schemas.microsoft.com/office/powerpoint/2010/main" val="31846020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7.4 Procedimentos</a:t>
            </a:r>
          </a:p>
        </p:txBody>
      </p:sp>
      <p:sp>
        <p:nvSpPr>
          <p:cNvPr id="26" name="CaixaDeTexto 25"/>
          <p:cNvSpPr txBox="1"/>
          <p:nvPr/>
        </p:nvSpPr>
        <p:spPr>
          <a:xfrm>
            <a:off x="231064" y="1113629"/>
            <a:ext cx="8753572" cy="738664"/>
          </a:xfrm>
          <a:prstGeom prst="rect">
            <a:avLst/>
          </a:prstGeom>
          <a:noFill/>
        </p:spPr>
        <p:txBody>
          <a:bodyPr wrap="square" rtlCol="0">
            <a:spAutoFit/>
          </a:bodyPr>
          <a:lstStyle/>
          <a:p>
            <a:pPr indent="15875" algn="just">
              <a:spcBef>
                <a:spcPts val="600"/>
              </a:spcBef>
              <a:spcAft>
                <a:spcPts val="600"/>
              </a:spcAft>
            </a:pPr>
            <a:r>
              <a:rPr lang="pt-BR" sz="1400" dirty="0"/>
              <a:t>Finalizado o pré-faturamento (após aprovação do Gestor de Frota), o </a:t>
            </a:r>
            <a:r>
              <a:rPr lang="pt-BR" sz="1400" b="1" dirty="0"/>
              <a:t>SOU LOG</a:t>
            </a:r>
            <a:r>
              <a:rPr lang="pt-BR" sz="1400" dirty="0"/>
              <a:t> envia, no dia seguinte, os dados da manutenção ao </a:t>
            </a:r>
            <a:r>
              <a:rPr lang="pt-BR" sz="1400" b="1" dirty="0">
                <a:solidFill>
                  <a:srgbClr val="C00000"/>
                </a:solidFill>
              </a:rPr>
              <a:t>SIAD</a:t>
            </a:r>
            <a:r>
              <a:rPr lang="pt-BR" sz="1400" dirty="0"/>
              <a:t>, que atualiza as informações sobre a manutenção. Essas informações ficarão disponíveis para futuras consultas no Armazém de Dados do </a:t>
            </a:r>
            <a:r>
              <a:rPr lang="pt-BR" sz="1400" b="1" dirty="0">
                <a:solidFill>
                  <a:srgbClr val="C00000"/>
                </a:solidFill>
              </a:rPr>
              <a:t>SIAD</a:t>
            </a:r>
            <a:r>
              <a:rPr lang="pt-BR" sz="1400" dirty="0"/>
              <a:t>.</a:t>
            </a:r>
            <a:endParaRPr lang="pt-BR" sz="1400" b="1" dirty="0"/>
          </a:p>
        </p:txBody>
      </p:sp>
      <p:graphicFrame>
        <p:nvGraphicFramePr>
          <p:cNvPr id="27" name="Diagrama 26"/>
          <p:cNvGraphicFramePr/>
          <p:nvPr>
            <p:extLst>
              <p:ext uri="{D42A27DB-BD31-4B8C-83A1-F6EECF244321}">
                <p14:modId xmlns:p14="http://schemas.microsoft.com/office/powerpoint/2010/main" val="2925517499"/>
              </p:ext>
            </p:extLst>
          </p:nvPr>
        </p:nvGraphicFramePr>
        <p:xfrm>
          <a:off x="0" y="1950788"/>
          <a:ext cx="4799168" cy="3990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riângulo isósceles 27"/>
          <p:cNvSpPr/>
          <p:nvPr/>
        </p:nvSpPr>
        <p:spPr>
          <a:xfrm rot="5400000">
            <a:off x="2934776" y="3717468"/>
            <a:ext cx="3816424" cy="456779"/>
          </a:xfrm>
          <a:prstGeom prst="triangle">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5292080" y="2852936"/>
            <a:ext cx="3482861"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b="1" dirty="0">
                <a:latin typeface="Arial" panose="020B0604020202020204" pitchFamily="34" charset="0"/>
                <a:cs typeface="Arial" panose="020B0604020202020204" pitchFamily="34" charset="0"/>
              </a:rPr>
              <a:t>Nenhuma</a:t>
            </a:r>
            <a:r>
              <a:rPr lang="pt-BR" sz="1400" dirty="0">
                <a:latin typeface="Arial" panose="020B0604020202020204" pitchFamily="34" charset="0"/>
                <a:cs typeface="Arial" panose="020B0604020202020204" pitchFamily="34" charset="0"/>
              </a:rPr>
              <a:t> manutenção realizada via </a:t>
            </a:r>
            <a:r>
              <a:rPr lang="pt-BR" sz="1400" b="1" dirty="0">
                <a:solidFill>
                  <a:schemeClr val="tx1"/>
                </a:solidFill>
                <a:latin typeface="Arial" panose="020B0604020202020204" pitchFamily="34" charset="0"/>
                <a:cs typeface="Arial" panose="020B0604020202020204" pitchFamily="34" charset="0"/>
              </a:rPr>
              <a:t>SOU LOG</a:t>
            </a:r>
            <a:r>
              <a:rPr lang="pt-BR" sz="1400" dirty="0">
                <a:solidFill>
                  <a:schemeClr val="tx1"/>
                </a:solidFill>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deve ser inserida no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manualmente.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Todos os dados das manutenções serão inseridos automaticamente no </a:t>
            </a:r>
            <a:r>
              <a:rPr lang="pt-BR" sz="1400" b="1" dirty="0">
                <a:solidFill>
                  <a:srgbClr val="C00000"/>
                </a:solidFill>
                <a:latin typeface="Arial" panose="020B0604020202020204" pitchFamily="34" charset="0"/>
                <a:cs typeface="Arial" panose="020B0604020202020204" pitchFamily="34" charset="0"/>
              </a:rPr>
              <a:t>SIAD</a:t>
            </a:r>
            <a:r>
              <a:rPr lang="pt-BR" sz="1400" dirty="0">
                <a:solidFill>
                  <a:srgbClr val="C00000"/>
                </a:solidFill>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via carga de dados gerada pelo </a:t>
            </a:r>
            <a:r>
              <a:rPr lang="pt-BR" sz="1400" b="1" dirty="0">
                <a:solidFill>
                  <a:schemeClr val="tx1"/>
                </a:solidFill>
                <a:latin typeface="Arial" panose="020B0604020202020204" pitchFamily="34" charset="0"/>
                <a:cs typeface="Arial" panose="020B0604020202020204" pitchFamily="34" charset="0"/>
              </a:rPr>
              <a:t>SOU LOG.</a:t>
            </a:r>
            <a:endParaRPr lang="pt-BR"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69856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7.5 Exemplos de Registros de Entrada Recusados</a:t>
            </a:r>
          </a:p>
        </p:txBody>
      </p:sp>
      <p:sp>
        <p:nvSpPr>
          <p:cNvPr id="8" name="CaixaDeTexto 7"/>
          <p:cNvSpPr txBox="1"/>
          <p:nvPr/>
        </p:nvSpPr>
        <p:spPr>
          <a:xfrm>
            <a:off x="257138" y="1408758"/>
            <a:ext cx="8856984" cy="1046440"/>
          </a:xfrm>
          <a:prstGeom prst="rect">
            <a:avLst/>
          </a:prstGeom>
          <a:noFill/>
        </p:spPr>
        <p:txBody>
          <a:bodyPr wrap="square" rtlCol="0">
            <a:spAutoFit/>
          </a:bodyPr>
          <a:lstStyle/>
          <a:p>
            <a:pPr indent="15875" algn="just">
              <a:spcBef>
                <a:spcPts val="600"/>
              </a:spcBef>
              <a:spcAft>
                <a:spcPts val="600"/>
              </a:spcAft>
              <a:buFont typeface="+mj-lt"/>
              <a:buAutoNum type="arabicPeriod"/>
            </a:pPr>
            <a:r>
              <a:rPr lang="pt-BR" sz="1400" dirty="0">
                <a:latin typeface="Arial" panose="020B0604020202020204" pitchFamily="34" charset="0"/>
                <a:cs typeface="Arial" panose="020B0604020202020204" pitchFamily="34" charset="0"/>
              </a:rPr>
              <a:t> Tentativa de registro de veículo que não esteja na </a:t>
            </a:r>
            <a:r>
              <a:rPr lang="pt-BR" sz="1400" b="1" dirty="0">
                <a:latin typeface="Arial" panose="020B0604020202020204" pitchFamily="34" charset="0"/>
                <a:cs typeface="Arial" panose="020B0604020202020204" pitchFamily="34" charset="0"/>
              </a:rPr>
              <a:t>Base do Estado ou Conveniado:</a:t>
            </a:r>
          </a:p>
          <a:p>
            <a:pPr indent="15875" algn="just">
              <a:spcBef>
                <a:spcPts val="600"/>
              </a:spcBef>
              <a:spcAft>
                <a:spcPts val="600"/>
              </a:spcAft>
            </a:pPr>
            <a:endParaRPr lang="pt-BR" sz="1400" dirty="0">
              <a:latin typeface="Arial" panose="020B0604020202020204" pitchFamily="34" charset="0"/>
              <a:cs typeface="Arial" panose="020B0604020202020204" pitchFamily="34" charset="0"/>
            </a:endParaRPr>
          </a:p>
          <a:p>
            <a:pPr indent="15875" algn="just">
              <a:spcBef>
                <a:spcPts val="600"/>
              </a:spcBef>
              <a:spcAft>
                <a:spcPts val="600"/>
              </a:spcAft>
            </a:pPr>
            <a:r>
              <a:rPr lang="pt-BR" sz="1400" dirty="0">
                <a:latin typeface="Arial" panose="020B0604020202020204" pitchFamily="34" charset="0"/>
                <a:cs typeface="Arial" panose="020B0604020202020204" pitchFamily="34" charset="0"/>
              </a:rPr>
              <a:t>O veículo sequer constará no </a:t>
            </a:r>
            <a:r>
              <a:rPr lang="pt-BR" sz="1400" b="1" dirty="0">
                <a:latin typeface="Arial" panose="020B0604020202020204" pitchFamily="34" charset="0"/>
                <a:cs typeface="Arial" panose="020B0604020202020204" pitchFamily="34" charset="0"/>
              </a:rPr>
              <a:t>SOU LOG </a:t>
            </a:r>
            <a:r>
              <a:rPr lang="pt-BR" sz="1400" dirty="0">
                <a:latin typeface="Arial" panose="020B0604020202020204" pitchFamily="34" charset="0"/>
                <a:cs typeface="Arial" panose="020B0604020202020204" pitchFamily="34" charset="0"/>
              </a:rPr>
              <a:t>para o registro.</a:t>
            </a:r>
          </a:p>
        </p:txBody>
      </p:sp>
      <p:pic>
        <p:nvPicPr>
          <p:cNvPr id="2" name="Imagem 1">
            <a:extLst>
              <a:ext uri="{FF2B5EF4-FFF2-40B4-BE49-F238E27FC236}">
                <a16:creationId xmlns:a16="http://schemas.microsoft.com/office/drawing/2014/main" id="{6FAC0CCE-930D-4D2C-8C7E-B7C899D403F6}"/>
              </a:ext>
            </a:extLst>
          </p:cNvPr>
          <p:cNvPicPr>
            <a:picLocks noChangeAspect="1"/>
          </p:cNvPicPr>
          <p:nvPr/>
        </p:nvPicPr>
        <p:blipFill>
          <a:blip r:embed="rId2"/>
          <a:stretch>
            <a:fillRect/>
          </a:stretch>
        </p:blipFill>
        <p:spPr>
          <a:xfrm>
            <a:off x="1710705" y="2636912"/>
            <a:ext cx="5722589" cy="2952000"/>
          </a:xfrm>
          <a:prstGeom prst="rect">
            <a:avLst/>
          </a:prstGeom>
        </p:spPr>
      </p:pic>
    </p:spTree>
    <p:extLst>
      <p:ext uri="{BB962C8B-B14F-4D97-AF65-F5344CB8AC3E}">
        <p14:creationId xmlns:p14="http://schemas.microsoft.com/office/powerpoint/2010/main" val="31098281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7.5 Exemplos de Registros de Entrada Recusados</a:t>
            </a:r>
          </a:p>
        </p:txBody>
      </p:sp>
      <p:sp>
        <p:nvSpPr>
          <p:cNvPr id="11" name="CaixaDeTexto 10"/>
          <p:cNvSpPr txBox="1"/>
          <p:nvPr/>
        </p:nvSpPr>
        <p:spPr>
          <a:xfrm>
            <a:off x="231064" y="1340768"/>
            <a:ext cx="8856984" cy="307777"/>
          </a:xfrm>
          <a:prstGeom prst="rect">
            <a:avLst/>
          </a:prstGeom>
          <a:noFill/>
        </p:spPr>
        <p:txBody>
          <a:bodyPr wrap="square" rtlCol="0">
            <a:spAutoFit/>
          </a:bodyPr>
          <a:lstStyle/>
          <a:p>
            <a:pPr indent="15875" algn="just">
              <a:spcBef>
                <a:spcPts val="600"/>
              </a:spcBef>
              <a:spcAft>
                <a:spcPts val="600"/>
              </a:spcAft>
              <a:buFont typeface="+mj-lt"/>
              <a:buAutoNum type="arabicPeriod" startAt="2"/>
            </a:pPr>
            <a:r>
              <a:rPr lang="pt-BR" sz="1400" dirty="0">
                <a:latin typeface="Arial" panose="020B0604020202020204" pitchFamily="34" charset="0"/>
                <a:cs typeface="Arial" panose="020B0604020202020204" pitchFamily="34" charset="0"/>
              </a:rPr>
              <a:t> Tentativa de registro de veículo que </a:t>
            </a:r>
            <a:r>
              <a:rPr lang="pt-BR" sz="1400" b="1" dirty="0">
                <a:latin typeface="Arial" panose="020B0604020202020204" pitchFamily="34" charset="0"/>
                <a:cs typeface="Arial" panose="020B0604020202020204" pitchFamily="34" charset="0"/>
              </a:rPr>
              <a:t>NÃO</a:t>
            </a:r>
            <a:r>
              <a:rPr lang="pt-BR" sz="1400" dirty="0">
                <a:latin typeface="Arial" panose="020B0604020202020204" pitchFamily="34" charset="0"/>
                <a:cs typeface="Arial" panose="020B0604020202020204" pitchFamily="34" charset="0"/>
              </a:rPr>
              <a:t> esteja </a:t>
            </a:r>
            <a:r>
              <a:rPr lang="pt-BR" sz="1400" b="1" dirty="0">
                <a:latin typeface="Arial" panose="020B0604020202020204" pitchFamily="34" charset="0"/>
                <a:cs typeface="Arial" panose="020B0604020202020204" pitchFamily="34" charset="0"/>
              </a:rPr>
              <a:t>EM USO – status </a:t>
            </a:r>
            <a:r>
              <a:rPr lang="pt-BR" sz="1400" dirty="0">
                <a:latin typeface="Arial" panose="020B0604020202020204" pitchFamily="34" charset="0"/>
                <a:cs typeface="Arial" panose="020B0604020202020204" pitchFamily="34" charset="0"/>
              </a:rPr>
              <a:t>“</a:t>
            </a:r>
            <a:r>
              <a:rPr lang="pt-BR" sz="1400" b="1" dirty="0">
                <a:latin typeface="Arial" panose="020B0604020202020204" pitchFamily="34" charset="0"/>
                <a:cs typeface="Arial" panose="020B0604020202020204" pitchFamily="34" charset="0"/>
              </a:rPr>
              <a:t>A</a:t>
            </a:r>
            <a:r>
              <a:rPr lang="pt-BR" sz="1400" dirty="0">
                <a:latin typeface="Arial" panose="020B0604020202020204" pitchFamily="34" charset="0"/>
                <a:cs typeface="Arial" panose="020B0604020202020204" pitchFamily="34" charset="0"/>
              </a:rPr>
              <a:t>”:</a:t>
            </a:r>
            <a:endParaRPr lang="pt-BR" sz="1400" b="1" dirty="0">
              <a:latin typeface="Arial" panose="020B0604020202020204" pitchFamily="34" charset="0"/>
              <a:cs typeface="Arial" panose="020B0604020202020204" pitchFamily="34" charset="0"/>
            </a:endParaRPr>
          </a:p>
        </p:txBody>
      </p:sp>
      <p:pic>
        <p:nvPicPr>
          <p:cNvPr id="17" name="Imagem 16">
            <a:extLst>
              <a:ext uri="{FF2B5EF4-FFF2-40B4-BE49-F238E27FC236}">
                <a16:creationId xmlns:a16="http://schemas.microsoft.com/office/drawing/2014/main" id="{80BB596D-53D7-4E1D-AE29-0C25053A82CA}"/>
              </a:ext>
            </a:extLst>
          </p:cNvPr>
          <p:cNvPicPr>
            <a:picLocks noChangeAspect="1"/>
          </p:cNvPicPr>
          <p:nvPr/>
        </p:nvPicPr>
        <p:blipFill>
          <a:blip r:embed="rId2"/>
          <a:stretch>
            <a:fillRect/>
          </a:stretch>
        </p:blipFill>
        <p:spPr>
          <a:xfrm>
            <a:off x="1710705" y="2060848"/>
            <a:ext cx="5722589" cy="2952000"/>
          </a:xfrm>
          <a:prstGeom prst="rect">
            <a:avLst/>
          </a:prstGeom>
        </p:spPr>
      </p:pic>
    </p:spTree>
    <p:extLst>
      <p:ext uri="{BB962C8B-B14F-4D97-AF65-F5344CB8AC3E}">
        <p14:creationId xmlns:p14="http://schemas.microsoft.com/office/powerpoint/2010/main" val="42671638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7.5 Exemplos de Registros de Entrada Recusados</a:t>
            </a:r>
          </a:p>
        </p:txBody>
      </p:sp>
      <p:sp>
        <p:nvSpPr>
          <p:cNvPr id="11" name="CaixaDeTexto 10"/>
          <p:cNvSpPr txBox="1"/>
          <p:nvPr/>
        </p:nvSpPr>
        <p:spPr>
          <a:xfrm>
            <a:off x="231064" y="1340768"/>
            <a:ext cx="8856984" cy="307777"/>
          </a:xfrm>
          <a:prstGeom prst="rect">
            <a:avLst/>
          </a:prstGeom>
          <a:noFill/>
        </p:spPr>
        <p:txBody>
          <a:bodyPr wrap="square" rtlCol="0">
            <a:spAutoFit/>
          </a:bodyPr>
          <a:lstStyle/>
          <a:p>
            <a:pPr indent="15875" algn="just">
              <a:spcBef>
                <a:spcPts val="600"/>
              </a:spcBef>
              <a:spcAft>
                <a:spcPts val="600"/>
              </a:spcAft>
              <a:buFont typeface="+mj-lt"/>
              <a:buAutoNum type="arabicPeriod" startAt="3"/>
            </a:pPr>
            <a:r>
              <a:rPr lang="pt-BR" sz="1400" dirty="0">
                <a:latin typeface="Arial" panose="020B0604020202020204" pitchFamily="34" charset="0"/>
                <a:cs typeface="Arial" panose="020B0604020202020204" pitchFamily="34" charset="0"/>
              </a:rPr>
              <a:t> </a:t>
            </a:r>
            <a:r>
              <a:rPr lang="pt-BR" sz="1400" dirty="0"/>
              <a:t> Tentativa de registro de veículo que </a:t>
            </a:r>
            <a:r>
              <a:rPr lang="pt-BR" sz="1400" b="1" dirty="0"/>
              <a:t>NÃO</a:t>
            </a:r>
            <a:r>
              <a:rPr lang="pt-BR" sz="1400" dirty="0"/>
              <a:t> possua </a:t>
            </a:r>
            <a:r>
              <a:rPr lang="pt-BR" sz="1400" b="1" dirty="0"/>
              <a:t>atendimento aberto</a:t>
            </a:r>
            <a:r>
              <a:rPr lang="pt-BR" sz="1400" dirty="0"/>
              <a:t>:</a:t>
            </a:r>
            <a:endParaRPr lang="pt-BR" sz="1400" b="1" dirty="0"/>
          </a:p>
        </p:txBody>
      </p:sp>
      <p:pic>
        <p:nvPicPr>
          <p:cNvPr id="5122" name="Imagem 8" descr="image008">
            <a:extLst>
              <a:ext uri="{FF2B5EF4-FFF2-40B4-BE49-F238E27FC236}">
                <a16:creationId xmlns:a16="http://schemas.microsoft.com/office/drawing/2014/main" id="{6F596AB5-A1E8-4E78-A647-9F78B8A23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11" y="1844824"/>
            <a:ext cx="8580924"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159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7.5 Exemplos de Registros de Entrada Recusados</a:t>
            </a:r>
          </a:p>
        </p:txBody>
      </p:sp>
      <p:sp>
        <p:nvSpPr>
          <p:cNvPr id="11" name="CaixaDeTexto 10"/>
          <p:cNvSpPr txBox="1"/>
          <p:nvPr/>
        </p:nvSpPr>
        <p:spPr>
          <a:xfrm>
            <a:off x="231064" y="1148264"/>
            <a:ext cx="8856984" cy="523220"/>
          </a:xfrm>
          <a:prstGeom prst="rect">
            <a:avLst/>
          </a:prstGeom>
          <a:noFill/>
        </p:spPr>
        <p:txBody>
          <a:bodyPr wrap="square" rtlCol="0">
            <a:spAutoFit/>
          </a:bodyPr>
          <a:lstStyle/>
          <a:p>
            <a:pPr indent="15875" algn="just">
              <a:spcBef>
                <a:spcPts val="600"/>
              </a:spcBef>
              <a:spcAft>
                <a:spcPts val="600"/>
              </a:spcAft>
              <a:buFont typeface="+mj-lt"/>
              <a:buAutoNum type="arabicPeriod" startAt="4"/>
            </a:pPr>
            <a:r>
              <a:rPr lang="pt-BR" sz="1400" dirty="0">
                <a:latin typeface="Arial" panose="020B0604020202020204" pitchFamily="34" charset="0"/>
                <a:cs typeface="Arial" panose="020B0604020202020204" pitchFamily="34" charset="0"/>
              </a:rPr>
              <a:t> </a:t>
            </a:r>
            <a:r>
              <a:rPr lang="pt-BR" sz="1400" dirty="0"/>
              <a:t> Tentativa de registro de veículo cujo hodômetro seja maior ao informado no atendimento, ou que esteja </a:t>
            </a:r>
            <a:r>
              <a:rPr lang="pt-BR" sz="1400" b="1" dirty="0"/>
              <a:t>superior a 10.000 km:</a:t>
            </a:r>
          </a:p>
        </p:txBody>
      </p:sp>
      <p:pic>
        <p:nvPicPr>
          <p:cNvPr id="3074" name="Imagem 14" descr="image003">
            <a:extLst>
              <a:ext uri="{FF2B5EF4-FFF2-40B4-BE49-F238E27FC236}">
                <a16:creationId xmlns:a16="http://schemas.microsoft.com/office/drawing/2014/main" id="{0969EE6B-BDF0-4130-91C7-7A0FEA7D4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25" y="3913237"/>
            <a:ext cx="803271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a:extLst>
              <a:ext uri="{FF2B5EF4-FFF2-40B4-BE49-F238E27FC236}">
                <a16:creationId xmlns:a16="http://schemas.microsoft.com/office/drawing/2014/main" id="{D6ABB5BC-6D40-4762-BB7F-B5A15139F659}"/>
              </a:ext>
            </a:extLst>
          </p:cNvPr>
          <p:cNvPicPr>
            <a:picLocks noChangeAspect="1"/>
          </p:cNvPicPr>
          <p:nvPr/>
        </p:nvPicPr>
        <p:blipFill>
          <a:blip r:embed="rId3"/>
          <a:stretch>
            <a:fillRect/>
          </a:stretch>
        </p:blipFill>
        <p:spPr>
          <a:xfrm>
            <a:off x="1419985" y="1988840"/>
            <a:ext cx="6079592" cy="1800000"/>
          </a:xfrm>
          <a:prstGeom prst="rect">
            <a:avLst/>
          </a:prstGeom>
          <a:ln>
            <a:solidFill>
              <a:schemeClr val="tx2">
                <a:lumMod val="40000"/>
                <a:lumOff val="60000"/>
              </a:schemeClr>
            </a:solidFill>
          </a:ln>
        </p:spPr>
      </p:pic>
    </p:spTree>
    <p:extLst>
      <p:ext uri="{BB962C8B-B14F-4D97-AF65-F5344CB8AC3E}">
        <p14:creationId xmlns:p14="http://schemas.microsoft.com/office/powerpoint/2010/main" val="332113353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7.5 Exemplos de Registros de Entrada Recusados</a:t>
            </a:r>
          </a:p>
        </p:txBody>
      </p:sp>
      <p:sp>
        <p:nvSpPr>
          <p:cNvPr id="11" name="CaixaDeTexto 10"/>
          <p:cNvSpPr txBox="1"/>
          <p:nvPr/>
        </p:nvSpPr>
        <p:spPr>
          <a:xfrm>
            <a:off x="231064" y="1148264"/>
            <a:ext cx="8856984" cy="307777"/>
          </a:xfrm>
          <a:prstGeom prst="rect">
            <a:avLst/>
          </a:prstGeom>
          <a:noFill/>
        </p:spPr>
        <p:txBody>
          <a:bodyPr wrap="square" rtlCol="0">
            <a:spAutoFit/>
          </a:bodyPr>
          <a:lstStyle/>
          <a:p>
            <a:pPr indent="15875" algn="just">
              <a:spcBef>
                <a:spcPts val="600"/>
              </a:spcBef>
              <a:spcAft>
                <a:spcPts val="600"/>
              </a:spcAft>
              <a:buFont typeface="+mj-lt"/>
              <a:buAutoNum type="arabicPeriod" startAt="5"/>
            </a:pPr>
            <a:r>
              <a:rPr lang="pt-BR" sz="1400" dirty="0"/>
              <a:t> Tentativa de registro de veículo com condutor </a:t>
            </a:r>
            <a:r>
              <a:rPr lang="pt-BR" sz="1400" b="1" dirty="0"/>
              <a:t>de outro órgão</a:t>
            </a:r>
            <a:r>
              <a:rPr lang="pt-BR" sz="1400" dirty="0"/>
              <a:t>; </a:t>
            </a:r>
            <a:endParaRPr lang="pt-BR" sz="1400" dirty="0">
              <a:solidFill>
                <a:srgbClr val="FF0000"/>
              </a:solidFill>
            </a:endParaRPr>
          </a:p>
        </p:txBody>
      </p:sp>
      <p:pic>
        <p:nvPicPr>
          <p:cNvPr id="2" name="Imagem 1">
            <a:extLst>
              <a:ext uri="{FF2B5EF4-FFF2-40B4-BE49-F238E27FC236}">
                <a16:creationId xmlns:a16="http://schemas.microsoft.com/office/drawing/2014/main" id="{582181F5-C0A2-4556-B5AC-2B66F39A1F56}"/>
              </a:ext>
            </a:extLst>
          </p:cNvPr>
          <p:cNvPicPr>
            <a:picLocks noChangeAspect="1"/>
          </p:cNvPicPr>
          <p:nvPr/>
        </p:nvPicPr>
        <p:blipFill>
          <a:blip r:embed="rId2"/>
          <a:stretch>
            <a:fillRect/>
          </a:stretch>
        </p:blipFill>
        <p:spPr>
          <a:xfrm>
            <a:off x="1033462" y="1628800"/>
            <a:ext cx="7077075" cy="4305300"/>
          </a:xfrm>
          <a:prstGeom prst="rect">
            <a:avLst/>
          </a:prstGeom>
          <a:ln>
            <a:solidFill>
              <a:schemeClr val="accent1"/>
            </a:solidFill>
          </a:ln>
        </p:spPr>
      </p:pic>
    </p:spTree>
    <p:extLst>
      <p:ext uri="{BB962C8B-B14F-4D97-AF65-F5344CB8AC3E}">
        <p14:creationId xmlns:p14="http://schemas.microsoft.com/office/powerpoint/2010/main" val="266356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prstClr val="white"/>
                </a:solidFill>
              </a:rPr>
              <a:t>FLUXO DA MANUTENÇÃO</a:t>
            </a:r>
            <a:endParaRPr lang="pt-BR" sz="2000" b="1" dirty="0">
              <a:solidFill>
                <a:prstClr val="white"/>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INSTRUMENTO DE MEDIÇÃO DE RESULTADOS - IMR</a:t>
            </a:r>
          </a:p>
        </p:txBody>
      </p:sp>
      <p:sp>
        <p:nvSpPr>
          <p:cNvPr id="10" name="AutoShape 4"/>
          <p:cNvSpPr>
            <a:spLocks noChangeArrowheads="1"/>
          </p:cNvSpPr>
          <p:nvPr/>
        </p:nvSpPr>
        <p:spPr bwMode="auto">
          <a:xfrm>
            <a:off x="1390998" y="5442598"/>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INTEGRAÇÃO SIAD X SOU LOG</a:t>
            </a:r>
          </a:p>
        </p:txBody>
      </p:sp>
    </p:spTree>
    <p:extLst>
      <p:ext uri="{BB962C8B-B14F-4D97-AF65-F5344CB8AC3E}">
        <p14:creationId xmlns:p14="http://schemas.microsoft.com/office/powerpoint/2010/main" val="305413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922280"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2.4.1 Procedimentos para Criação/Visualização dos Planos</a:t>
            </a:r>
          </a:p>
        </p:txBody>
      </p:sp>
      <p:sp>
        <p:nvSpPr>
          <p:cNvPr id="8" name="CaixaDeTexto 7"/>
          <p:cNvSpPr txBox="1"/>
          <p:nvPr/>
        </p:nvSpPr>
        <p:spPr>
          <a:xfrm>
            <a:off x="229412" y="1412776"/>
            <a:ext cx="8642612" cy="2308324"/>
          </a:xfrm>
          <a:prstGeom prst="rect">
            <a:avLst/>
          </a:prstGeom>
          <a:noFill/>
        </p:spPr>
        <p:txBody>
          <a:bodyPr wrap="square" rtlCol="0">
            <a:spAutoFit/>
          </a:bodyPr>
          <a:lstStyle/>
          <a:p>
            <a:pPr marL="342900" lvl="0" indent="-342900" algn="just">
              <a:buFont typeface="+mj-lt"/>
              <a:buAutoNum type="arabicPeriod"/>
            </a:pPr>
            <a:r>
              <a:rPr lang="pt-BR" sz="1400" dirty="0">
                <a:latin typeface="Arial" panose="020B0604020202020204" pitchFamily="34" charset="0"/>
                <a:cs typeface="Arial" panose="020B0604020202020204" pitchFamily="34" charset="0"/>
              </a:rPr>
              <a:t>O gestor de frota deve contatar a equipe plataforma, solicitando a criação dos planos, para atender as necessidades dos veículos de sua frota;</a:t>
            </a:r>
          </a:p>
          <a:p>
            <a:pPr lvl="0"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2.    Para visualização dos planos:</a:t>
            </a:r>
          </a:p>
          <a:p>
            <a:pPr marL="1314450" lvl="2" indent="-400050">
              <a:buFont typeface="+mj-lt"/>
              <a:buAutoNum type="romanUcPeriod"/>
            </a:pPr>
            <a:r>
              <a:rPr lang="pt-BR" sz="1400" dirty="0">
                <a:latin typeface="Arial" panose="020B0604020202020204" pitchFamily="34" charset="0"/>
                <a:cs typeface="Arial" panose="020B0604020202020204" pitchFamily="34" charset="0"/>
              </a:rPr>
              <a:t>Acessar o módulo de manutenção preventiva:</a:t>
            </a:r>
          </a:p>
          <a:p>
            <a:pPr marL="1657350" lvl="3" indent="-285750">
              <a:buFont typeface="Wingdings" panose="05000000000000000000" pitchFamily="2" charset="2"/>
              <a:buChar char="Ø"/>
            </a:pPr>
            <a:r>
              <a:rPr lang="pt-BR" sz="1400" dirty="0">
                <a:latin typeface="Arial" panose="020B0604020202020204" pitchFamily="34" charset="0"/>
                <a:cs typeface="Arial" panose="020B0604020202020204" pitchFamily="34" charset="0"/>
              </a:rPr>
              <a:t>Menu Operacional</a:t>
            </a:r>
          </a:p>
          <a:p>
            <a:pPr marL="1657350" lvl="3" indent="-285750">
              <a:buFont typeface="Wingdings" panose="05000000000000000000" pitchFamily="2" charset="2"/>
              <a:buChar char="Ø"/>
            </a:pPr>
            <a:r>
              <a:rPr lang="pt-BR" sz="1400" dirty="0">
                <a:latin typeface="Arial" panose="020B0604020202020204" pitchFamily="34" charset="0"/>
                <a:cs typeface="Arial" panose="020B0604020202020204" pitchFamily="34" charset="0"/>
              </a:rPr>
              <a:t>Acesso à manutenção preventiva</a:t>
            </a:r>
          </a:p>
          <a:p>
            <a:pPr marL="1657350" lvl="3" indent="-285750">
              <a:buFont typeface="Wingdings" panose="05000000000000000000" pitchFamily="2" charset="2"/>
              <a:buChar char="Ø"/>
            </a:pPr>
            <a:r>
              <a:rPr lang="pt-BR" sz="1400" dirty="0">
                <a:latin typeface="Arial" panose="020B0604020202020204" pitchFamily="34" charset="0"/>
                <a:cs typeface="Arial" panose="020B0604020202020204" pitchFamily="34" charset="0"/>
              </a:rPr>
              <a:t>Menu Preventivas</a:t>
            </a:r>
          </a:p>
          <a:p>
            <a:pPr marL="342900" indent="-342900" algn="just">
              <a:buFont typeface="+mj-lt"/>
              <a:buAutoNum type="arabicPeriod"/>
            </a:pPr>
            <a:endParaRPr lang="pt-BR" sz="1600" dirty="0">
              <a:latin typeface="Calibri" panose="020F0502020204030204" pitchFamily="34" charset="0"/>
            </a:endParaRPr>
          </a:p>
          <a:p>
            <a:pPr lvl="0" algn="just"/>
            <a:endParaRPr lang="pt-BR" sz="1600" dirty="0">
              <a:latin typeface="Calibri" panose="020F0502020204030204" pitchFamily="34" charset="0"/>
            </a:endParaRPr>
          </a:p>
        </p:txBody>
      </p:sp>
      <p:pic>
        <p:nvPicPr>
          <p:cNvPr id="9" name="Picture 2"/>
          <p:cNvPicPr/>
          <p:nvPr/>
        </p:nvPicPr>
        <p:blipFill rotWithShape="1">
          <a:blip r:embed="rId2">
            <a:extLst>
              <a:ext uri="{28A0092B-C50C-407E-A947-70E740481C1C}">
                <a14:useLocalDpi xmlns:a14="http://schemas.microsoft.com/office/drawing/2010/main" val="0"/>
              </a:ext>
            </a:extLst>
          </a:blip>
          <a:srcRect l="51212" b="51447"/>
          <a:stretch/>
        </p:blipFill>
        <p:spPr bwMode="auto">
          <a:xfrm>
            <a:off x="2339752" y="3573016"/>
            <a:ext cx="4176464" cy="2228180"/>
          </a:xfrm>
          <a:prstGeom prst="rect">
            <a:avLst/>
          </a:prstGeom>
          <a:noFill/>
          <a:ln w="9525" cap="flat" cmpd="sng" algn="ctr">
            <a:solidFill>
              <a:srgbClr val="4F81BD">
                <a:lumMod val="40000"/>
                <a:lumOff val="6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90982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7.5 Exemplos de Registros de Entrada Recusados</a:t>
            </a:r>
          </a:p>
        </p:txBody>
      </p:sp>
      <p:sp>
        <p:nvSpPr>
          <p:cNvPr id="11" name="CaixaDeTexto 10"/>
          <p:cNvSpPr txBox="1"/>
          <p:nvPr/>
        </p:nvSpPr>
        <p:spPr>
          <a:xfrm>
            <a:off x="231064" y="1148264"/>
            <a:ext cx="8856984" cy="307777"/>
          </a:xfrm>
          <a:prstGeom prst="rect">
            <a:avLst/>
          </a:prstGeom>
          <a:noFill/>
        </p:spPr>
        <p:txBody>
          <a:bodyPr wrap="square" rtlCol="0">
            <a:spAutoFit/>
          </a:bodyPr>
          <a:lstStyle/>
          <a:p>
            <a:pPr marL="342900" indent="-342900" algn="just">
              <a:spcBef>
                <a:spcPts val="600"/>
              </a:spcBef>
              <a:spcAft>
                <a:spcPts val="600"/>
              </a:spcAft>
              <a:buFont typeface="+mj-lt"/>
              <a:buAutoNum type="arabicPeriod" startAt="6"/>
            </a:pPr>
            <a:r>
              <a:rPr lang="pt-BR" sz="1400" dirty="0"/>
              <a:t> Tentativa de registro de veículo com condutor com status </a:t>
            </a:r>
            <a:r>
              <a:rPr lang="pt-BR" sz="1400" b="1" dirty="0"/>
              <a:t>diferente</a:t>
            </a:r>
            <a:r>
              <a:rPr lang="pt-BR" sz="1400" dirty="0"/>
              <a:t> de </a:t>
            </a:r>
            <a:r>
              <a:rPr lang="pt-BR" sz="1400" b="1" dirty="0"/>
              <a:t>ATIVO - “A”:</a:t>
            </a:r>
          </a:p>
        </p:txBody>
      </p:sp>
      <p:pic>
        <p:nvPicPr>
          <p:cNvPr id="4099" name="Imagem 9" descr="image012">
            <a:extLst>
              <a:ext uri="{FF2B5EF4-FFF2-40B4-BE49-F238E27FC236}">
                <a16:creationId xmlns:a16="http://schemas.microsoft.com/office/drawing/2014/main" id="{14C7EFB5-643A-478B-B490-D9FC1965C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65" y="1933095"/>
            <a:ext cx="8662916"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80741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123052" y="1341732"/>
            <a:ext cx="8856984" cy="892552"/>
          </a:xfrm>
          <a:prstGeom prst="rect">
            <a:avLst/>
          </a:prstGeom>
          <a:noFill/>
        </p:spPr>
        <p:txBody>
          <a:bodyPr wrap="square" rtlCol="0">
            <a:spAutoFit/>
          </a:bodyPr>
          <a:lstStyle/>
          <a:p>
            <a:pPr indent="15875" algn="just">
              <a:spcBef>
                <a:spcPts val="600"/>
              </a:spcBef>
              <a:spcAft>
                <a:spcPts val="600"/>
              </a:spcAft>
            </a:pPr>
            <a:r>
              <a:rPr lang="pt-BR" sz="1400" dirty="0"/>
              <a:t>Para que a integração funcione corretamente, é necessário que a comunicação entre os sistemas esteja </a:t>
            </a:r>
            <a:r>
              <a:rPr lang="pt-BR" sz="1400" b="1" dirty="0"/>
              <a:t>ATIVA</a:t>
            </a:r>
            <a:r>
              <a:rPr lang="pt-BR" sz="1400" dirty="0"/>
              <a:t>.</a:t>
            </a:r>
          </a:p>
          <a:p>
            <a:pPr indent="15875" algn="just">
              <a:spcBef>
                <a:spcPts val="600"/>
              </a:spcBef>
              <a:spcAft>
                <a:spcPts val="600"/>
              </a:spcAft>
            </a:pPr>
            <a:r>
              <a:rPr lang="pt-BR" sz="1400" dirty="0"/>
              <a:t>Porém, como forma de precaução, foram desenvolvidas regras para tratar a manutenção em casos de falhas de comunicação.</a:t>
            </a:r>
          </a:p>
        </p:txBody>
      </p:sp>
      <p:sp>
        <p:nvSpPr>
          <p:cNvPr id="9" name="Fluxograma: Disco magnético 8"/>
          <p:cNvSpPr/>
          <p:nvPr/>
        </p:nvSpPr>
        <p:spPr>
          <a:xfrm>
            <a:off x="902150" y="3722366"/>
            <a:ext cx="1440160" cy="1609591"/>
          </a:xfrm>
          <a:prstGeom prst="flowChartMagneticDisk">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SOU LOG</a:t>
            </a:r>
            <a:endParaRPr lang="pt-BR" b="1" dirty="0"/>
          </a:p>
        </p:txBody>
      </p:sp>
      <p:sp>
        <p:nvSpPr>
          <p:cNvPr id="15" name="Fluxograma: Disco magnético 14"/>
          <p:cNvSpPr/>
          <p:nvPr/>
        </p:nvSpPr>
        <p:spPr>
          <a:xfrm>
            <a:off x="6692029" y="3722366"/>
            <a:ext cx="1440160" cy="1609591"/>
          </a:xfrm>
          <a:prstGeom prst="flowChartMagneticDisk">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b="1" dirty="0"/>
              <a:t>SIAD</a:t>
            </a:r>
            <a:endParaRPr lang="pt-BR" b="1" dirty="0"/>
          </a:p>
        </p:txBody>
      </p:sp>
      <p:pic>
        <p:nvPicPr>
          <p:cNvPr id="16" name="Picture 2" descr="http://2.bp.blogspot.com/-NaCYY1vL0QE/TxoBeS7P_sI/AAAAAAAAAhg/1WZnr6WSqWc/s1600/internet_nao_funciona.jpg"/>
          <p:cNvPicPr>
            <a:picLocks noChangeAspect="1" noChangeArrowheads="1"/>
          </p:cNvPicPr>
          <p:nvPr/>
        </p:nvPicPr>
        <p:blipFill>
          <a:blip r:embed="rId2" cstate="print"/>
          <a:srcRect/>
          <a:stretch>
            <a:fillRect/>
          </a:stretch>
        </p:blipFill>
        <p:spPr bwMode="auto">
          <a:xfrm>
            <a:off x="2875605" y="2564904"/>
            <a:ext cx="3168352" cy="1877542"/>
          </a:xfrm>
          <a:prstGeom prst="rect">
            <a:avLst/>
          </a:prstGeom>
          <a:noFill/>
        </p:spPr>
      </p:pic>
      <p:sp>
        <p:nvSpPr>
          <p:cNvPr id="17" name="Seta para a direita 16"/>
          <p:cNvSpPr/>
          <p:nvPr/>
        </p:nvSpPr>
        <p:spPr>
          <a:xfrm>
            <a:off x="2875605" y="4370438"/>
            <a:ext cx="3312368" cy="50405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BR"/>
          </a:p>
        </p:txBody>
      </p:sp>
      <p:pic>
        <p:nvPicPr>
          <p:cNvPr id="18" name="Picture 3" descr="C:\Users\CAMG\AppData\Local\Microsoft\Windows\Temporary Internet Files\Content.IE5\W9QS8GAU\large-Alphabet-Letter-X-66.6-3871[1].gif"/>
          <p:cNvPicPr>
            <a:picLocks noChangeAspect="1" noChangeArrowheads="1"/>
          </p:cNvPicPr>
          <p:nvPr/>
        </p:nvPicPr>
        <p:blipFill>
          <a:blip r:embed="rId3" cstate="print"/>
          <a:srcRect/>
          <a:stretch>
            <a:fillRect/>
          </a:stretch>
        </p:blipFill>
        <p:spPr bwMode="auto">
          <a:xfrm>
            <a:off x="4171749" y="4298430"/>
            <a:ext cx="579183" cy="648072"/>
          </a:xfrm>
          <a:prstGeom prst="rect">
            <a:avLst/>
          </a:prstGeom>
          <a:noFill/>
        </p:spPr>
      </p:pic>
    </p:spTree>
    <p:extLst>
      <p:ext uri="{BB962C8B-B14F-4D97-AF65-F5344CB8AC3E}">
        <p14:creationId xmlns:p14="http://schemas.microsoft.com/office/powerpoint/2010/main" val="9776250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241649" y="1379936"/>
            <a:ext cx="8856984" cy="307777"/>
          </a:xfrm>
          <a:prstGeom prst="rect">
            <a:avLst/>
          </a:prstGeom>
          <a:noFill/>
        </p:spPr>
        <p:txBody>
          <a:bodyPr wrap="square" rtlCol="0">
            <a:spAutoFit/>
          </a:bodyPr>
          <a:lstStyle/>
          <a:p>
            <a:pPr indent="15875" algn="just">
              <a:spcBef>
                <a:spcPts val="600"/>
              </a:spcBef>
              <a:spcAft>
                <a:spcPts val="600"/>
              </a:spcAft>
            </a:pPr>
            <a:r>
              <a:rPr lang="pt-BR" sz="1400" dirty="0"/>
              <a:t>Abaixo, estão listadas algumas </a:t>
            </a:r>
            <a:r>
              <a:rPr lang="pt-BR" sz="1400" b="1" dirty="0"/>
              <a:t>ações de contingência </a:t>
            </a:r>
            <a:r>
              <a:rPr lang="pt-BR" sz="1400" dirty="0"/>
              <a:t>no caso de falha de comunicação:</a:t>
            </a:r>
          </a:p>
        </p:txBody>
      </p:sp>
      <p:graphicFrame>
        <p:nvGraphicFramePr>
          <p:cNvPr id="14" name="Diagrama 13"/>
          <p:cNvGraphicFramePr/>
          <p:nvPr>
            <p:extLst>
              <p:ext uri="{D42A27DB-BD31-4B8C-83A1-F6EECF244321}">
                <p14:modId xmlns:p14="http://schemas.microsoft.com/office/powerpoint/2010/main" val="2104283423"/>
              </p:ext>
            </p:extLst>
          </p:nvPr>
        </p:nvGraphicFramePr>
        <p:xfrm>
          <a:off x="309093" y="2132856"/>
          <a:ext cx="8301376"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64018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241649" y="1379936"/>
            <a:ext cx="8856984" cy="307777"/>
          </a:xfrm>
          <a:prstGeom prst="rect">
            <a:avLst/>
          </a:prstGeom>
          <a:noFill/>
        </p:spPr>
        <p:txBody>
          <a:bodyPr wrap="square" rtlCol="0">
            <a:spAutoFit/>
          </a:bodyPr>
          <a:lstStyle/>
          <a:p>
            <a:pPr lvl="0"/>
            <a:r>
              <a:rPr lang="pt-BR" sz="1400" dirty="0"/>
              <a:t>Falha de comunicação no </a:t>
            </a:r>
            <a:r>
              <a:rPr lang="pt-BR" sz="1400" b="1" dirty="0"/>
              <a:t>registro de entrada </a:t>
            </a:r>
            <a:r>
              <a:rPr lang="pt-BR" sz="1400" dirty="0"/>
              <a:t>do veículo do estabelecimento:</a:t>
            </a:r>
          </a:p>
        </p:txBody>
      </p:sp>
      <p:graphicFrame>
        <p:nvGraphicFramePr>
          <p:cNvPr id="7" name="Diagrama 6"/>
          <p:cNvGraphicFramePr/>
          <p:nvPr>
            <p:extLst>
              <p:ext uri="{D42A27DB-BD31-4B8C-83A1-F6EECF244321}">
                <p14:modId xmlns:p14="http://schemas.microsoft.com/office/powerpoint/2010/main" val="1766268550"/>
              </p:ext>
            </p:extLst>
          </p:nvPr>
        </p:nvGraphicFramePr>
        <p:xfrm>
          <a:off x="242713" y="2780928"/>
          <a:ext cx="421706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ângulo 7"/>
          <p:cNvSpPr/>
          <p:nvPr/>
        </p:nvSpPr>
        <p:spPr>
          <a:xfrm>
            <a:off x="5277498" y="1967876"/>
            <a:ext cx="3600400" cy="2304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Se houver falha de comunicação nesta etapa, o registro de entrada </a:t>
            </a:r>
            <a:r>
              <a:rPr lang="pt-BR" sz="1400" b="1" dirty="0">
                <a:latin typeface="Arial" panose="020B0604020202020204" pitchFamily="34" charset="0"/>
                <a:cs typeface="Arial" panose="020B0604020202020204" pitchFamily="34" charset="0"/>
              </a:rPr>
              <a:t>NÃO</a:t>
            </a:r>
            <a:r>
              <a:rPr lang="pt-BR" sz="1400" dirty="0">
                <a:latin typeface="Arial" panose="020B0604020202020204" pitchFamily="34" charset="0"/>
                <a:cs typeface="Arial" panose="020B0604020202020204" pitchFamily="34" charset="0"/>
              </a:rPr>
              <a:t> será concluído. O veículo continuará “EM USO” e o atendimento aberto não será fechado.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Será necessário aguardar o restabelecimento da comunicação entre os sistemas (</a:t>
            </a:r>
            <a:r>
              <a:rPr lang="pt-BR" sz="1400" b="1" dirty="0">
                <a:solidFill>
                  <a:schemeClr val="tx1"/>
                </a:solidFill>
                <a:latin typeface="Arial" panose="020B0604020202020204" pitchFamily="34" charset="0"/>
                <a:cs typeface="Arial" panose="020B0604020202020204" pitchFamily="34" charset="0"/>
              </a:rPr>
              <a:t>SOU LOG</a:t>
            </a:r>
            <a:r>
              <a:rPr lang="pt-BR" sz="1400" dirty="0">
                <a:solidFill>
                  <a:schemeClr val="tx1"/>
                </a:solidFill>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e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 para realizar nova tentativa de registro de entrada.</a:t>
            </a:r>
          </a:p>
        </p:txBody>
      </p:sp>
      <p:sp>
        <p:nvSpPr>
          <p:cNvPr id="9" name="Seta para a direita 8"/>
          <p:cNvSpPr/>
          <p:nvPr/>
        </p:nvSpPr>
        <p:spPr>
          <a:xfrm>
            <a:off x="4634598" y="2924944"/>
            <a:ext cx="504056" cy="7920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73783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241649" y="1379936"/>
            <a:ext cx="8856984" cy="307777"/>
          </a:xfrm>
          <a:prstGeom prst="rect">
            <a:avLst/>
          </a:prstGeom>
          <a:noFill/>
        </p:spPr>
        <p:txBody>
          <a:bodyPr wrap="square" rtlCol="0">
            <a:spAutoFit/>
          </a:bodyPr>
          <a:lstStyle/>
          <a:p>
            <a:pPr lvl="0"/>
            <a:r>
              <a:rPr lang="pt-BR" sz="1400" dirty="0"/>
              <a:t>Falha de comunicação no </a:t>
            </a:r>
            <a:r>
              <a:rPr lang="pt-BR" sz="1400" b="1" dirty="0"/>
              <a:t>registro de entrada </a:t>
            </a:r>
            <a:r>
              <a:rPr lang="pt-BR" sz="1400" dirty="0"/>
              <a:t>do veículo do estabelecimento:</a:t>
            </a:r>
          </a:p>
        </p:txBody>
      </p:sp>
      <p:pic>
        <p:nvPicPr>
          <p:cNvPr id="6146" name="Picture 2" descr="image007">
            <a:extLst>
              <a:ext uri="{FF2B5EF4-FFF2-40B4-BE49-F238E27FC236}">
                <a16:creationId xmlns:a16="http://schemas.microsoft.com/office/drawing/2014/main" id="{A5BBB402-C236-472B-ACA5-90779A84D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43" t="10135" r="22123" b="70906"/>
          <a:stretch/>
        </p:blipFill>
        <p:spPr bwMode="auto">
          <a:xfrm>
            <a:off x="1292625" y="2029494"/>
            <a:ext cx="6558749" cy="11521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16853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241649" y="1379936"/>
            <a:ext cx="8856984" cy="307777"/>
          </a:xfrm>
          <a:prstGeom prst="rect">
            <a:avLst/>
          </a:prstGeom>
          <a:noFill/>
        </p:spPr>
        <p:txBody>
          <a:bodyPr wrap="square" rtlCol="0">
            <a:spAutoFit/>
          </a:bodyPr>
          <a:lstStyle/>
          <a:p>
            <a:pPr lvl="0"/>
            <a:r>
              <a:rPr lang="pt-BR" sz="1400" dirty="0"/>
              <a:t>Falha de comunicação na </a:t>
            </a:r>
            <a:r>
              <a:rPr lang="pt-BR" sz="1400" b="1" dirty="0"/>
              <a:t>retirada</a:t>
            </a:r>
            <a:r>
              <a:rPr lang="pt-BR" sz="1400" dirty="0"/>
              <a:t> do veículo do estabelecimento:</a:t>
            </a:r>
          </a:p>
        </p:txBody>
      </p:sp>
      <p:sp>
        <p:nvSpPr>
          <p:cNvPr id="8" name="Seta para a direita 7"/>
          <p:cNvSpPr/>
          <p:nvPr/>
        </p:nvSpPr>
        <p:spPr>
          <a:xfrm>
            <a:off x="4670141" y="3068960"/>
            <a:ext cx="576064" cy="7920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9" name="Retângulo 8"/>
          <p:cNvSpPr/>
          <p:nvPr/>
        </p:nvSpPr>
        <p:spPr>
          <a:xfrm>
            <a:off x="5341835" y="2204864"/>
            <a:ext cx="3530189" cy="25202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Se houver falha de comunicação nesta etapa, o registro de saída será </a:t>
            </a:r>
            <a:r>
              <a:rPr lang="pt-BR" sz="1400" b="1" dirty="0">
                <a:latin typeface="Arial" panose="020B0604020202020204" pitchFamily="34" charset="0"/>
                <a:cs typeface="Arial" panose="020B0604020202020204" pitchFamily="34" charset="0"/>
              </a:rPr>
              <a:t>concluído</a:t>
            </a:r>
            <a:r>
              <a:rPr lang="pt-BR" sz="1400" dirty="0">
                <a:latin typeface="Arial" panose="020B0604020202020204" pitchFamily="34" charset="0"/>
                <a:cs typeface="Arial" panose="020B0604020202020204" pitchFamily="34" charset="0"/>
              </a:rPr>
              <a:t> no </a:t>
            </a:r>
            <a:r>
              <a:rPr lang="pt-BR" sz="1400" b="1" dirty="0">
                <a:solidFill>
                  <a:srgbClr val="0000FF"/>
                </a:solidFill>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e ficará </a:t>
            </a:r>
            <a:r>
              <a:rPr lang="pt-BR" sz="1400" b="1" dirty="0">
                <a:latin typeface="Arial" panose="020B0604020202020204" pitchFamily="34" charset="0"/>
                <a:cs typeface="Arial" panose="020B0604020202020204" pitchFamily="34" charset="0"/>
              </a:rPr>
              <a:t>pendente</a:t>
            </a:r>
            <a:r>
              <a:rPr lang="pt-BR" sz="1400" dirty="0">
                <a:latin typeface="Arial" panose="020B0604020202020204" pitchFamily="34" charset="0"/>
                <a:cs typeface="Arial" panose="020B0604020202020204" pitchFamily="34" charset="0"/>
              </a:rPr>
              <a:t> no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Será necessário que, após o restabelecimento da comunicação, o Gestor de Frota aguarde que o </a:t>
            </a:r>
            <a:r>
              <a:rPr lang="pt-BR" sz="1400" b="1" dirty="0">
                <a:solidFill>
                  <a:srgbClr val="0000FF"/>
                </a:solidFill>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faça essa tratativa automaticamente.</a:t>
            </a:r>
          </a:p>
        </p:txBody>
      </p:sp>
      <p:graphicFrame>
        <p:nvGraphicFramePr>
          <p:cNvPr id="14" name="Diagrama 13"/>
          <p:cNvGraphicFramePr/>
          <p:nvPr>
            <p:extLst>
              <p:ext uri="{D42A27DB-BD31-4B8C-83A1-F6EECF244321}">
                <p14:modId xmlns:p14="http://schemas.microsoft.com/office/powerpoint/2010/main" val="390823714"/>
              </p:ext>
            </p:extLst>
          </p:nvPr>
        </p:nvGraphicFramePr>
        <p:xfrm>
          <a:off x="332679" y="2276872"/>
          <a:ext cx="421706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3138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241649" y="1379936"/>
            <a:ext cx="8856984" cy="307777"/>
          </a:xfrm>
          <a:prstGeom prst="rect">
            <a:avLst/>
          </a:prstGeom>
          <a:noFill/>
        </p:spPr>
        <p:txBody>
          <a:bodyPr wrap="square" rtlCol="0">
            <a:spAutoFit/>
          </a:bodyPr>
          <a:lstStyle/>
          <a:p>
            <a:pPr lvl="0"/>
            <a:r>
              <a:rPr lang="pt-BR" sz="1400" dirty="0"/>
              <a:t>Falha de comunicação no </a:t>
            </a:r>
            <a:r>
              <a:rPr lang="pt-BR" sz="1400" b="1" dirty="0"/>
              <a:t>cancelamento</a:t>
            </a:r>
            <a:r>
              <a:rPr lang="pt-BR" sz="1400" dirty="0"/>
              <a:t> da manutenção:</a:t>
            </a:r>
          </a:p>
        </p:txBody>
      </p:sp>
      <p:sp>
        <p:nvSpPr>
          <p:cNvPr id="14" name="Retângulo 13"/>
          <p:cNvSpPr/>
          <p:nvPr/>
        </p:nvSpPr>
        <p:spPr>
          <a:xfrm>
            <a:off x="5338534" y="2284653"/>
            <a:ext cx="3533490" cy="25047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pt-BR" sz="1400" dirty="0">
                <a:latin typeface="Arial" panose="020B0604020202020204" pitchFamily="34" charset="0"/>
                <a:cs typeface="Arial" panose="020B0604020202020204" pitchFamily="34" charset="0"/>
              </a:rPr>
              <a:t>Se houver falha de comunicação nesta etapa, será feito o cancelamento da manutenção </a:t>
            </a:r>
            <a:r>
              <a:rPr lang="pt-BR" sz="1400" dirty="0">
                <a:solidFill>
                  <a:schemeClr val="tx1"/>
                </a:solidFill>
                <a:latin typeface="Arial" panose="020B0604020202020204" pitchFamily="34" charset="0"/>
                <a:cs typeface="Arial" panose="020B0604020202020204" pitchFamily="34" charset="0"/>
              </a:rPr>
              <a:t>no </a:t>
            </a:r>
            <a:r>
              <a:rPr lang="pt-BR" sz="1400" b="1" dirty="0">
                <a:solidFill>
                  <a:schemeClr val="tx1"/>
                </a:solidFill>
                <a:latin typeface="Arial" panose="020B0604020202020204" pitchFamily="34" charset="0"/>
                <a:cs typeface="Arial" panose="020B0604020202020204" pitchFamily="34" charset="0"/>
              </a:rPr>
              <a:t>SOU LOG</a:t>
            </a:r>
            <a:r>
              <a:rPr lang="pt-BR" sz="1400" dirty="0">
                <a:solidFill>
                  <a:schemeClr val="tx1"/>
                </a:solidFill>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e a retirada do veículo ficará pendente no </a:t>
            </a:r>
            <a:r>
              <a:rPr lang="pt-BR" sz="1400" b="1" dirty="0">
                <a:solidFill>
                  <a:srgbClr val="C00000"/>
                </a:solidFill>
                <a:latin typeface="Arial" panose="020B0604020202020204" pitchFamily="34" charset="0"/>
                <a:cs typeface="Arial" panose="020B0604020202020204" pitchFamily="34" charset="0"/>
              </a:rPr>
              <a:t>SIAD</a:t>
            </a:r>
            <a:r>
              <a:rPr lang="pt-BR" sz="1400" dirty="0">
                <a:latin typeface="Arial" panose="020B0604020202020204" pitchFamily="34" charset="0"/>
                <a:cs typeface="Arial" panose="020B0604020202020204" pitchFamily="34" charset="0"/>
              </a:rPr>
              <a:t>.</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Será necessário que, após o restabelecimento da comunicação, o Gestor de Frota aguarde que o </a:t>
            </a:r>
            <a:r>
              <a:rPr lang="pt-BR" sz="1400" b="1" dirty="0">
                <a:solidFill>
                  <a:srgbClr val="0000FF"/>
                </a:solidFill>
                <a:latin typeface="Arial" panose="020B0604020202020204" pitchFamily="34" charset="0"/>
                <a:cs typeface="Arial" panose="020B0604020202020204" pitchFamily="34" charset="0"/>
              </a:rPr>
              <a:t>SOU LOG</a:t>
            </a:r>
            <a:r>
              <a:rPr lang="pt-BR" sz="1400" dirty="0">
                <a:latin typeface="Arial" panose="020B0604020202020204" pitchFamily="34" charset="0"/>
                <a:cs typeface="Arial" panose="020B0604020202020204" pitchFamily="34" charset="0"/>
              </a:rPr>
              <a:t> faça essa tratativa automaticamente.</a:t>
            </a:r>
          </a:p>
        </p:txBody>
      </p:sp>
      <p:sp>
        <p:nvSpPr>
          <p:cNvPr id="18" name="Seta para a direita 17"/>
          <p:cNvSpPr/>
          <p:nvPr/>
        </p:nvSpPr>
        <p:spPr>
          <a:xfrm>
            <a:off x="4762470" y="3789040"/>
            <a:ext cx="360040" cy="7920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graphicFrame>
        <p:nvGraphicFramePr>
          <p:cNvPr id="22" name="Diagrama 21"/>
          <p:cNvGraphicFramePr/>
          <p:nvPr>
            <p:extLst>
              <p:ext uri="{D42A27DB-BD31-4B8C-83A1-F6EECF244321}">
                <p14:modId xmlns:p14="http://schemas.microsoft.com/office/powerpoint/2010/main" val="242645369"/>
              </p:ext>
            </p:extLst>
          </p:nvPr>
        </p:nvGraphicFramePr>
        <p:xfrm>
          <a:off x="329378" y="2132856"/>
          <a:ext cx="421706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0795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7. INTEGRAÇÃO SIAD X SOU LOG</a:t>
            </a:r>
          </a:p>
        </p:txBody>
      </p:sp>
      <p:sp>
        <p:nvSpPr>
          <p:cNvPr id="6" name="Retângulo 5"/>
          <p:cNvSpPr/>
          <p:nvPr/>
        </p:nvSpPr>
        <p:spPr>
          <a:xfrm>
            <a:off x="237085"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7.6 Contingência</a:t>
            </a:r>
          </a:p>
        </p:txBody>
      </p:sp>
      <p:sp>
        <p:nvSpPr>
          <p:cNvPr id="11" name="CaixaDeTexto 10"/>
          <p:cNvSpPr txBox="1"/>
          <p:nvPr/>
        </p:nvSpPr>
        <p:spPr>
          <a:xfrm>
            <a:off x="123052" y="1484784"/>
            <a:ext cx="8856984" cy="1600438"/>
          </a:xfrm>
          <a:prstGeom prst="rect">
            <a:avLst/>
          </a:prstGeom>
          <a:noFill/>
        </p:spPr>
        <p:txBody>
          <a:bodyPr wrap="square" rtlCol="0">
            <a:spAutoFit/>
          </a:bodyPr>
          <a:lstStyle/>
          <a:p>
            <a:pPr lvl="0" algn="just"/>
            <a:r>
              <a:rPr lang="pt-BR" sz="1400" dirty="0">
                <a:latin typeface="Arial" panose="020B0604020202020204" pitchFamily="34" charset="0"/>
                <a:cs typeface="Arial" panose="020B0604020202020204" pitchFamily="34" charset="0"/>
              </a:rPr>
              <a:t>Em caso de falha de comunicação na retirada do veículo ou no cancelamento da manutenção, a informação da retirada física do veículo do estabelecimento deve ser informada ao </a:t>
            </a:r>
            <a:r>
              <a:rPr lang="pt-BR" sz="1400" b="1" dirty="0">
                <a:solidFill>
                  <a:srgbClr val="C00000"/>
                </a:solidFill>
                <a:latin typeface="Arial" panose="020B0604020202020204" pitchFamily="34" charset="0"/>
                <a:cs typeface="Arial" panose="020B0604020202020204" pitchFamily="34" charset="0"/>
              </a:rPr>
              <a:t>SIAD</a:t>
            </a: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após o restabelecimento da comunicação entre os sistemas.</a:t>
            </a:r>
          </a:p>
          <a:p>
            <a:pPr lvl="0" algn="just"/>
            <a:endParaRPr lang="pt-BR" sz="1400" dirty="0">
              <a:latin typeface="Arial" panose="020B0604020202020204" pitchFamily="34" charset="0"/>
              <a:cs typeface="Arial" panose="020B0604020202020204" pitchFamily="34" charset="0"/>
            </a:endParaRPr>
          </a:p>
          <a:p>
            <a:pPr lvl="0" algn="just"/>
            <a:r>
              <a:rPr lang="pt-BR" sz="1400" dirty="0">
                <a:latin typeface="Arial" panose="020B0604020202020204" pitchFamily="34" charset="0"/>
                <a:cs typeface="Arial" panose="020B0604020202020204" pitchFamily="34" charset="0"/>
              </a:rPr>
              <a:t>Esse processo será realizado de forma </a:t>
            </a:r>
            <a:r>
              <a:rPr lang="pt-BR" sz="1400" b="1" dirty="0">
                <a:latin typeface="Arial" panose="020B0604020202020204" pitchFamily="34" charset="0"/>
                <a:cs typeface="Arial" panose="020B0604020202020204" pitchFamily="34" charset="0"/>
              </a:rPr>
              <a:t>automática</a:t>
            </a:r>
            <a:r>
              <a:rPr lang="pt-BR" sz="1400" dirty="0">
                <a:latin typeface="Arial" panose="020B0604020202020204" pitchFamily="34" charset="0"/>
                <a:cs typeface="Arial" panose="020B0604020202020204" pitchFamily="34" charset="0"/>
              </a:rPr>
              <a:t>, novas requisições serão realizadas periodicamente até a que retirada seja registrada no SIAD.</a:t>
            </a:r>
          </a:p>
          <a:p>
            <a:pPr marL="857250" lvl="1" indent="-400050" algn="just">
              <a:buFont typeface="+mj-lt"/>
              <a:buAutoNum type="romanUcPeriod"/>
            </a:pPr>
            <a:r>
              <a:rPr lang="pt-BR" sz="1400" dirty="0">
                <a:latin typeface="Arial" panose="020B0604020202020204" pitchFamily="34" charset="0"/>
                <a:cs typeface="Arial" panose="020B0604020202020204" pitchFamily="34" charset="0"/>
              </a:rPr>
              <a:t>Casos de exceção serão tratados pela Ticket Log diretamente com os responsáveis.</a:t>
            </a:r>
          </a:p>
        </p:txBody>
      </p:sp>
    </p:spTree>
    <p:extLst>
      <p:ext uri="{BB962C8B-B14F-4D97-AF65-F5344CB8AC3E}">
        <p14:creationId xmlns:p14="http://schemas.microsoft.com/office/powerpoint/2010/main" val="415651233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05409"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O MODELO DE MANUTENÇÃO DE VEÍCULOS </a:t>
            </a:r>
          </a:p>
        </p:txBody>
      </p:sp>
      <p:sp>
        <p:nvSpPr>
          <p:cNvPr id="5" name="AutoShape 4"/>
          <p:cNvSpPr>
            <a:spLocks noChangeArrowheads="1"/>
          </p:cNvSpPr>
          <p:nvPr/>
        </p:nvSpPr>
        <p:spPr bwMode="auto">
          <a:xfrm>
            <a:off x="1405410" y="981973"/>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SOU LOG</a:t>
            </a:r>
          </a:p>
        </p:txBody>
      </p:sp>
      <p:sp>
        <p:nvSpPr>
          <p:cNvPr id="6" name="AutoShape 4"/>
          <p:cNvSpPr>
            <a:spLocks noChangeArrowheads="1"/>
          </p:cNvSpPr>
          <p:nvPr/>
        </p:nvSpPr>
        <p:spPr bwMode="auto">
          <a:xfrm>
            <a:off x="1405409" y="1725410"/>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schemeClr val="bg1"/>
                </a:solidFill>
              </a:rPr>
              <a:t>FLUXO DA MANUTENÇÃO</a:t>
            </a:r>
            <a:endParaRPr lang="pt-BR" sz="2000" b="1" dirty="0">
              <a:solidFill>
                <a:schemeClr val="bg1"/>
              </a:solidFill>
            </a:endParaRPr>
          </a:p>
        </p:txBody>
      </p:sp>
      <p:sp>
        <p:nvSpPr>
          <p:cNvPr id="7" name="AutoShape 4"/>
          <p:cNvSpPr>
            <a:spLocks noChangeArrowheads="1"/>
          </p:cNvSpPr>
          <p:nvPr/>
        </p:nvSpPr>
        <p:spPr bwMode="auto">
          <a:xfrm>
            <a:off x="1405409" y="246884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PAGAMENTO</a:t>
            </a:r>
          </a:p>
        </p:txBody>
      </p:sp>
      <p:sp>
        <p:nvSpPr>
          <p:cNvPr id="8" name="AutoShape 4"/>
          <p:cNvSpPr>
            <a:spLocks noChangeArrowheads="1"/>
          </p:cNvSpPr>
          <p:nvPr/>
        </p:nvSpPr>
        <p:spPr bwMode="auto">
          <a:xfrm>
            <a:off x="1405409" y="32122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RELATÓRIOS</a:t>
            </a:r>
          </a:p>
        </p:txBody>
      </p:sp>
      <p:sp>
        <p:nvSpPr>
          <p:cNvPr id="9" name="AutoShape 4"/>
          <p:cNvSpPr>
            <a:spLocks noChangeArrowheads="1"/>
          </p:cNvSpPr>
          <p:nvPr/>
        </p:nvSpPr>
        <p:spPr bwMode="auto">
          <a:xfrm>
            <a:off x="1405409" y="395572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INSTRUMENTO DE MEDIÇÃO DE RESULTADOS - IMR</a:t>
            </a:r>
          </a:p>
        </p:txBody>
      </p:sp>
      <p:sp>
        <p:nvSpPr>
          <p:cNvPr id="10" name="AutoShape 4"/>
          <p:cNvSpPr>
            <a:spLocks noChangeArrowheads="1"/>
          </p:cNvSpPr>
          <p:nvPr/>
        </p:nvSpPr>
        <p:spPr bwMode="auto">
          <a:xfrm>
            <a:off x="1405409" y="5442598"/>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CONSIDERAÇÕES FINAIS</a:t>
            </a:r>
          </a:p>
        </p:txBody>
      </p:sp>
      <p:sp>
        <p:nvSpPr>
          <p:cNvPr id="11" name="AutoShape 4"/>
          <p:cNvSpPr>
            <a:spLocks noChangeArrowheads="1"/>
          </p:cNvSpPr>
          <p:nvPr/>
        </p:nvSpPr>
        <p:spPr bwMode="auto">
          <a:xfrm>
            <a:off x="1405409" y="4699159"/>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schemeClr val="bg1"/>
                </a:solidFill>
              </a:rPr>
              <a:t>INTEGRAÇÃO SIAD X SOU LOG</a:t>
            </a:r>
          </a:p>
        </p:txBody>
      </p:sp>
    </p:spTree>
    <p:extLst>
      <p:ext uri="{BB962C8B-B14F-4D97-AF65-F5344CB8AC3E}">
        <p14:creationId xmlns:p14="http://schemas.microsoft.com/office/powerpoint/2010/main" val="227572080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1545"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8. CONTATOS PARA O ACOMPANHAMENTO DOS CONTRATOS </a:t>
            </a:r>
          </a:p>
        </p:txBody>
      </p:sp>
      <p:sp>
        <p:nvSpPr>
          <p:cNvPr id="9" name="CaixaDeTexto 8"/>
          <p:cNvSpPr txBox="1"/>
          <p:nvPr/>
        </p:nvSpPr>
        <p:spPr>
          <a:xfrm>
            <a:off x="211545" y="908720"/>
            <a:ext cx="8640960" cy="5724644"/>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São apresentados a seguir os contatos dos responsáveis, bem como os temas sob a sua responsabilidade, para a solução de dificuldades encontradas na execução dos contratos do Modelo de Manutenção de Veículos:</a:t>
            </a:r>
          </a:p>
          <a:p>
            <a:pPr algn="just"/>
            <a:r>
              <a:rPr lang="pt-BR" sz="1400" b="1" dirty="0">
                <a:latin typeface="Arial" panose="020B0604020202020204" pitchFamily="34" charset="0"/>
                <a:cs typeface="Arial" panose="020B0604020202020204" pitchFamily="34" charset="0"/>
              </a:rPr>
              <a:t>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TICKET LOG – Gestor Dedicado</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Treinamentos de usuários, cadastro e senhas de acesso, e outros.</a:t>
            </a:r>
          </a:p>
          <a:p>
            <a:r>
              <a:rPr lang="pt-BR" sz="1400" b="1" dirty="0">
                <a:latin typeface="Arial" panose="020B0604020202020204" pitchFamily="34" charset="0"/>
                <a:cs typeface="Arial" panose="020B0604020202020204" pitchFamily="34" charset="0"/>
              </a:rPr>
              <a:t>Nome</a:t>
            </a:r>
            <a:r>
              <a:rPr lang="pt-BR" sz="1400" dirty="0">
                <a:latin typeface="Arial" panose="020B0604020202020204" pitchFamily="34" charset="0"/>
                <a:cs typeface="Arial" panose="020B0604020202020204" pitchFamily="34" charset="0"/>
              </a:rPr>
              <a:t>: Diego Adalto Gomes Corgozinho</a:t>
            </a:r>
          </a:p>
          <a:p>
            <a:r>
              <a:rPr lang="pt-BR" sz="1400" b="1" dirty="0">
                <a:latin typeface="Arial" panose="020B0604020202020204" pitchFamily="34" charset="0"/>
                <a:cs typeface="Arial" panose="020B0604020202020204" pitchFamily="34" charset="0"/>
              </a:rPr>
              <a:t>Telefone:</a:t>
            </a:r>
            <a:r>
              <a:rPr lang="pt-BR" sz="1400" dirty="0">
                <a:latin typeface="Arial" panose="020B0604020202020204" pitchFamily="34" charset="0"/>
                <a:cs typeface="Arial" panose="020B0604020202020204" pitchFamily="34" charset="0"/>
              </a:rPr>
              <a:t> (031) 97133-8348</a:t>
            </a:r>
          </a:p>
          <a:p>
            <a:r>
              <a:rPr lang="pt-BR" sz="1400" b="1" dirty="0">
                <a:latin typeface="Arial" panose="020B0604020202020204" pitchFamily="34" charset="0"/>
                <a:cs typeface="Arial" panose="020B0604020202020204" pitchFamily="34" charset="0"/>
              </a:rPr>
              <a:t>E-mail</a:t>
            </a:r>
            <a:r>
              <a:rPr lang="pt-BR" sz="1400"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hlinkClick r:id="rId2"/>
              </a:rPr>
              <a:t>diego.corgozinho@edenred.com</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 </a:t>
            </a:r>
          </a:p>
          <a:p>
            <a:r>
              <a:rPr lang="pt-BR" sz="1400" b="1" dirty="0">
                <a:latin typeface="Arial" panose="020B0604020202020204" pitchFamily="34" charset="0"/>
                <a:cs typeface="Arial" panose="020B0604020202020204" pitchFamily="34" charset="0"/>
              </a:rPr>
              <a:t>TICKET LOG – Suporte Técnico (Canal Exclusivo para o Governo de Minas)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Telefone: 0800 648 4008</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Opção 2 – Suporte Técnico</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Dificuldades relacionadas à atuação da equipe plataforma e à realização das manutenções</a:t>
            </a:r>
          </a:p>
          <a:p>
            <a:r>
              <a:rPr lang="pt-BR" sz="1400" b="1" dirty="0">
                <a:latin typeface="Arial" panose="020B0604020202020204" pitchFamily="34" charset="0"/>
                <a:cs typeface="Arial" panose="020B0604020202020204" pitchFamily="34" charset="0"/>
              </a:rPr>
              <a:t>Nome: </a:t>
            </a:r>
            <a:r>
              <a:rPr lang="pt-BR" sz="1400" dirty="0">
                <a:latin typeface="Arial" panose="020B0604020202020204" pitchFamily="34" charset="0"/>
                <a:cs typeface="Arial" panose="020B0604020202020204" pitchFamily="34" charset="0"/>
              </a:rPr>
              <a:t>Maurício Rudemir– Consultor Técnico</a:t>
            </a:r>
          </a:p>
          <a:p>
            <a:r>
              <a:rPr lang="pt-BR" sz="1400" b="1" dirty="0">
                <a:latin typeface="Arial" panose="020B0604020202020204" pitchFamily="34" charset="0"/>
                <a:cs typeface="Arial" panose="020B0604020202020204" pitchFamily="34" charset="0"/>
              </a:rPr>
              <a:t>E-mail: </a:t>
            </a:r>
            <a:r>
              <a:rPr lang="pt-BR" sz="1400" dirty="0">
                <a:latin typeface="Arial" panose="020B0604020202020204" pitchFamily="34" charset="0"/>
                <a:cs typeface="Arial" panose="020B0604020202020204" pitchFamily="34" charset="0"/>
                <a:hlinkClick r:id="rId3"/>
              </a:rPr>
              <a:t>operação.mg@edenred.com</a:t>
            </a: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TICKET LOG – Central de Atendimento (Canal Exclusivo para o Governo de Minas)</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Telefone: 0800 648 4008</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Opção 1 - Socorro</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Solicitação de guincho em caso de socorro ou remoção de veículo / Dúvidas relacionadas aos agendamentos</a:t>
            </a:r>
          </a:p>
          <a:p>
            <a:r>
              <a:rPr lang="pt-BR" sz="1400" b="1" dirty="0">
                <a:latin typeface="Arial" panose="020B0604020202020204" pitchFamily="34" charset="0"/>
                <a:cs typeface="Arial" panose="020B0604020202020204" pitchFamily="34" charset="0"/>
              </a:rPr>
              <a:t>E-mail: </a:t>
            </a:r>
            <a:r>
              <a:rPr lang="pt-BR" sz="1400" u="sng" dirty="0">
                <a:latin typeface="Arial" panose="020B0604020202020204" pitchFamily="34" charset="0"/>
                <a:cs typeface="Arial" panose="020B0604020202020204" pitchFamily="34" charset="0"/>
                <a:hlinkClick r:id="rId4"/>
              </a:rPr>
              <a:t>agendamento.mg@edenred.com</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 </a:t>
            </a:r>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p:txBody>
      </p:sp>
    </p:spTree>
    <p:extLst>
      <p:ext uri="{BB962C8B-B14F-4D97-AF65-F5344CB8AC3E}">
        <p14:creationId xmlns:p14="http://schemas.microsoft.com/office/powerpoint/2010/main" val="242614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922280"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2.4.1 Procedimentos para Criação/Visualização dos Planos</a:t>
            </a:r>
          </a:p>
        </p:txBody>
      </p:sp>
      <p:sp>
        <p:nvSpPr>
          <p:cNvPr id="11" name="Espaço Reservado para Conteúdo 2"/>
          <p:cNvSpPr>
            <a:spLocks noGrp="1"/>
          </p:cNvSpPr>
          <p:nvPr>
            <p:ph idx="1"/>
          </p:nvPr>
        </p:nvSpPr>
        <p:spPr>
          <a:xfrm>
            <a:off x="611560" y="1156615"/>
            <a:ext cx="8642612" cy="569135"/>
          </a:xfrm>
        </p:spPr>
        <p:txBody>
          <a:bodyPr>
            <a:normAutofit fontScale="92500" lnSpcReduction="10000"/>
          </a:bodyPr>
          <a:lstStyle/>
          <a:p>
            <a:pPr marL="0" lvl="0" indent="0">
              <a:buNone/>
            </a:pPr>
            <a:r>
              <a:rPr lang="pt-BR" sz="1600" dirty="0">
                <a:latin typeface="Calibri" panose="020F0502020204030204" pitchFamily="34" charset="0"/>
              </a:rPr>
              <a:t>     </a:t>
            </a:r>
          </a:p>
          <a:p>
            <a:pPr marL="0" lvl="0" indent="0">
              <a:buNone/>
            </a:pPr>
            <a:r>
              <a:rPr lang="pt-BR" sz="1600" dirty="0">
                <a:latin typeface="Arial" panose="020B0604020202020204" pitchFamily="34" charset="0"/>
                <a:cs typeface="Arial" panose="020B0604020202020204" pitchFamily="34" charset="0"/>
              </a:rPr>
              <a:t>    3</a:t>
            </a:r>
            <a:r>
              <a:rPr lang="pt-BR" sz="1500" dirty="0">
                <a:latin typeface="Arial" panose="020B0604020202020204" pitchFamily="34" charset="0"/>
                <a:cs typeface="Arial" panose="020B0604020202020204" pitchFamily="34" charset="0"/>
              </a:rPr>
              <a:t>.   No módulo de Preventiva acessar PREVENTIVAS / PLANOS e clicar em “Buscar”.</a:t>
            </a:r>
          </a:p>
          <a:p>
            <a:pPr marL="0" lvl="0" indent="0">
              <a:buNone/>
            </a:pPr>
            <a:endParaRPr lang="pt-BR" dirty="0"/>
          </a:p>
          <a:p>
            <a:pPr marL="0" indent="0">
              <a:buNone/>
            </a:pPr>
            <a:endParaRPr lang="pt-BR" dirty="0"/>
          </a:p>
        </p:txBody>
      </p:sp>
      <p:pic>
        <p:nvPicPr>
          <p:cNvPr id="12" name="Imagem 11"/>
          <p:cNvPicPr/>
          <p:nvPr/>
        </p:nvPicPr>
        <p:blipFill>
          <a:blip r:embed="rId2"/>
          <a:stretch>
            <a:fillRect/>
          </a:stretch>
        </p:blipFill>
        <p:spPr>
          <a:xfrm>
            <a:off x="1711051" y="2135245"/>
            <a:ext cx="5458703" cy="3096344"/>
          </a:xfrm>
          <a:prstGeom prst="rect">
            <a:avLst/>
          </a:prstGeom>
        </p:spPr>
      </p:pic>
    </p:spTree>
    <p:extLst>
      <p:ext uri="{BB962C8B-B14F-4D97-AF65-F5344CB8AC3E}">
        <p14:creationId xmlns:p14="http://schemas.microsoft.com/office/powerpoint/2010/main" val="187822004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Conteúdo 2"/>
          <p:cNvSpPr txBox="1">
            <a:spLocks/>
          </p:cNvSpPr>
          <p:nvPr/>
        </p:nvSpPr>
        <p:spPr>
          <a:xfrm>
            <a:off x="218294" y="1427186"/>
            <a:ext cx="8640960" cy="47525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0"/>
              </a:spcBef>
              <a:buNone/>
            </a:pPr>
            <a:endParaRPr lang="pt-BR" sz="1500" u="sng" dirty="0">
              <a:solidFill>
                <a:prstClr val="black"/>
              </a:solidFill>
              <a:latin typeface="Arial" panose="020B0604020202020204" pitchFamily="34" charset="0"/>
              <a:cs typeface="Arial" panose="020B0604020202020204" pitchFamily="34" charset="0"/>
            </a:endParaRPr>
          </a:p>
          <a:p>
            <a:pPr marL="0" lvl="0" indent="0" algn="just">
              <a:spcBef>
                <a:spcPts val="0"/>
              </a:spcBef>
              <a:buNone/>
            </a:pPr>
            <a:endParaRPr lang="pt-BR" sz="1400" u="sng" dirty="0">
              <a:solidFill>
                <a:prstClr val="black"/>
              </a:solidFill>
              <a:latin typeface="Arial" panose="020B0604020202020204" pitchFamily="34" charset="0"/>
              <a:cs typeface="Arial" panose="020B0604020202020204" pitchFamily="34" charset="0"/>
            </a:endParaRPr>
          </a:p>
          <a:p>
            <a:endParaRPr lang="pt-BR" sz="1050" dirty="0"/>
          </a:p>
          <a:p>
            <a:pPr algn="just">
              <a:buSzPct val="100000"/>
              <a:buFont typeface="+mj-lt"/>
              <a:buAutoNum type="alphaUcPeriod"/>
            </a:pPr>
            <a:endParaRPr lang="pt-BR" sz="1600" dirty="0">
              <a:latin typeface="Calibri" panose="020F0502020204030204" pitchFamily="34" charset="0"/>
            </a:endParaRPr>
          </a:p>
          <a:p>
            <a:pPr algn="just">
              <a:buSzPct val="100000"/>
              <a:buFont typeface="+mj-lt"/>
              <a:buAutoNum type="alphaUcPeriod"/>
            </a:pPr>
            <a:endParaRPr lang="pt-BR" sz="1600" dirty="0">
              <a:latin typeface="Calibri" panose="020F0502020204030204" pitchFamily="34" charset="0"/>
            </a:endParaRPr>
          </a:p>
          <a:p>
            <a:endParaRPr lang="pt-BR" dirty="0"/>
          </a:p>
          <a:p>
            <a:pPr marL="0" indent="0">
              <a:buFont typeface="Arial" pitchFamily="34" charset="0"/>
              <a:buNone/>
            </a:pPr>
            <a:endParaRPr lang="pt-BR" dirty="0"/>
          </a:p>
        </p:txBody>
      </p:sp>
      <p:sp>
        <p:nvSpPr>
          <p:cNvPr id="10" name="CaixaDeTexto 9"/>
          <p:cNvSpPr txBox="1"/>
          <p:nvPr/>
        </p:nvSpPr>
        <p:spPr>
          <a:xfrm>
            <a:off x="211545" y="404664"/>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8. CONTATOS PARA O ACOMPANHAMENTO DOS CONTRATOS </a:t>
            </a:r>
          </a:p>
        </p:txBody>
      </p:sp>
      <p:sp>
        <p:nvSpPr>
          <p:cNvPr id="9" name="CaixaDeTexto 8"/>
          <p:cNvSpPr txBox="1"/>
          <p:nvPr/>
        </p:nvSpPr>
        <p:spPr>
          <a:xfrm>
            <a:off x="211545" y="836712"/>
            <a:ext cx="8640960" cy="4001095"/>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 </a:t>
            </a:r>
            <a:r>
              <a:rPr lang="pt-BR" sz="1400" dirty="0"/>
              <a:t> </a:t>
            </a:r>
          </a:p>
          <a:p>
            <a:r>
              <a:rPr lang="pt-BR" sz="1400" b="1" dirty="0">
                <a:latin typeface="Arial" panose="020B0604020202020204" pitchFamily="34" charset="0"/>
                <a:cs typeface="Arial" panose="020B0604020202020204" pitchFamily="34" charset="0"/>
              </a:rPr>
              <a:t>TICKET LOG – Relacionamento Comercial</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Dificuldades relacionadas ao sistema SOU LOG e ao cumprimento das obrigações contratuais</a:t>
            </a:r>
          </a:p>
          <a:p>
            <a:r>
              <a:rPr lang="pt-BR" sz="1400" b="1" dirty="0">
                <a:latin typeface="Arial" panose="020B0604020202020204" pitchFamily="34" charset="0"/>
                <a:cs typeface="Arial" panose="020B0604020202020204" pitchFamily="34" charset="0"/>
              </a:rPr>
              <a:t>Nome</a:t>
            </a:r>
            <a:r>
              <a:rPr lang="pt-BR" sz="1400" dirty="0">
                <a:latin typeface="Arial" panose="020B0604020202020204" pitchFamily="34" charset="0"/>
                <a:cs typeface="Arial" panose="020B0604020202020204" pitchFamily="34" charset="0"/>
              </a:rPr>
              <a:t>: Bruna Aparecida de Souza</a:t>
            </a:r>
          </a:p>
          <a:p>
            <a:r>
              <a:rPr lang="pt-BR" sz="1400" b="1" dirty="0">
                <a:latin typeface="Arial" panose="020B0604020202020204" pitchFamily="34" charset="0"/>
                <a:cs typeface="Arial" panose="020B0604020202020204" pitchFamily="34" charset="0"/>
              </a:rPr>
              <a:t>Telefone</a:t>
            </a:r>
            <a:r>
              <a:rPr lang="pt-BR" sz="1400" dirty="0">
                <a:latin typeface="Arial" panose="020B0604020202020204" pitchFamily="34" charset="0"/>
                <a:cs typeface="Arial" panose="020B0604020202020204" pitchFamily="34" charset="0"/>
              </a:rPr>
              <a:t>: 11 972715811</a:t>
            </a:r>
          </a:p>
          <a:p>
            <a:r>
              <a:rPr lang="pt-BR" sz="1400" b="1" dirty="0">
                <a:latin typeface="Arial" panose="020B0604020202020204" pitchFamily="34" charset="0"/>
                <a:cs typeface="Arial" panose="020B0604020202020204" pitchFamily="34" charset="0"/>
              </a:rPr>
              <a:t>E-mail</a:t>
            </a:r>
            <a:r>
              <a:rPr lang="pt-BR" sz="1400"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hlinkClick r:id="rId2"/>
              </a:rPr>
              <a:t>bruna.aparecida@edenred.com</a:t>
            </a:r>
            <a:endParaRPr lang="pt-BR" sz="1400" dirty="0">
              <a:latin typeface="Arial" panose="020B0604020202020204" pitchFamily="34" charset="0"/>
              <a:cs typeface="Arial" panose="020B0604020202020204" pitchFamily="34" charset="0"/>
            </a:endParaRPr>
          </a:p>
          <a:p>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TICKET LOG – Relacionamento Financeiro</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Dificuldades relacionadas ao sistema SOU LOG e ao cumprimento das obrigações contratuais</a:t>
            </a:r>
          </a:p>
          <a:p>
            <a:r>
              <a:rPr lang="pt-BR" sz="1400" b="1" dirty="0">
                <a:latin typeface="Arial" panose="020B0604020202020204" pitchFamily="34" charset="0"/>
                <a:cs typeface="Arial" panose="020B0604020202020204" pitchFamily="34" charset="0"/>
              </a:rPr>
              <a:t>Nome</a:t>
            </a:r>
            <a:r>
              <a:rPr lang="pt-BR" sz="1400" dirty="0">
                <a:latin typeface="Arial" panose="020B0604020202020204" pitchFamily="34" charset="0"/>
                <a:cs typeface="Arial" panose="020B0604020202020204" pitchFamily="34" charset="0"/>
              </a:rPr>
              <a:t>: Bruna da Silva Rocha</a:t>
            </a:r>
          </a:p>
          <a:p>
            <a:r>
              <a:rPr lang="pt-BR" sz="1400" b="1" dirty="0">
                <a:latin typeface="Arial" panose="020B0604020202020204" pitchFamily="34" charset="0"/>
                <a:cs typeface="Arial" panose="020B0604020202020204" pitchFamily="34" charset="0"/>
              </a:rPr>
              <a:t>Telefone</a:t>
            </a:r>
            <a:r>
              <a:rPr lang="pt-BR" sz="1400" dirty="0">
                <a:latin typeface="Arial" panose="020B0604020202020204" pitchFamily="34" charset="0"/>
                <a:cs typeface="Arial" panose="020B0604020202020204" pitchFamily="34" charset="0"/>
              </a:rPr>
              <a:t>: 11 969697411</a:t>
            </a:r>
          </a:p>
          <a:p>
            <a:r>
              <a:rPr lang="pt-BR" sz="1400" b="1" dirty="0">
                <a:latin typeface="Arial" panose="020B0604020202020204" pitchFamily="34" charset="0"/>
                <a:cs typeface="Arial" panose="020B0604020202020204" pitchFamily="34" charset="0"/>
              </a:rPr>
              <a:t>E-mail</a:t>
            </a:r>
            <a:r>
              <a:rPr lang="pt-BR" sz="1400"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hlinkClick r:id="rId3"/>
              </a:rPr>
              <a:t>bruna.rocha@edenred.com</a:t>
            </a:r>
            <a:endParaRPr lang="pt-BR" sz="1400"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 </a:t>
            </a:r>
          </a:p>
          <a:p>
            <a:r>
              <a:rPr lang="pt-BR" sz="1400" b="1" dirty="0">
                <a:latin typeface="Arial" panose="020B0604020202020204" pitchFamily="34" charset="0"/>
                <a:cs typeface="Arial" panose="020B0604020202020204" pitchFamily="34" charset="0"/>
              </a:rPr>
              <a:t>Contatos na SEPLAG para dificuldades relacionadas à utilização do Modelo GTM: </a:t>
            </a:r>
            <a:endParaRPr lang="pt-BR" sz="1400" dirty="0">
              <a:latin typeface="Arial" panose="020B0604020202020204" pitchFamily="34" charset="0"/>
              <a:cs typeface="Arial" panose="020B0604020202020204" pitchFamily="34" charset="0"/>
            </a:endParaRPr>
          </a:p>
          <a:p>
            <a:r>
              <a:rPr lang="pt-BR" sz="1400" b="1" dirty="0">
                <a:latin typeface="Arial" panose="020B0604020202020204" pitchFamily="34" charset="0"/>
                <a:cs typeface="Arial" panose="020B0604020202020204" pitchFamily="34" charset="0"/>
              </a:rPr>
              <a:t>Nome: </a:t>
            </a:r>
            <a:r>
              <a:rPr lang="pt-BR" sz="1400" dirty="0">
                <a:latin typeface="Arial" panose="020B0604020202020204" pitchFamily="34" charset="0"/>
                <a:cs typeface="Arial" panose="020B0604020202020204" pitchFamily="34" charset="0"/>
              </a:rPr>
              <a:t>Equipe GTM </a:t>
            </a:r>
          </a:p>
          <a:p>
            <a:r>
              <a:rPr lang="pt-BR" sz="1400" b="1" dirty="0">
                <a:latin typeface="Arial" panose="020B0604020202020204" pitchFamily="34" charset="0"/>
                <a:cs typeface="Arial" panose="020B0604020202020204" pitchFamily="34" charset="0"/>
              </a:rPr>
              <a:t>E-mail:</a:t>
            </a:r>
            <a:r>
              <a:rPr lang="pt-BR" sz="1400"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hlinkClick r:id="rId4"/>
              </a:rPr>
              <a:t>gtm@planejamento.mg.gov.br</a:t>
            </a:r>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p:txBody>
      </p:sp>
    </p:spTree>
    <p:extLst>
      <p:ext uri="{BB962C8B-B14F-4D97-AF65-F5344CB8AC3E}">
        <p14:creationId xmlns:p14="http://schemas.microsoft.com/office/powerpoint/2010/main" val="104195954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2636912"/>
            <a:ext cx="6588224" cy="13681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611560" y="2924945"/>
            <a:ext cx="5832648" cy="769441"/>
          </a:xfrm>
          <a:prstGeom prst="rect">
            <a:avLst/>
          </a:prstGeom>
          <a:noFill/>
        </p:spPr>
        <p:txBody>
          <a:bodyPr wrap="square" rtlCol="0">
            <a:spAutoFit/>
          </a:bodyPr>
          <a:lstStyle/>
          <a:p>
            <a:pPr algn="r"/>
            <a:r>
              <a:rPr lang="pt-BR" sz="4400" b="1" dirty="0">
                <a:solidFill>
                  <a:schemeClr val="bg1"/>
                </a:solidFill>
                <a:latin typeface="Arial" pitchFamily="34" charset="0"/>
                <a:cs typeface="Arial" pitchFamily="34" charset="0"/>
              </a:rPr>
              <a:t>OBRIGADO!</a:t>
            </a:r>
          </a:p>
        </p:txBody>
      </p:sp>
    </p:spTree>
    <p:extLst>
      <p:ext uri="{BB962C8B-B14F-4D97-AF65-F5344CB8AC3E}">
        <p14:creationId xmlns:p14="http://schemas.microsoft.com/office/powerpoint/2010/main" val="229747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922280"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2.4.1 Procedimentos para Criação/Visualização dos Planos</a:t>
            </a:r>
          </a:p>
        </p:txBody>
      </p:sp>
      <p:sp>
        <p:nvSpPr>
          <p:cNvPr id="14" name="CaixaDeTexto 13"/>
          <p:cNvSpPr txBox="1"/>
          <p:nvPr/>
        </p:nvSpPr>
        <p:spPr>
          <a:xfrm>
            <a:off x="827584" y="1331766"/>
            <a:ext cx="7560840" cy="338554"/>
          </a:xfrm>
          <a:prstGeom prst="rect">
            <a:avLst/>
          </a:prstGeom>
          <a:noFill/>
        </p:spPr>
        <p:txBody>
          <a:bodyPr wrap="square" rtlCol="0">
            <a:spAutoFit/>
          </a:bodyPr>
          <a:lstStyle/>
          <a:p>
            <a:pPr>
              <a:spcBef>
                <a:spcPts val="600"/>
              </a:spcBef>
              <a:buClr>
                <a:schemeClr val="accent1"/>
              </a:buClr>
              <a:buSzPct val="70000"/>
            </a:pPr>
            <a:r>
              <a:rPr lang="pt-BR" sz="1600" dirty="0">
                <a:latin typeface="Calibri" panose="020F0502020204030204" pitchFamily="34" charset="0"/>
              </a:rPr>
              <a:t>4. Localizar o plano de preferência e clicar no ícone “Visualizar”:</a:t>
            </a:r>
          </a:p>
        </p:txBody>
      </p:sp>
      <p:pic>
        <p:nvPicPr>
          <p:cNvPr id="15" name="Imagem 14"/>
          <p:cNvPicPr/>
          <p:nvPr/>
        </p:nvPicPr>
        <p:blipFill>
          <a:blip r:embed="rId2"/>
          <a:stretch>
            <a:fillRect/>
          </a:stretch>
        </p:blipFill>
        <p:spPr>
          <a:xfrm>
            <a:off x="1691680" y="2132856"/>
            <a:ext cx="5723959" cy="2678279"/>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293087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922280"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2.4.1 Procedimentos para Criação/Visualização dos Planos</a:t>
            </a:r>
          </a:p>
        </p:txBody>
      </p:sp>
      <p:sp>
        <p:nvSpPr>
          <p:cNvPr id="8" name="CaixaDeTexto 7"/>
          <p:cNvSpPr txBox="1"/>
          <p:nvPr/>
        </p:nvSpPr>
        <p:spPr>
          <a:xfrm>
            <a:off x="899592" y="1324289"/>
            <a:ext cx="7972432" cy="1923604"/>
          </a:xfrm>
          <a:prstGeom prst="rect">
            <a:avLst/>
          </a:prstGeom>
          <a:noFill/>
        </p:spPr>
        <p:txBody>
          <a:bodyPr wrap="square" rtlCol="0">
            <a:spAutoFit/>
          </a:bodyPr>
          <a:lstStyle/>
          <a:p>
            <a:pPr>
              <a:spcBef>
                <a:spcPts val="600"/>
              </a:spcBef>
              <a:buClr>
                <a:schemeClr val="accent1"/>
              </a:buClr>
              <a:buSzPct val="70000"/>
            </a:pPr>
            <a:r>
              <a:rPr lang="pt-BR" sz="1400" dirty="0">
                <a:latin typeface="Arial" panose="020B0604020202020204" pitchFamily="34" charset="0"/>
                <a:cs typeface="Arial" panose="020B0604020202020204" pitchFamily="34" charset="0"/>
              </a:rPr>
              <a:t>5. Nessa aba é possível visualizar o resumo do plano de preventiva na qual contem:</a:t>
            </a:r>
          </a:p>
          <a:p>
            <a:pPr marL="1771650" lvl="3" indent="-400050">
              <a:buFont typeface="+mj-lt"/>
              <a:buAutoNum type="romanUcPeriod"/>
            </a:pPr>
            <a:r>
              <a:rPr lang="pt-BR" sz="1400" dirty="0">
                <a:latin typeface="Arial" panose="020B0604020202020204" pitchFamily="34" charset="0"/>
                <a:cs typeface="Arial" panose="020B0604020202020204" pitchFamily="34" charset="0"/>
              </a:rPr>
              <a:t>Nome do plano;</a:t>
            </a:r>
          </a:p>
          <a:p>
            <a:pPr marL="1771650" lvl="3" indent="-400050">
              <a:buFont typeface="+mj-lt"/>
              <a:buAutoNum type="romanUcPeriod"/>
            </a:pPr>
            <a:r>
              <a:rPr lang="pt-BR" sz="1400" dirty="0">
                <a:latin typeface="Arial" panose="020B0604020202020204" pitchFamily="34" charset="0"/>
                <a:cs typeface="Arial" panose="020B0604020202020204" pitchFamily="34" charset="0"/>
              </a:rPr>
              <a:t>Vigência;</a:t>
            </a:r>
          </a:p>
          <a:p>
            <a:pPr marL="1771650" lvl="3" indent="-400050">
              <a:buFont typeface="+mj-lt"/>
              <a:buAutoNum type="romanUcPeriod"/>
            </a:pPr>
            <a:r>
              <a:rPr lang="pt-BR" sz="1400" dirty="0">
                <a:latin typeface="Arial" panose="020B0604020202020204" pitchFamily="34" charset="0"/>
                <a:cs typeface="Arial" panose="020B0604020202020204" pitchFamily="34" charset="0"/>
              </a:rPr>
              <a:t>Tipo de Controle;</a:t>
            </a:r>
          </a:p>
          <a:p>
            <a:pPr marL="1771650" lvl="3" indent="-400050">
              <a:buFont typeface="+mj-lt"/>
              <a:buAutoNum type="romanUcPeriod"/>
            </a:pPr>
            <a:r>
              <a:rPr lang="pt-BR" sz="1400" dirty="0">
                <a:latin typeface="Arial" panose="020B0604020202020204" pitchFamily="34" charset="0"/>
                <a:cs typeface="Arial" panose="020B0604020202020204" pitchFamily="34" charset="0"/>
              </a:rPr>
              <a:t>Revisões;</a:t>
            </a:r>
          </a:p>
          <a:p>
            <a:pPr marL="1771650" lvl="3" indent="-400050">
              <a:buFont typeface="+mj-lt"/>
              <a:buAutoNum type="romanUcPeriod"/>
            </a:pPr>
            <a:r>
              <a:rPr lang="pt-BR" sz="1400" dirty="0">
                <a:latin typeface="Arial" panose="020B0604020202020204" pitchFamily="34" charset="0"/>
                <a:cs typeface="Arial" panose="020B0604020202020204" pitchFamily="34" charset="0"/>
              </a:rPr>
              <a:t>Ciclo de Vida;</a:t>
            </a:r>
          </a:p>
          <a:p>
            <a:pPr marL="1771650" lvl="3" indent="-400050">
              <a:buFont typeface="+mj-lt"/>
              <a:buAutoNum type="romanUcPeriod"/>
            </a:pPr>
            <a:r>
              <a:rPr lang="pt-BR" sz="1400" dirty="0">
                <a:latin typeface="Arial" panose="020B0604020202020204" pitchFamily="34" charset="0"/>
                <a:cs typeface="Arial" panose="020B0604020202020204" pitchFamily="34" charset="0"/>
              </a:rPr>
              <a:t>Veículos;</a:t>
            </a:r>
          </a:p>
          <a:p>
            <a:pPr>
              <a:spcBef>
                <a:spcPts val="600"/>
              </a:spcBef>
              <a:buClr>
                <a:schemeClr val="accent1"/>
              </a:buClr>
              <a:buSzPct val="70000"/>
            </a:pPr>
            <a:endParaRPr lang="pt-BR" sz="1600" dirty="0">
              <a:latin typeface="Calibri" panose="020F0502020204030204" pitchFamily="34" charset="0"/>
            </a:endParaRPr>
          </a:p>
        </p:txBody>
      </p:sp>
      <p:pic>
        <p:nvPicPr>
          <p:cNvPr id="9" name="Imagem 8"/>
          <p:cNvPicPr/>
          <p:nvPr/>
        </p:nvPicPr>
        <p:blipFill>
          <a:blip r:embed="rId2"/>
          <a:stretch>
            <a:fillRect/>
          </a:stretch>
        </p:blipFill>
        <p:spPr>
          <a:xfrm>
            <a:off x="1749530" y="2996952"/>
            <a:ext cx="5604028" cy="2952328"/>
          </a:xfrm>
          <a:prstGeom prst="rect">
            <a:avLst/>
          </a:prstGeom>
        </p:spPr>
      </p:pic>
    </p:spTree>
    <p:extLst>
      <p:ext uri="{BB962C8B-B14F-4D97-AF65-F5344CB8AC3E}">
        <p14:creationId xmlns:p14="http://schemas.microsoft.com/office/powerpoint/2010/main" val="1392662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2. AÇÕES PRELIMINARES</a:t>
            </a:r>
          </a:p>
        </p:txBody>
      </p:sp>
      <p:sp>
        <p:nvSpPr>
          <p:cNvPr id="7" name="Retângulo 6"/>
          <p:cNvSpPr/>
          <p:nvPr/>
        </p:nvSpPr>
        <p:spPr>
          <a:xfrm>
            <a:off x="229412" y="791236"/>
            <a:ext cx="6922280" cy="400110"/>
          </a:xfrm>
          <a:prstGeom prst="rect">
            <a:avLst/>
          </a:prstGeom>
        </p:spPr>
        <p:txBody>
          <a:bodyPr wrap="none">
            <a:spAutoFit/>
          </a:bodyPr>
          <a:lstStyle/>
          <a:p>
            <a:r>
              <a:rPr lang="pt-BR" sz="2000" dirty="0">
                <a:solidFill>
                  <a:srgbClr val="C00000"/>
                </a:solidFill>
                <a:latin typeface="Arial" pitchFamily="34" charset="0"/>
                <a:cs typeface="Arial" pitchFamily="34" charset="0"/>
              </a:rPr>
              <a:t>2.4.1 Procedimentos para Criação/Visualização dos Planos</a:t>
            </a:r>
          </a:p>
        </p:txBody>
      </p:sp>
      <p:sp>
        <p:nvSpPr>
          <p:cNvPr id="14" name="CaixaDeTexto 13"/>
          <p:cNvSpPr txBox="1"/>
          <p:nvPr/>
        </p:nvSpPr>
        <p:spPr>
          <a:xfrm>
            <a:off x="223057" y="1336119"/>
            <a:ext cx="8642612" cy="3539430"/>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Embora a criação dos planos de manutenção </a:t>
            </a:r>
            <a:r>
              <a:rPr lang="pt-BR" sz="1400" u="sng" dirty="0">
                <a:latin typeface="Arial" panose="020B0604020202020204" pitchFamily="34" charset="0"/>
                <a:cs typeface="Arial" panose="020B0604020202020204" pitchFamily="34" charset="0"/>
              </a:rPr>
              <a:t>seja atribuição da equipe plataforma, prevista em Edital</a:t>
            </a:r>
            <a:r>
              <a:rPr lang="pt-BR" sz="1400" dirty="0">
                <a:latin typeface="Arial" panose="020B0604020202020204" pitchFamily="34" charset="0"/>
                <a:cs typeface="Arial" panose="020B0604020202020204" pitchFamily="34" charset="0"/>
              </a:rPr>
              <a:t>, também é possível que o gestor de frota (GFO ou GFU), em situações excepcionais, inclua no SOU LOG, ele próprio, os planos de manutenção preventiva para os veículos da frota sob a sua responsabilidade.</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Cada veículo poderá ser vinculado a um ou mais planos de manutenção, sendo que </a:t>
            </a:r>
            <a:r>
              <a:rPr lang="pt-BR" sz="1400" b="1" dirty="0">
                <a:latin typeface="Arial" panose="020B0604020202020204" pitchFamily="34" charset="0"/>
                <a:cs typeface="Arial" panose="020B0604020202020204" pitchFamily="34" charset="0"/>
              </a:rPr>
              <a:t>cada plano contém as suas revisões específicas</a:t>
            </a:r>
            <a:r>
              <a:rPr lang="pt-BR" sz="1400" dirty="0">
                <a:latin typeface="Arial" panose="020B0604020202020204" pitchFamily="34" charset="0"/>
                <a:cs typeface="Arial" panose="020B0604020202020204" pitchFamily="34" charset="0"/>
              </a:rPr>
              <a:t>. </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Por exemplo: Um plano de manutenção possui revisão para troca de determinados itens a cada 10.000 km, a cada 45.000 km, a cada 60.000 km, cada veículo alocado irá seguir o plano de revisões conforme a frequência definida.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Quando um veículo vinculado ao plano acima atingir a quilometragem de </a:t>
            </a:r>
            <a:r>
              <a:rPr lang="pt-BR" sz="1400" b="1" dirty="0">
                <a:latin typeface="Arial" panose="020B0604020202020204" pitchFamily="34" charset="0"/>
                <a:cs typeface="Arial" panose="020B0604020202020204" pitchFamily="34" charset="0"/>
              </a:rPr>
              <a:t>10.000 km</a:t>
            </a:r>
            <a:r>
              <a:rPr lang="pt-BR" sz="1400" dirty="0">
                <a:latin typeface="Arial" panose="020B0604020202020204" pitchFamily="34" charset="0"/>
                <a:cs typeface="Arial" panose="020B0604020202020204" pitchFamily="34" charset="0"/>
              </a:rPr>
              <a:t> irá realizar a manutenção preventiva dos itens alocados dentro da revisão de </a:t>
            </a:r>
            <a:r>
              <a:rPr lang="pt-BR" sz="1400" b="1" dirty="0">
                <a:latin typeface="Arial" panose="020B0604020202020204" pitchFamily="34" charset="0"/>
                <a:cs typeface="Arial" panose="020B0604020202020204" pitchFamily="34" charset="0"/>
              </a:rPr>
              <a:t>a cada 10.000 km</a:t>
            </a:r>
            <a:r>
              <a:rPr lang="pt-BR" sz="1400" dirty="0">
                <a:latin typeface="Arial" panose="020B0604020202020204" pitchFamily="34" charset="0"/>
                <a:cs typeface="Arial" panose="020B0604020202020204" pitchFamily="34" charset="0"/>
              </a:rPr>
              <a:t>. Porém quando um veículo também vinculado ao plano acima atingir a quilometragem de </a:t>
            </a:r>
            <a:r>
              <a:rPr lang="pt-BR" sz="1400" b="1" dirty="0">
                <a:latin typeface="Arial" panose="020B0604020202020204" pitchFamily="34" charset="0"/>
                <a:cs typeface="Arial" panose="020B0604020202020204" pitchFamily="34" charset="0"/>
              </a:rPr>
              <a:t>60.000 km</a:t>
            </a:r>
            <a:r>
              <a:rPr lang="pt-BR" sz="1400" dirty="0">
                <a:latin typeface="Arial" panose="020B0604020202020204" pitchFamily="34" charset="0"/>
                <a:cs typeface="Arial" panose="020B0604020202020204" pitchFamily="34" charset="0"/>
              </a:rPr>
              <a:t> irá realizar a manutenção preventiva dos itens alocados dentro da revisão de </a:t>
            </a:r>
            <a:r>
              <a:rPr lang="pt-BR" sz="1400" b="1" dirty="0">
                <a:latin typeface="Arial" panose="020B0604020202020204" pitchFamily="34" charset="0"/>
                <a:cs typeface="Arial" panose="020B0604020202020204" pitchFamily="34" charset="0"/>
              </a:rPr>
              <a:t>a cada 10.000 km</a:t>
            </a:r>
            <a:r>
              <a:rPr lang="pt-BR" sz="1400" dirty="0">
                <a:latin typeface="Arial" panose="020B0604020202020204" pitchFamily="34" charset="0"/>
                <a:cs typeface="Arial" panose="020B0604020202020204" pitchFamily="34" charset="0"/>
              </a:rPr>
              <a:t> e dos itens alocados dentro da revisão de </a:t>
            </a:r>
            <a:r>
              <a:rPr lang="pt-BR" sz="1400" b="1" dirty="0">
                <a:latin typeface="Arial" panose="020B0604020202020204" pitchFamily="34" charset="0"/>
                <a:cs typeface="Arial" panose="020B0604020202020204" pitchFamily="34" charset="0"/>
              </a:rPr>
              <a:t>a cada 60.000 km</a:t>
            </a:r>
            <a:r>
              <a:rPr lang="pt-BR"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8919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prstClr val="white"/>
                </a:solidFill>
              </a:rPr>
              <a:t>FLUXO DA MANUTENÇÃO</a:t>
            </a:r>
            <a:endParaRPr lang="pt-BR" sz="2000" b="1" dirty="0">
              <a:solidFill>
                <a:prstClr val="white"/>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INSTRUMENTO DE MEDIÇÃO DE RESULTADOS - IMR</a:t>
            </a:r>
          </a:p>
        </p:txBody>
      </p:sp>
      <p:sp>
        <p:nvSpPr>
          <p:cNvPr id="10" name="AutoShape 4"/>
          <p:cNvSpPr>
            <a:spLocks noChangeArrowheads="1"/>
          </p:cNvSpPr>
          <p:nvPr/>
        </p:nvSpPr>
        <p:spPr bwMode="auto">
          <a:xfrm>
            <a:off x="1390998" y="544259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INTEGRAÇÃO SIAD X SOU LOG</a:t>
            </a:r>
          </a:p>
        </p:txBody>
      </p:sp>
    </p:spTree>
    <p:extLst>
      <p:ext uri="{BB962C8B-B14F-4D97-AF65-F5344CB8AC3E}">
        <p14:creationId xmlns:p14="http://schemas.microsoft.com/office/powerpoint/2010/main" val="140005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1" name="CaixaDeTexto 10"/>
          <p:cNvSpPr txBox="1"/>
          <p:nvPr/>
        </p:nvSpPr>
        <p:spPr>
          <a:xfrm>
            <a:off x="231064" y="515868"/>
            <a:ext cx="8640960" cy="2708434"/>
          </a:xfrm>
          <a:prstGeom prst="rect">
            <a:avLst/>
          </a:prstGeom>
          <a:noFill/>
        </p:spPr>
        <p:txBody>
          <a:bodyPr wrap="square" rtlCol="0">
            <a:spAutoFit/>
          </a:bodyPr>
          <a:lstStyle/>
          <a:p>
            <a:endParaRPr lang="pt-BR" sz="1600" dirty="0">
              <a:latin typeface="Calibri" panose="020F0502020204030204" pitchFamily="34" charset="0"/>
            </a:endParaRPr>
          </a:p>
          <a:p>
            <a:r>
              <a:rPr lang="pt-BR" sz="1400" dirty="0">
                <a:latin typeface="Arial" panose="020B0604020202020204" pitchFamily="34" charset="0"/>
                <a:cs typeface="Arial" panose="020B0604020202020204" pitchFamily="34" charset="0"/>
              </a:rPr>
              <a:t>A manutenção veicular será:</a:t>
            </a:r>
          </a:p>
          <a:p>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pt-BR" sz="1400" b="1" dirty="0">
                <a:latin typeface="Arial" panose="020B0604020202020204" pitchFamily="34" charset="0"/>
                <a:cs typeface="Arial" panose="020B0604020202020204" pitchFamily="34" charset="0"/>
              </a:rPr>
              <a:t>PREVENTIVA</a:t>
            </a:r>
            <a:r>
              <a:rPr lang="pt-BR" sz="1400" dirty="0">
                <a:latin typeface="Arial" panose="020B0604020202020204" pitchFamily="34" charset="0"/>
                <a:cs typeface="Arial" panose="020B0604020202020204" pitchFamily="34" charset="0"/>
              </a:rPr>
              <a:t>: quando ocorrer periodicamente para a troca de materiais, fluídos e peças desgastadas, conforme indicação do fabricante e/ou do gestor de frota;</a:t>
            </a:r>
          </a:p>
          <a:p>
            <a:pPr lvl="1"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pt-BR" sz="1400" b="1" dirty="0">
                <a:latin typeface="Arial" panose="020B0604020202020204" pitchFamily="34" charset="0"/>
                <a:cs typeface="Arial" panose="020B0604020202020204" pitchFamily="34" charset="0"/>
              </a:rPr>
              <a:t>CORRETIVA: </a:t>
            </a:r>
            <a:r>
              <a:rPr lang="pt-BR" sz="1400" dirty="0">
                <a:latin typeface="Arial" panose="020B0604020202020204" pitchFamily="34" charset="0"/>
                <a:cs typeface="Arial" panose="020B0604020202020204" pitchFamily="34" charset="0"/>
              </a:rPr>
              <a:t>quando for constatada a quebra ou defeito em peças, componentes e sistemas do veículo, acarretando falhas em seu funcionamento; ou, </a:t>
            </a:r>
          </a:p>
          <a:p>
            <a:pPr lvl="1" algn="just"/>
            <a:endParaRPr lang="pt-BR" sz="1400" b="1"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pt-BR" sz="1400" b="1" dirty="0">
                <a:latin typeface="Arial" panose="020B0604020202020204" pitchFamily="34" charset="0"/>
                <a:cs typeface="Arial" panose="020B0604020202020204" pitchFamily="34" charset="0"/>
              </a:rPr>
              <a:t>CORRETIVA – SINISTRO: </a:t>
            </a:r>
            <a:r>
              <a:rPr lang="pt-BR" sz="1400" dirty="0">
                <a:latin typeface="Arial" panose="020B0604020202020204" pitchFamily="34" charset="0"/>
                <a:cs typeface="Arial" panose="020B0604020202020204" pitchFamily="34" charset="0"/>
              </a:rPr>
              <a:t>quando da ocorrência de acidentes envolvendo o veículo.</a:t>
            </a:r>
          </a:p>
          <a:p>
            <a:pPr lvl="1" algn="just"/>
            <a:endParaRPr lang="pt-BR" sz="1400" b="1" dirty="0">
              <a:latin typeface="Arial" panose="020B0604020202020204" pitchFamily="34" charset="0"/>
              <a:cs typeface="Arial" panose="020B0604020202020204" pitchFamily="34" charset="0"/>
            </a:endParaRPr>
          </a:p>
          <a:p>
            <a:r>
              <a:rPr lang="pt-BR" sz="1400" dirty="0">
                <a:latin typeface="Arial" panose="020B0604020202020204" pitchFamily="34" charset="0"/>
                <a:cs typeface="Arial" panose="020B0604020202020204" pitchFamily="34" charset="0"/>
              </a:rPr>
              <a:t> </a:t>
            </a:r>
          </a:p>
        </p:txBody>
      </p:sp>
      <p:pic>
        <p:nvPicPr>
          <p:cNvPr id="4" name="Imagem 3"/>
          <p:cNvPicPr>
            <a:picLocks noChangeAspect="1"/>
          </p:cNvPicPr>
          <p:nvPr/>
        </p:nvPicPr>
        <p:blipFill>
          <a:blip r:embed="rId2"/>
          <a:stretch>
            <a:fillRect/>
          </a:stretch>
        </p:blipFill>
        <p:spPr>
          <a:xfrm>
            <a:off x="683568" y="3068960"/>
            <a:ext cx="7632848" cy="2694491"/>
          </a:xfrm>
          <a:prstGeom prst="rect">
            <a:avLst/>
          </a:prstGeom>
        </p:spPr>
      </p:pic>
    </p:spTree>
    <p:extLst>
      <p:ext uri="{BB962C8B-B14F-4D97-AF65-F5344CB8AC3E}">
        <p14:creationId xmlns:p14="http://schemas.microsoft.com/office/powerpoint/2010/main" val="149630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3760966" cy="400110"/>
          </a:xfrm>
          <a:prstGeom prst="rect">
            <a:avLst/>
          </a:prstGeom>
        </p:spPr>
        <p:txBody>
          <a:bodyPr wrap="none">
            <a:spAutoFit/>
          </a:bodyPr>
          <a:lstStyle/>
          <a:p>
            <a:r>
              <a:rPr lang="pt-BR" sz="2000" dirty="0">
                <a:solidFill>
                  <a:srgbClr val="C00000"/>
                </a:solidFill>
                <a:latin typeface="Arial" pitchFamily="34" charset="0"/>
                <a:cs typeface="Arial" pitchFamily="34" charset="0"/>
              </a:rPr>
              <a:t>3.1 Solicitação da Manutenção </a:t>
            </a:r>
          </a:p>
        </p:txBody>
      </p:sp>
      <p:sp>
        <p:nvSpPr>
          <p:cNvPr id="9" name="Espaço Reservado para Conteúdo 2"/>
          <p:cNvSpPr>
            <a:spLocks noGrp="1"/>
          </p:cNvSpPr>
          <p:nvPr>
            <p:ph idx="1"/>
          </p:nvPr>
        </p:nvSpPr>
        <p:spPr>
          <a:xfrm>
            <a:off x="231064" y="1196752"/>
            <a:ext cx="8700601" cy="4637112"/>
          </a:xfrm>
        </p:spPr>
        <p:txBody>
          <a:bodyPr>
            <a:normAutofit/>
          </a:bodyPr>
          <a:lstStyle/>
          <a:p>
            <a:pPr algn="just">
              <a:buClrTx/>
              <a:buFont typeface="Courier New" panose="02070309020205020404" pitchFamily="49" charset="0"/>
              <a:buChar char="o"/>
            </a:pPr>
            <a:r>
              <a:rPr lang="pt-BR" sz="1400" dirty="0">
                <a:latin typeface="Arial" panose="020B0604020202020204" pitchFamily="34" charset="0"/>
                <a:cs typeface="Arial" panose="020B0604020202020204" pitchFamily="34" charset="0"/>
              </a:rPr>
              <a:t>A solicitação é a primeira etapa do fluxo de manutenção de veículos. Identificada a necessidade de sua realização, o gestor de frota (GFO ou GFU) deverá registrar sua demanda no sistema SOU LOG.</a:t>
            </a:r>
          </a:p>
          <a:p>
            <a:pPr algn="just">
              <a:buClrTx/>
              <a:buFont typeface="Courier New" panose="02070309020205020404" pitchFamily="49" charset="0"/>
              <a:buChar char="o"/>
            </a:pPr>
            <a:r>
              <a:rPr lang="pt-BR" sz="1400" dirty="0">
                <a:latin typeface="Arial" panose="020B0604020202020204" pitchFamily="34" charset="0"/>
                <a:cs typeface="Arial" panose="020B0604020202020204" pitchFamily="34" charset="0"/>
              </a:rPr>
              <a:t>A solicitação de manutenção será feita </a:t>
            </a:r>
            <a:r>
              <a:rPr lang="pt-BR" sz="1400" b="1" u="sng" dirty="0">
                <a:latin typeface="Arial" panose="020B0604020202020204" pitchFamily="34" charset="0"/>
                <a:cs typeface="Arial" panose="020B0604020202020204" pitchFamily="34" charset="0"/>
              </a:rPr>
              <a:t>exclusivamente via sistema SOU LOG</a:t>
            </a:r>
            <a:r>
              <a:rPr lang="pt-BR" sz="1400" dirty="0">
                <a:latin typeface="Arial" panose="020B0604020202020204" pitchFamily="34" charset="0"/>
                <a:cs typeface="Arial" panose="020B0604020202020204" pitchFamily="34" charset="0"/>
              </a:rPr>
              <a:t>. </a:t>
            </a:r>
          </a:p>
          <a:p>
            <a:pPr>
              <a:buClrTx/>
              <a:buFont typeface="Courier New" panose="02070309020205020404" pitchFamily="49" charset="0"/>
              <a:buChar char="o"/>
            </a:pPr>
            <a:endParaRPr lang="pt-BR" sz="1600" dirty="0">
              <a:latin typeface="Calibri" panose="020F0502020204030204" pitchFamily="34" charset="0"/>
            </a:endParaRPr>
          </a:p>
          <a:p>
            <a:pPr marL="0" indent="0">
              <a:spcBef>
                <a:spcPct val="0"/>
              </a:spcBef>
              <a:buNone/>
            </a:pPr>
            <a:r>
              <a:rPr lang="pt-BR" sz="2000" dirty="0">
                <a:solidFill>
                  <a:srgbClr val="C00000"/>
                </a:solidFill>
                <a:latin typeface="Arial" pitchFamily="34" charset="0"/>
                <a:cs typeface="Arial" pitchFamily="34" charset="0"/>
              </a:rPr>
              <a:t>3.1.1 Procedimentos para a Solicitação</a:t>
            </a:r>
          </a:p>
          <a:p>
            <a:pPr marL="0" indent="0" algn="just">
              <a:buNone/>
            </a:pPr>
            <a:r>
              <a:rPr lang="pt-BR" sz="1400" dirty="0">
                <a:latin typeface="Arial" panose="020B0604020202020204" pitchFamily="34" charset="0"/>
                <a:cs typeface="Arial" panose="020B0604020202020204" pitchFamily="34" charset="0"/>
              </a:rPr>
              <a:t>Para realizar a solicitação de manutenção à equipe plataforma, via sistema SOU LOG, o gestor de frota deverá:</a:t>
            </a:r>
          </a:p>
          <a:p>
            <a:pPr marL="708660" lvl="1" indent="-342900" algn="just">
              <a:buClrTx/>
              <a:buFont typeface="+mj-lt"/>
              <a:buAutoNum type="arabicPeriod"/>
            </a:pPr>
            <a:r>
              <a:rPr lang="pt-BR" sz="1400" dirty="0">
                <a:latin typeface="Arial" panose="020B0604020202020204" pitchFamily="34" charset="0"/>
                <a:cs typeface="Arial" panose="020B0604020202020204" pitchFamily="34" charset="0"/>
              </a:rPr>
              <a:t>Acessar o módulo de solicitação de manutenção</a:t>
            </a:r>
          </a:p>
          <a:p>
            <a:pPr marL="1257300" lvl="3" indent="-342900" algn="just">
              <a:buClrTx/>
              <a:buFont typeface="Wingdings" panose="05000000000000000000" pitchFamily="2" charset="2"/>
              <a:buChar char="ü"/>
            </a:pPr>
            <a:r>
              <a:rPr lang="pt-BR" sz="1400" dirty="0">
                <a:latin typeface="Arial" panose="020B0604020202020204" pitchFamily="34" charset="0"/>
                <a:cs typeface="Arial" panose="020B0604020202020204" pitchFamily="34" charset="0"/>
              </a:rPr>
              <a:t>Menu Operacional</a:t>
            </a:r>
          </a:p>
          <a:p>
            <a:pPr marL="1257300" lvl="3" indent="-342900" algn="just">
              <a:buClrTx/>
              <a:buFont typeface="Wingdings" panose="05000000000000000000" pitchFamily="2" charset="2"/>
              <a:buChar char="ü"/>
            </a:pPr>
            <a:r>
              <a:rPr lang="pt-BR" sz="1400" dirty="0">
                <a:latin typeface="Arial" panose="020B0604020202020204" pitchFamily="34" charset="0"/>
                <a:cs typeface="Arial" panose="020B0604020202020204" pitchFamily="34" charset="0"/>
              </a:rPr>
              <a:t>Solicitação de manutenção ou;</a:t>
            </a:r>
          </a:p>
          <a:p>
            <a:pPr marL="1531620" lvl="4" indent="-342900" algn="just">
              <a:buClrTx/>
              <a:buFont typeface="+mj-lt"/>
              <a:buAutoNum type="alphaLcParenR"/>
            </a:pPr>
            <a:r>
              <a:rPr lang="pt-BR" sz="1400" dirty="0">
                <a:latin typeface="Arial" panose="020B0604020202020204" pitchFamily="34" charset="0"/>
                <a:cs typeface="Arial" panose="020B0604020202020204" pitchFamily="34" charset="0"/>
              </a:rPr>
              <a:t>Pela busca de menu</a:t>
            </a:r>
          </a:p>
          <a:p>
            <a:pPr marL="2080260" lvl="6" indent="-342900" algn="just">
              <a:buClrTx/>
              <a:buFont typeface="+mj-lt"/>
              <a:buAutoNum type="romanUcPeriod"/>
            </a:pPr>
            <a:r>
              <a:rPr lang="pt-BR" sz="1400" dirty="0">
                <a:solidFill>
                  <a:schemeClr val="tx1"/>
                </a:solidFill>
                <a:latin typeface="Arial" panose="020B0604020202020204" pitchFamily="34" charset="0"/>
                <a:cs typeface="Arial" panose="020B0604020202020204" pitchFamily="34" charset="0"/>
              </a:rPr>
              <a:t>Redigir “Solicitação de manutenção”:</a:t>
            </a:r>
          </a:p>
          <a:p>
            <a:pPr marL="982980" lvl="2" indent="-342900">
              <a:buClrTx/>
              <a:buFont typeface="Wingdings" panose="05000000000000000000" pitchFamily="2" charset="2"/>
              <a:buChar char="ü"/>
            </a:pPr>
            <a:endParaRPr lang="pt-BR" sz="1000" dirty="0">
              <a:latin typeface="Calibri" panose="020F0502020204030204" pitchFamily="34" charset="0"/>
            </a:endParaRPr>
          </a:p>
        </p:txBody>
      </p:sp>
      <p:pic>
        <p:nvPicPr>
          <p:cNvPr id="10" name="Imagem 9"/>
          <p:cNvPicPr/>
          <p:nvPr/>
        </p:nvPicPr>
        <p:blipFill rotWithShape="1">
          <a:blip r:embed="rId2">
            <a:extLst>
              <a:ext uri="{28A0092B-C50C-407E-A947-70E740481C1C}">
                <a14:useLocalDpi xmlns:a14="http://schemas.microsoft.com/office/drawing/2010/main" val="0"/>
              </a:ext>
            </a:extLst>
          </a:blip>
          <a:srcRect b="18822"/>
          <a:stretch/>
        </p:blipFill>
        <p:spPr bwMode="auto">
          <a:xfrm>
            <a:off x="1907704" y="4437112"/>
            <a:ext cx="6120680" cy="1617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680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12" name="CaixaDeTexto 11"/>
          <p:cNvSpPr txBox="1"/>
          <p:nvPr/>
        </p:nvSpPr>
        <p:spPr>
          <a:xfrm>
            <a:off x="467544" y="1316551"/>
            <a:ext cx="7643190" cy="338554"/>
          </a:xfrm>
          <a:prstGeom prst="rect">
            <a:avLst/>
          </a:prstGeom>
          <a:noFill/>
        </p:spPr>
        <p:txBody>
          <a:bodyPr wrap="square" rtlCol="0">
            <a:spAutoFit/>
          </a:bodyPr>
          <a:lstStyle/>
          <a:p>
            <a:pPr marL="365760" lvl="1">
              <a:spcBef>
                <a:spcPct val="20000"/>
              </a:spcBef>
              <a:buSzPct val="80000"/>
            </a:pPr>
            <a:r>
              <a:rPr lang="pt-BR" sz="1400" dirty="0">
                <a:latin typeface="Arial" panose="020B0604020202020204" pitchFamily="34" charset="0"/>
                <a:cs typeface="Arial" panose="020B0604020202020204" pitchFamily="34" charset="0"/>
              </a:rPr>
              <a:t>2.   No módulo de solicitação de manutenção acessar Atendimento/Nova Solicitação</a:t>
            </a:r>
            <a:r>
              <a:rPr lang="pt-BR" sz="1600" dirty="0">
                <a:latin typeface="Calibri" panose="020F0502020204030204" pitchFamily="34" charset="0"/>
              </a:rPr>
              <a:t>:</a:t>
            </a:r>
          </a:p>
        </p:txBody>
      </p:sp>
      <p:pic>
        <p:nvPicPr>
          <p:cNvPr id="13" name="Imagem 12"/>
          <p:cNvPicPr/>
          <p:nvPr/>
        </p:nvPicPr>
        <p:blipFill>
          <a:blip r:embed="rId2">
            <a:extLst>
              <a:ext uri="{28A0092B-C50C-407E-A947-70E740481C1C}">
                <a14:useLocalDpi xmlns:a14="http://schemas.microsoft.com/office/drawing/2010/main" val="0"/>
              </a:ext>
            </a:extLst>
          </a:blip>
          <a:stretch>
            <a:fillRect/>
          </a:stretch>
        </p:blipFill>
        <p:spPr>
          <a:xfrm>
            <a:off x="1331640" y="2055215"/>
            <a:ext cx="6408713" cy="3289742"/>
          </a:xfrm>
          <a:prstGeom prst="rect">
            <a:avLst/>
          </a:prstGeom>
        </p:spPr>
      </p:pic>
    </p:spTree>
    <p:extLst>
      <p:ext uri="{BB962C8B-B14F-4D97-AF65-F5344CB8AC3E}">
        <p14:creationId xmlns:p14="http://schemas.microsoft.com/office/powerpoint/2010/main" val="221322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7" name="CaixaDeTexto 6"/>
          <p:cNvSpPr txBox="1"/>
          <p:nvPr/>
        </p:nvSpPr>
        <p:spPr>
          <a:xfrm>
            <a:off x="915140" y="1196752"/>
            <a:ext cx="7272808" cy="738664"/>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3. Inserir a placa na qual deseja manutenção:</a:t>
            </a:r>
          </a:p>
          <a:p>
            <a:pPr marL="857250" lvl="1" indent="-400050" algn="just">
              <a:buFont typeface="+mj-lt"/>
              <a:buAutoNum type="romanUcPeriod"/>
            </a:pPr>
            <a:r>
              <a:rPr lang="pt-BR" sz="1400" dirty="0">
                <a:latin typeface="Arial" panose="020B0604020202020204" pitchFamily="34" charset="0"/>
                <a:cs typeface="Arial" panose="020B0604020202020204" pitchFamily="34" charset="0"/>
              </a:rPr>
              <a:t>Digitar a placa;</a:t>
            </a:r>
          </a:p>
          <a:p>
            <a:pPr marL="857250" lvl="1" indent="-400050" algn="just">
              <a:buFont typeface="+mj-lt"/>
              <a:buAutoNum type="romanUcPeriod"/>
            </a:pPr>
            <a:r>
              <a:rPr lang="pt-BR" sz="1400" dirty="0">
                <a:latin typeface="Arial" panose="020B0604020202020204" pitchFamily="34" charset="0"/>
                <a:cs typeface="Arial" panose="020B0604020202020204" pitchFamily="34" charset="0"/>
              </a:rPr>
              <a:t>Selecionar o veículo;</a:t>
            </a:r>
          </a:p>
        </p:txBody>
      </p:sp>
      <p:pic>
        <p:nvPicPr>
          <p:cNvPr id="9" name="Imagem 8"/>
          <p:cNvPicPr/>
          <p:nvPr/>
        </p:nvPicPr>
        <p:blipFill>
          <a:blip r:embed="rId2">
            <a:extLst>
              <a:ext uri="{28A0092B-C50C-407E-A947-70E740481C1C}">
                <a14:useLocalDpi xmlns:a14="http://schemas.microsoft.com/office/drawing/2010/main" val="0"/>
              </a:ext>
            </a:extLst>
          </a:blip>
          <a:stretch>
            <a:fillRect/>
          </a:stretch>
        </p:blipFill>
        <p:spPr>
          <a:xfrm>
            <a:off x="1619672" y="2276872"/>
            <a:ext cx="5972175" cy="2986405"/>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33473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19821" y="238536"/>
            <a:ext cx="6624736" cy="581274"/>
          </a:xfrm>
          <a:prstGeom prst="roundRect">
            <a:avLst>
              <a:gd name="adj" fmla="val 16667"/>
            </a:avLst>
          </a:prstGeom>
          <a:solidFill>
            <a:srgbClr val="B8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O MODELO DE MANUTENÇÃO DE VEÍCULOS </a:t>
            </a:r>
          </a:p>
        </p:txBody>
      </p:sp>
      <p:sp>
        <p:nvSpPr>
          <p:cNvPr id="5" name="AutoShape 4"/>
          <p:cNvSpPr>
            <a:spLocks noChangeArrowheads="1"/>
          </p:cNvSpPr>
          <p:nvPr/>
        </p:nvSpPr>
        <p:spPr bwMode="auto">
          <a:xfrm>
            <a:off x="1419820" y="993752"/>
            <a:ext cx="6624735"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SOU LOG</a:t>
            </a:r>
          </a:p>
        </p:txBody>
      </p:sp>
      <p:sp>
        <p:nvSpPr>
          <p:cNvPr id="6" name="AutoShape 4"/>
          <p:cNvSpPr>
            <a:spLocks noChangeArrowheads="1"/>
          </p:cNvSpPr>
          <p:nvPr/>
        </p:nvSpPr>
        <p:spPr bwMode="auto">
          <a:xfrm>
            <a:off x="1419821" y="1748968"/>
            <a:ext cx="6624736" cy="581275"/>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a:solidFill>
                  <a:prstClr val="white"/>
                </a:solidFill>
              </a:rPr>
              <a:t>FLUXO DA MANUTENÇÃO</a:t>
            </a:r>
            <a:endParaRPr lang="pt-BR" sz="2000" b="1" dirty="0">
              <a:solidFill>
                <a:prstClr val="white"/>
              </a:solidFill>
            </a:endParaRPr>
          </a:p>
        </p:txBody>
      </p:sp>
      <p:sp>
        <p:nvSpPr>
          <p:cNvPr id="7" name="AutoShape 4"/>
          <p:cNvSpPr>
            <a:spLocks noChangeArrowheads="1"/>
          </p:cNvSpPr>
          <p:nvPr/>
        </p:nvSpPr>
        <p:spPr bwMode="auto">
          <a:xfrm>
            <a:off x="1419821" y="2504185"/>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PAGAMENTO</a:t>
            </a:r>
          </a:p>
        </p:txBody>
      </p:sp>
      <p:sp>
        <p:nvSpPr>
          <p:cNvPr id="8" name="AutoShape 4"/>
          <p:cNvSpPr>
            <a:spLocks noChangeArrowheads="1"/>
          </p:cNvSpPr>
          <p:nvPr/>
        </p:nvSpPr>
        <p:spPr bwMode="auto">
          <a:xfrm>
            <a:off x="1390998" y="3259401"/>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RELATÓRIOS</a:t>
            </a:r>
          </a:p>
        </p:txBody>
      </p:sp>
      <p:sp>
        <p:nvSpPr>
          <p:cNvPr id="9" name="AutoShape 4"/>
          <p:cNvSpPr>
            <a:spLocks noChangeArrowheads="1"/>
          </p:cNvSpPr>
          <p:nvPr/>
        </p:nvSpPr>
        <p:spPr bwMode="auto">
          <a:xfrm>
            <a:off x="1419821" y="4014616"/>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INSTRUMENTO DE MEDIÇÃO DE RESULTADOS - IMR</a:t>
            </a:r>
          </a:p>
        </p:txBody>
      </p:sp>
      <p:sp>
        <p:nvSpPr>
          <p:cNvPr id="10" name="AutoShape 4"/>
          <p:cNvSpPr>
            <a:spLocks noChangeArrowheads="1"/>
          </p:cNvSpPr>
          <p:nvPr/>
        </p:nvSpPr>
        <p:spPr bwMode="auto">
          <a:xfrm>
            <a:off x="1390998" y="5442598"/>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CONSIDERAÇÕES FINAIS</a:t>
            </a:r>
          </a:p>
        </p:txBody>
      </p:sp>
      <p:sp>
        <p:nvSpPr>
          <p:cNvPr id="11" name="AutoShape 4"/>
          <p:cNvSpPr>
            <a:spLocks noChangeArrowheads="1"/>
          </p:cNvSpPr>
          <p:nvPr/>
        </p:nvSpPr>
        <p:spPr bwMode="auto">
          <a:xfrm>
            <a:off x="1400247" y="4709962"/>
            <a:ext cx="6624736" cy="581274"/>
          </a:xfrm>
          <a:prstGeom prst="roundRect">
            <a:avLst>
              <a:gd name="adj" fmla="val 16667"/>
            </a:avLst>
          </a:prstGeom>
          <a:solidFill>
            <a:srgbClr val="FFA7A7"/>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pt-BR" sz="2000" b="1" dirty="0">
                <a:solidFill>
                  <a:prstClr val="white"/>
                </a:solidFill>
              </a:rPr>
              <a:t>INTEGRAÇÃO SIAD X SOU LOG</a:t>
            </a:r>
          </a:p>
        </p:txBody>
      </p:sp>
    </p:spTree>
    <p:extLst>
      <p:ext uri="{BB962C8B-B14F-4D97-AF65-F5344CB8AC3E}">
        <p14:creationId xmlns:p14="http://schemas.microsoft.com/office/powerpoint/2010/main" val="147484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11" name="CaixaDeTexto 10"/>
          <p:cNvSpPr txBox="1"/>
          <p:nvPr/>
        </p:nvSpPr>
        <p:spPr>
          <a:xfrm>
            <a:off x="899592" y="1268760"/>
            <a:ext cx="7972432" cy="2308324"/>
          </a:xfrm>
          <a:prstGeom prst="rect">
            <a:avLst/>
          </a:prstGeom>
          <a:noFill/>
        </p:spPr>
        <p:txBody>
          <a:bodyPr wrap="square" rtlCol="0">
            <a:spAutoFit/>
          </a:bodyPr>
          <a:lstStyle/>
          <a:p>
            <a:pPr lvl="0" algn="just"/>
            <a:r>
              <a:rPr lang="pt-BR" sz="1400" dirty="0">
                <a:latin typeface="Arial" panose="020B0604020202020204" pitchFamily="34" charset="0"/>
                <a:cs typeface="Arial" panose="020B0604020202020204" pitchFamily="34" charset="0"/>
              </a:rPr>
              <a:t>4. Conferir os dados/quilometragem do veículo e inserir os dados do empenho: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Inserir os dados do empenho, conforme padrão abaixo:</a:t>
            </a:r>
          </a:p>
          <a:p>
            <a:pPr marL="1657350" lvl="3"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Emp XXXXXXX XX/XX/XXXX UE XXXXXXX</a:t>
            </a:r>
          </a:p>
          <a:p>
            <a:pPr lvl="2" algn="just"/>
            <a:r>
              <a:rPr lang="pt-BR" sz="1400" dirty="0">
                <a:latin typeface="Arial" panose="020B0604020202020204" pitchFamily="34" charset="0"/>
                <a:cs typeface="Arial" panose="020B0604020202020204" pitchFamily="34" charset="0"/>
              </a:rPr>
              <a:t>Onde:</a:t>
            </a:r>
          </a:p>
          <a:p>
            <a:pPr lvl="2" algn="just"/>
            <a:r>
              <a:rPr lang="pt-BR" sz="1400" dirty="0">
                <a:latin typeface="Arial" panose="020B0604020202020204" pitchFamily="34" charset="0"/>
                <a:cs typeface="Arial" panose="020B0604020202020204" pitchFamily="34" charset="0"/>
              </a:rPr>
              <a:t>Emp = Número da nota do empenho</a:t>
            </a:r>
          </a:p>
          <a:p>
            <a:pPr lvl="2" algn="just"/>
            <a:r>
              <a:rPr lang="pt-BR" sz="1400" dirty="0">
                <a:latin typeface="Arial" panose="020B0604020202020204" pitchFamily="34" charset="0"/>
                <a:cs typeface="Arial" panose="020B0604020202020204" pitchFamily="34" charset="0"/>
              </a:rPr>
              <a:t>XX/XX/XXXX = Data da nota do empenho</a:t>
            </a:r>
          </a:p>
          <a:p>
            <a:pPr lvl="2" algn="just"/>
            <a:r>
              <a:rPr lang="pt-BR" sz="1400" dirty="0">
                <a:latin typeface="Arial" panose="020B0604020202020204" pitchFamily="34" charset="0"/>
                <a:cs typeface="Arial" panose="020B0604020202020204" pitchFamily="34" charset="0"/>
              </a:rPr>
              <a:t>UE = Unidade executora</a:t>
            </a:r>
          </a:p>
          <a:p>
            <a:pPr marL="1657350" lvl="3"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Clicar em “Prosseguir”;</a:t>
            </a:r>
          </a:p>
          <a:p>
            <a:pPr lvl="3"/>
            <a:endParaRPr lang="pt-BR" sz="1600" dirty="0">
              <a:latin typeface="Calibri" panose="020F0502020204030204" pitchFamily="34" charset="0"/>
            </a:endParaRPr>
          </a:p>
          <a:p>
            <a:pPr lvl="0"/>
            <a:endParaRPr lang="pt-BR" sz="1600" dirty="0">
              <a:latin typeface="Calibri" panose="020F0502020204030204" pitchFamily="34" charset="0"/>
            </a:endParaRPr>
          </a:p>
        </p:txBody>
      </p:sp>
      <p:pic>
        <p:nvPicPr>
          <p:cNvPr id="13" name="Imagem 12"/>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84984"/>
            <a:ext cx="6286686" cy="2368674"/>
          </a:xfrm>
          <a:prstGeom prst="rect">
            <a:avLst/>
          </a:prstGeom>
          <a:noFill/>
          <a:ln>
            <a:noFill/>
          </a:ln>
        </p:spPr>
      </p:pic>
    </p:spTree>
    <p:extLst>
      <p:ext uri="{BB962C8B-B14F-4D97-AF65-F5344CB8AC3E}">
        <p14:creationId xmlns:p14="http://schemas.microsoft.com/office/powerpoint/2010/main" val="330971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7" name="CaixaDeTexto 6"/>
          <p:cNvSpPr txBox="1"/>
          <p:nvPr/>
        </p:nvSpPr>
        <p:spPr>
          <a:xfrm>
            <a:off x="899592" y="1268760"/>
            <a:ext cx="7128792" cy="738664"/>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5. Selecionar o motorista:</a:t>
            </a:r>
          </a:p>
          <a:p>
            <a:pPr marL="857250" lvl="1" indent="-400050">
              <a:buFont typeface="+mj-lt"/>
              <a:buAutoNum type="romanUcPeriod"/>
            </a:pPr>
            <a:r>
              <a:rPr lang="pt-BR" sz="1400" dirty="0">
                <a:latin typeface="Arial" panose="020B0604020202020204" pitchFamily="34" charset="0"/>
                <a:cs typeface="Arial" panose="020B0604020202020204" pitchFamily="34" charset="0"/>
              </a:rPr>
              <a:t>Redigir o nome do motorista</a:t>
            </a:r>
          </a:p>
          <a:p>
            <a:pPr marL="857250" lvl="1" indent="-400050">
              <a:buFont typeface="+mj-lt"/>
              <a:buAutoNum type="romanUcPeriod"/>
            </a:pPr>
            <a:r>
              <a:rPr lang="pt-BR" sz="1400" dirty="0">
                <a:latin typeface="Arial" panose="020B0604020202020204" pitchFamily="34" charset="0"/>
                <a:cs typeface="Arial" panose="020B0604020202020204" pitchFamily="34" charset="0"/>
              </a:rPr>
              <a:t>Selecionar o motorista</a:t>
            </a:r>
          </a:p>
        </p:txBody>
      </p:sp>
      <p:pic>
        <p:nvPicPr>
          <p:cNvPr id="9" name="Imagem 8"/>
          <p:cNvPicPr/>
          <p:nvPr/>
        </p:nvPicPr>
        <p:blipFill>
          <a:blip r:embed="rId2">
            <a:extLst>
              <a:ext uri="{28A0092B-C50C-407E-A947-70E740481C1C}">
                <a14:useLocalDpi xmlns:a14="http://schemas.microsoft.com/office/drawing/2010/main" val="0"/>
              </a:ext>
            </a:extLst>
          </a:blip>
          <a:stretch>
            <a:fillRect/>
          </a:stretch>
        </p:blipFill>
        <p:spPr>
          <a:xfrm>
            <a:off x="1331640" y="2348880"/>
            <a:ext cx="6480720" cy="3168352"/>
          </a:xfrm>
          <a:prstGeom prst="rect">
            <a:avLst/>
          </a:prstGeom>
        </p:spPr>
      </p:pic>
    </p:spTree>
    <p:extLst>
      <p:ext uri="{BB962C8B-B14F-4D97-AF65-F5344CB8AC3E}">
        <p14:creationId xmlns:p14="http://schemas.microsoft.com/office/powerpoint/2010/main" val="14501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11" name="CaixaDeTexto 10"/>
          <p:cNvSpPr txBox="1"/>
          <p:nvPr/>
        </p:nvSpPr>
        <p:spPr>
          <a:xfrm>
            <a:off x="899592" y="1209431"/>
            <a:ext cx="6912768" cy="984885"/>
          </a:xfrm>
          <a:prstGeom prst="rect">
            <a:avLst/>
          </a:prstGeom>
          <a:noFill/>
        </p:spPr>
        <p:txBody>
          <a:bodyPr wrap="square" rtlCol="0">
            <a:spAutoFit/>
          </a:bodyPr>
          <a:lstStyle/>
          <a:p>
            <a:r>
              <a:rPr lang="pt-BR" sz="1600" dirty="0">
                <a:latin typeface="Calibri" panose="020F0502020204030204" pitchFamily="34" charset="0"/>
              </a:rPr>
              <a:t>6</a:t>
            </a:r>
            <a:r>
              <a:rPr lang="pt-BR" sz="1400" dirty="0">
                <a:latin typeface="Arial" panose="020B0604020202020204" pitchFamily="34" charset="0"/>
                <a:cs typeface="Arial" panose="020B0604020202020204" pitchFamily="34" charset="0"/>
              </a:rPr>
              <a:t>. Inserir os dados de contato:</a:t>
            </a:r>
          </a:p>
          <a:p>
            <a:pPr marL="857250" lvl="1" indent="-400050">
              <a:buFont typeface="+mj-lt"/>
              <a:buAutoNum type="romanUcPeriod"/>
            </a:pPr>
            <a:r>
              <a:rPr lang="pt-BR" sz="1400" dirty="0">
                <a:latin typeface="Arial" panose="020B0604020202020204" pitchFamily="34" charset="0"/>
                <a:cs typeface="Arial" panose="020B0604020202020204" pitchFamily="34" charset="0"/>
              </a:rPr>
              <a:t>Telefone;</a:t>
            </a:r>
          </a:p>
          <a:p>
            <a:pPr marL="857250" lvl="1" indent="-400050">
              <a:buFont typeface="+mj-lt"/>
              <a:buAutoNum type="romanUcPeriod"/>
            </a:pPr>
            <a:r>
              <a:rPr lang="pt-BR" sz="1400" dirty="0">
                <a:latin typeface="Arial" panose="020B0604020202020204" pitchFamily="34" charset="0"/>
                <a:cs typeface="Arial" panose="020B0604020202020204" pitchFamily="34" charset="0"/>
              </a:rPr>
              <a:t>E-mail; </a:t>
            </a:r>
          </a:p>
          <a:p>
            <a:pPr marL="857250" lvl="1" indent="-400050">
              <a:buFont typeface="+mj-lt"/>
              <a:buAutoNum type="romanUcPeriod"/>
            </a:pPr>
            <a:r>
              <a:rPr lang="pt-BR" sz="1400" dirty="0">
                <a:latin typeface="Arial" panose="020B0604020202020204" pitchFamily="34" charset="0"/>
                <a:cs typeface="Arial" panose="020B0604020202020204" pitchFamily="34" charset="0"/>
              </a:rPr>
              <a:t>Clicar em “Prosseguir”</a:t>
            </a:r>
          </a:p>
        </p:txBody>
      </p:sp>
      <p:pic>
        <p:nvPicPr>
          <p:cNvPr id="12" name="Imagem 11"/>
          <p:cNvPicPr/>
          <p:nvPr/>
        </p:nvPicPr>
        <p:blipFill rotWithShape="1">
          <a:blip r:embed="rId2">
            <a:extLst>
              <a:ext uri="{28A0092B-C50C-407E-A947-70E740481C1C}">
                <a14:useLocalDpi xmlns:a14="http://schemas.microsoft.com/office/drawing/2010/main" val="0"/>
              </a:ext>
            </a:extLst>
          </a:blip>
          <a:srcRect b="1720"/>
          <a:stretch/>
        </p:blipFill>
        <p:spPr bwMode="auto">
          <a:xfrm>
            <a:off x="1331640" y="2636912"/>
            <a:ext cx="6408712" cy="2783919"/>
          </a:xfrm>
          <a:prstGeom prst="rect">
            <a:avLst/>
          </a:prstGeom>
          <a:ln w="9525" cap="flat" cmpd="sng" algn="ctr">
            <a:solidFill>
              <a:srgbClr val="4F81BD">
                <a:lumMod val="20000"/>
                <a:lumOff val="80000"/>
              </a:srgb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300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7" name="CaixaDeTexto 6"/>
          <p:cNvSpPr txBox="1"/>
          <p:nvPr/>
        </p:nvSpPr>
        <p:spPr>
          <a:xfrm>
            <a:off x="879136" y="1268760"/>
            <a:ext cx="7344816" cy="954107"/>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7.   Selecionar a disponibilidade de parada:</a:t>
            </a:r>
          </a:p>
          <a:p>
            <a:pPr marL="857250" lvl="1" indent="-400050">
              <a:buFont typeface="+mj-lt"/>
              <a:buAutoNum type="romanUcPeriod"/>
            </a:pPr>
            <a:r>
              <a:rPr lang="pt-BR" sz="1400" dirty="0">
                <a:latin typeface="Arial" panose="020B0604020202020204" pitchFamily="34" charset="0"/>
                <a:cs typeface="Arial" panose="020B0604020202020204" pitchFamily="34" charset="0"/>
              </a:rPr>
              <a:t>Selecionar no mínimo duas agendas disponíveis;</a:t>
            </a:r>
          </a:p>
          <a:p>
            <a:pPr marL="857250" lvl="1" indent="-400050">
              <a:buFont typeface="+mj-lt"/>
              <a:buAutoNum type="romanUcPeriod"/>
            </a:pPr>
            <a:r>
              <a:rPr lang="pt-BR" sz="1400" dirty="0">
                <a:latin typeface="Arial" panose="020B0604020202020204" pitchFamily="34" charset="0"/>
                <a:cs typeface="Arial" panose="020B0604020202020204" pitchFamily="34" charset="0"/>
              </a:rPr>
              <a:t>Pode ser apenas um turno ou ambos;</a:t>
            </a:r>
          </a:p>
          <a:p>
            <a:pPr marL="857250" lvl="1" indent="-400050">
              <a:buFont typeface="+mj-lt"/>
              <a:buAutoNum type="romanUcPeriod"/>
            </a:pPr>
            <a:r>
              <a:rPr lang="pt-BR" sz="1400" dirty="0">
                <a:latin typeface="Arial" panose="020B0604020202020204" pitchFamily="34" charset="0"/>
                <a:cs typeface="Arial" panose="020B0604020202020204" pitchFamily="34" charset="0"/>
              </a:rPr>
              <a:t>Clicar em “Prosseguir”</a:t>
            </a:r>
          </a:p>
        </p:txBody>
      </p:sp>
      <p:pic>
        <p:nvPicPr>
          <p:cNvPr id="9" name="Imagem 8"/>
          <p:cNvPicPr/>
          <p:nvPr/>
        </p:nvPicPr>
        <p:blipFill rotWithShape="1">
          <a:blip r:embed="rId2">
            <a:extLst>
              <a:ext uri="{28A0092B-C50C-407E-A947-70E740481C1C}">
                <a14:useLocalDpi xmlns:a14="http://schemas.microsoft.com/office/drawing/2010/main" val="0"/>
              </a:ext>
            </a:extLst>
          </a:blip>
          <a:srcRect b="1699"/>
          <a:stretch/>
        </p:blipFill>
        <p:spPr bwMode="auto">
          <a:xfrm>
            <a:off x="2123728" y="2420307"/>
            <a:ext cx="5256584" cy="3629000"/>
          </a:xfrm>
          <a:prstGeom prst="rect">
            <a:avLst/>
          </a:prstGeom>
          <a:ln>
            <a:solidFill>
              <a:schemeClr val="accent1">
                <a:lumMod val="20000"/>
                <a:lumOff val="8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974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13" name="CaixaDeTexto 12"/>
          <p:cNvSpPr txBox="1"/>
          <p:nvPr/>
        </p:nvSpPr>
        <p:spPr>
          <a:xfrm>
            <a:off x="899592" y="1268760"/>
            <a:ext cx="7200800" cy="738664"/>
          </a:xfrm>
          <a:prstGeom prst="rect">
            <a:avLst/>
          </a:prstGeom>
          <a:noFill/>
        </p:spPr>
        <p:txBody>
          <a:bodyPr wrap="square" rtlCol="0">
            <a:spAutoFit/>
          </a:bodyPr>
          <a:lstStyle/>
          <a:p>
            <a:r>
              <a:rPr lang="pt-BR" sz="1400" dirty="0">
                <a:latin typeface="Arial" panose="020B0604020202020204" pitchFamily="34" charset="0"/>
                <a:cs typeface="Arial" panose="020B0604020202020204" pitchFamily="34" charset="0"/>
              </a:rPr>
              <a:t>8.   Selecionar o local desejado para a manutenção:</a:t>
            </a:r>
          </a:p>
          <a:p>
            <a:pPr marL="857250" lvl="1" indent="-400050">
              <a:buFont typeface="+mj-lt"/>
              <a:buAutoNum type="romanUcPeriod"/>
            </a:pPr>
            <a:r>
              <a:rPr lang="pt-BR" sz="1400" dirty="0">
                <a:latin typeface="Arial" panose="020B0604020202020204" pitchFamily="34" charset="0"/>
                <a:cs typeface="Arial" panose="020B0604020202020204" pitchFamily="34" charset="0"/>
              </a:rPr>
              <a:t>Quando a cidade for a capital é obrigatório inserir o bairro;</a:t>
            </a:r>
          </a:p>
          <a:p>
            <a:pPr marL="857250" lvl="1" indent="-400050">
              <a:buFont typeface="+mj-lt"/>
              <a:buAutoNum type="romanUcPeriod"/>
            </a:pPr>
            <a:r>
              <a:rPr lang="pt-BR" sz="1400" dirty="0">
                <a:latin typeface="Arial" panose="020B0604020202020204" pitchFamily="34" charset="0"/>
                <a:cs typeface="Arial" panose="020B0604020202020204" pitchFamily="34" charset="0"/>
              </a:rPr>
              <a:t>Clicar em “Prosseguir”</a:t>
            </a:r>
          </a:p>
        </p:txBody>
      </p:sp>
      <p:pic>
        <p:nvPicPr>
          <p:cNvPr id="14" name="Imagem 13"/>
          <p:cNvPicPr/>
          <p:nvPr/>
        </p:nvPicPr>
        <p:blipFill>
          <a:blip r:embed="rId2">
            <a:extLst>
              <a:ext uri="{28A0092B-C50C-407E-A947-70E740481C1C}">
                <a14:useLocalDpi xmlns:a14="http://schemas.microsoft.com/office/drawing/2010/main" val="0"/>
              </a:ext>
            </a:extLst>
          </a:blip>
          <a:stretch>
            <a:fillRect/>
          </a:stretch>
        </p:blipFill>
        <p:spPr>
          <a:xfrm>
            <a:off x="1619672" y="2420888"/>
            <a:ext cx="5688632" cy="3240360"/>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169785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11" name="CaixaDeTexto 10"/>
          <p:cNvSpPr txBox="1"/>
          <p:nvPr/>
        </p:nvSpPr>
        <p:spPr>
          <a:xfrm>
            <a:off x="827584" y="1196752"/>
            <a:ext cx="7416824" cy="1846659"/>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9.  Detalhar a necessidade da manutenção:</a:t>
            </a:r>
          </a:p>
          <a:p>
            <a:pPr marL="857250" lvl="1" indent="-400050">
              <a:buFont typeface="+mj-lt"/>
              <a:buAutoNum type="romanLcPeriod"/>
            </a:pPr>
            <a:r>
              <a:rPr lang="pt-BR" sz="1400" dirty="0">
                <a:latin typeface="Arial" panose="020B0604020202020204" pitchFamily="34" charset="0"/>
                <a:cs typeface="Arial" panose="020B0604020202020204" pitchFamily="34" charset="0"/>
              </a:rPr>
              <a:t>Selecionar um dos “Tipos de Solicitação” desejado;</a:t>
            </a:r>
          </a:p>
          <a:p>
            <a:pPr marL="1200150" lvl="2" indent="-285750">
              <a:buFont typeface="Courier New" panose="02070309020205020404" pitchFamily="49" charset="0"/>
              <a:buChar char="o"/>
            </a:pPr>
            <a:r>
              <a:rPr lang="pt-BR" sz="1400" dirty="0">
                <a:latin typeface="Arial" panose="020B0604020202020204" pitchFamily="34" charset="0"/>
                <a:cs typeface="Arial" panose="020B0604020202020204" pitchFamily="34" charset="0"/>
              </a:rPr>
              <a:t>Corretiva;</a:t>
            </a:r>
          </a:p>
          <a:p>
            <a:pPr marL="1200150" lvl="2" indent="-285750">
              <a:buFont typeface="Courier New" panose="02070309020205020404" pitchFamily="49" charset="0"/>
              <a:buChar char="o"/>
            </a:pPr>
            <a:r>
              <a:rPr lang="pt-BR" sz="1400" dirty="0">
                <a:latin typeface="Arial" panose="020B0604020202020204" pitchFamily="34" charset="0"/>
                <a:cs typeface="Arial" panose="020B0604020202020204" pitchFamily="34" charset="0"/>
              </a:rPr>
              <a:t>Preventiva;</a:t>
            </a:r>
          </a:p>
          <a:p>
            <a:pPr marL="1200150" lvl="2" indent="-285750">
              <a:buFont typeface="Courier New" panose="02070309020205020404" pitchFamily="49" charset="0"/>
              <a:buChar char="o"/>
            </a:pPr>
            <a:r>
              <a:rPr lang="pt-BR" sz="1400" dirty="0">
                <a:latin typeface="Arial" panose="020B0604020202020204" pitchFamily="34" charset="0"/>
                <a:cs typeface="Arial" panose="020B0604020202020204" pitchFamily="34" charset="0"/>
              </a:rPr>
              <a:t>Socorro;</a:t>
            </a:r>
          </a:p>
          <a:p>
            <a:pPr marL="857250" lvl="1" indent="-400050">
              <a:buFont typeface="+mj-lt"/>
              <a:buAutoNum type="romanLcPeriod"/>
            </a:pPr>
            <a:r>
              <a:rPr lang="pt-BR" sz="1400" dirty="0">
                <a:latin typeface="Arial" panose="020B0604020202020204" pitchFamily="34" charset="0"/>
                <a:cs typeface="Arial" panose="020B0604020202020204" pitchFamily="34" charset="0"/>
              </a:rPr>
              <a:t>Detalhar a necessidade de manutenção nos campos obrigatórios;</a:t>
            </a:r>
          </a:p>
          <a:p>
            <a:pPr marL="857250" lvl="1" indent="-400050">
              <a:buFont typeface="+mj-lt"/>
              <a:buAutoNum type="romanLcPeriod"/>
            </a:pPr>
            <a:r>
              <a:rPr lang="pt-BR" sz="1400" dirty="0">
                <a:latin typeface="Arial" panose="020B0604020202020204" pitchFamily="34" charset="0"/>
                <a:cs typeface="Arial" panose="020B0604020202020204" pitchFamily="34" charset="0"/>
              </a:rPr>
              <a:t>Clicar em “Prosseguir”</a:t>
            </a:r>
          </a:p>
          <a:p>
            <a:pPr marL="342900" indent="-342900" algn="just">
              <a:buAutoNum type="arabicPeriod" startAt="10"/>
            </a:pPr>
            <a:endParaRPr lang="pt-BR" sz="1600" dirty="0">
              <a:latin typeface="Calibri" panose="020F0502020204030204" pitchFamily="34" charset="0"/>
            </a:endParaRPr>
          </a:p>
        </p:txBody>
      </p:sp>
      <p:pic>
        <p:nvPicPr>
          <p:cNvPr id="13" name="Imagem 12"/>
          <p:cNvPicPr/>
          <p:nvPr/>
        </p:nvPicPr>
        <p:blipFill>
          <a:blip r:embed="rId2">
            <a:extLst>
              <a:ext uri="{28A0092B-C50C-407E-A947-70E740481C1C}">
                <a14:useLocalDpi xmlns:a14="http://schemas.microsoft.com/office/drawing/2010/main" val="0"/>
              </a:ext>
            </a:extLst>
          </a:blip>
          <a:stretch>
            <a:fillRect/>
          </a:stretch>
        </p:blipFill>
        <p:spPr>
          <a:xfrm>
            <a:off x="2717256" y="2852936"/>
            <a:ext cx="4316055" cy="3346002"/>
          </a:xfrm>
          <a:prstGeom prst="rect">
            <a:avLst/>
          </a:prstGeom>
        </p:spPr>
      </p:pic>
    </p:spTree>
    <p:extLst>
      <p:ext uri="{BB962C8B-B14F-4D97-AF65-F5344CB8AC3E}">
        <p14:creationId xmlns:p14="http://schemas.microsoft.com/office/powerpoint/2010/main" val="1427050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7" name="CaixaDeTexto 6"/>
          <p:cNvSpPr txBox="1"/>
          <p:nvPr/>
        </p:nvSpPr>
        <p:spPr>
          <a:xfrm>
            <a:off x="827584" y="1196752"/>
            <a:ext cx="8424936" cy="1077218"/>
          </a:xfrm>
          <a:prstGeom prst="rect">
            <a:avLst/>
          </a:prstGeom>
          <a:noFill/>
        </p:spPr>
        <p:txBody>
          <a:bodyPr wrap="square" rtlCol="0">
            <a:spAutoFit/>
          </a:bodyPr>
          <a:lstStyle/>
          <a:p>
            <a:pPr algn="just"/>
            <a:r>
              <a:rPr lang="pt-BR" sz="1600" dirty="0">
                <a:latin typeface="Calibri" panose="020F0502020204030204" pitchFamily="34" charset="0"/>
              </a:rPr>
              <a:t>10.  Conferir as informações registradas e confirmar a solicitação:</a:t>
            </a:r>
          </a:p>
          <a:p>
            <a:pPr marL="857250" lvl="1" indent="-400050" algn="just">
              <a:buFont typeface="+mj-lt"/>
              <a:buAutoNum type="romanLcPeriod"/>
            </a:pPr>
            <a:r>
              <a:rPr lang="pt-BR" sz="1600" dirty="0">
                <a:latin typeface="Calibri" panose="020F0502020204030204" pitchFamily="34" charset="0"/>
              </a:rPr>
              <a:t>Conferir: Dados do Veículo; Motorista; Sugestão de Data; Localização; Empenho</a:t>
            </a:r>
          </a:p>
          <a:p>
            <a:pPr marL="857250" lvl="1" indent="-400050" algn="just">
              <a:buFont typeface="+mj-lt"/>
              <a:buAutoNum type="romanLcPeriod"/>
            </a:pPr>
            <a:r>
              <a:rPr lang="pt-BR" sz="1600" dirty="0">
                <a:latin typeface="Calibri" panose="020F0502020204030204" pitchFamily="34" charset="0"/>
              </a:rPr>
              <a:t>Clicar em “Confirmar”</a:t>
            </a:r>
          </a:p>
          <a:p>
            <a:pPr marL="342900" indent="-342900" algn="just">
              <a:buAutoNum type="arabicPeriod" startAt="11"/>
            </a:pPr>
            <a:endParaRPr lang="pt-BR" sz="1600" dirty="0">
              <a:latin typeface="Calibri" panose="020F0502020204030204" pitchFamily="34" charset="0"/>
            </a:endParaRPr>
          </a:p>
        </p:txBody>
      </p:sp>
      <p:pic>
        <p:nvPicPr>
          <p:cNvPr id="9" name="Imagem 8"/>
          <p:cNvPicPr/>
          <p:nvPr/>
        </p:nvPicPr>
        <p:blipFill>
          <a:blip r:embed="rId2">
            <a:extLst>
              <a:ext uri="{28A0092B-C50C-407E-A947-70E740481C1C}">
                <a14:useLocalDpi xmlns:a14="http://schemas.microsoft.com/office/drawing/2010/main" val="0"/>
              </a:ext>
            </a:extLst>
          </a:blip>
          <a:stretch>
            <a:fillRect/>
          </a:stretch>
        </p:blipFill>
        <p:spPr>
          <a:xfrm>
            <a:off x="1763688" y="2132856"/>
            <a:ext cx="6048672" cy="3960440"/>
          </a:xfrm>
          <a:prstGeom prst="rect">
            <a:avLst/>
          </a:prstGeom>
        </p:spPr>
      </p:pic>
    </p:spTree>
    <p:extLst>
      <p:ext uri="{BB962C8B-B14F-4D97-AF65-F5344CB8AC3E}">
        <p14:creationId xmlns:p14="http://schemas.microsoft.com/office/powerpoint/2010/main" val="1366679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64422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3.1.1 Procedimentos para a Solicitação</a:t>
            </a:r>
          </a:p>
        </p:txBody>
      </p:sp>
      <p:sp>
        <p:nvSpPr>
          <p:cNvPr id="11" name="CaixaDeTexto 10"/>
          <p:cNvSpPr txBox="1"/>
          <p:nvPr/>
        </p:nvSpPr>
        <p:spPr>
          <a:xfrm>
            <a:off x="233637" y="1772816"/>
            <a:ext cx="8638387" cy="2954655"/>
          </a:xfrm>
          <a:prstGeom prst="rect">
            <a:avLst/>
          </a:prstGeom>
          <a:noFill/>
        </p:spPr>
        <p:txBody>
          <a:bodyPr wrap="square" rtlCol="0">
            <a:spAutoFit/>
          </a:bodyPr>
          <a:lstStyle/>
          <a:p>
            <a:pPr algn="just"/>
            <a:r>
              <a:rPr lang="pt-BR" sz="1400" b="1" u="sng" dirty="0">
                <a:latin typeface="Arial" panose="020B0604020202020204" pitchFamily="34" charset="0"/>
                <a:cs typeface="Arial" panose="020B0604020202020204" pitchFamily="34" charset="0"/>
              </a:rPr>
              <a:t>ATENÇÃO</a:t>
            </a:r>
            <a:r>
              <a:rPr lang="pt-BR" sz="1400" dirty="0">
                <a:latin typeface="Arial" panose="020B0604020202020204" pitchFamily="34" charset="0"/>
                <a:cs typeface="Arial" panose="020B0604020202020204" pitchFamily="34" charset="0"/>
              </a:rPr>
              <a:t>: Comunicar à equipe plataforma, nos casos em que o veículo estiver impossibilitado de locomoção, que será necessário o </a:t>
            </a:r>
            <a:r>
              <a:rPr lang="pt-BR" sz="1400" b="1" dirty="0">
                <a:latin typeface="Arial" panose="020B0604020202020204" pitchFamily="34" charset="0"/>
                <a:cs typeface="Arial" panose="020B0604020202020204" pitchFamily="34" charset="0"/>
              </a:rPr>
              <a:t>serviço de reboque/guincho</a:t>
            </a:r>
            <a:r>
              <a:rPr lang="pt-BR" sz="1400" dirty="0">
                <a:latin typeface="Arial" panose="020B0604020202020204" pitchFamily="34" charset="0"/>
                <a:cs typeface="Arial" panose="020B0604020202020204" pitchFamily="34" charset="0"/>
              </a:rPr>
              <a:t>.</a:t>
            </a:r>
          </a:p>
          <a:p>
            <a:pPr algn="just"/>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ATENÇÃO</a:t>
            </a:r>
            <a:r>
              <a:rPr lang="pt-BR" sz="1400" i="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se não for dia útil ou a necessidade ocorrer fora do horário comercial, a solicitação de reboque/guincho deve ser feita diretamente à empresa responsável pelo serviço via </a:t>
            </a:r>
            <a:r>
              <a:rPr lang="pt-BR" sz="1400" i="1" dirty="0">
                <a:latin typeface="Arial" panose="020B0604020202020204" pitchFamily="34" charset="0"/>
                <a:cs typeface="Arial" panose="020B0604020202020204" pitchFamily="34" charset="0"/>
              </a:rPr>
              <a:t>call center</a:t>
            </a:r>
            <a:r>
              <a:rPr lang="pt-BR" sz="1400" dirty="0">
                <a:latin typeface="Arial" panose="020B0604020202020204" pitchFamily="34" charset="0"/>
                <a:cs typeface="Arial" panose="020B0604020202020204" pitchFamily="34" charset="0"/>
              </a:rPr>
              <a:t> pelo número </a:t>
            </a:r>
            <a:r>
              <a:rPr lang="pt-BR" sz="1400" b="1" u="sng" dirty="0">
                <a:latin typeface="Arial" panose="020B0604020202020204" pitchFamily="34" charset="0"/>
                <a:cs typeface="Arial" panose="020B0604020202020204" pitchFamily="34" charset="0"/>
              </a:rPr>
              <a:t>0800 648 4008</a:t>
            </a:r>
            <a:r>
              <a:rPr lang="pt-BR" sz="1400" dirty="0">
                <a:latin typeface="Arial" panose="020B0604020202020204" pitchFamily="34" charset="0"/>
                <a:cs typeface="Arial" panose="020B0604020202020204" pitchFamily="34" charset="0"/>
              </a:rPr>
              <a:t>. O atendimento está disponível 24 (vinte quatro) horas, 7 (sete) dias por semana.</a:t>
            </a:r>
          </a:p>
          <a:p>
            <a:pPr marL="342900" lvl="0" indent="-342900" algn="just">
              <a:spcBef>
                <a:spcPts val="1200"/>
              </a:spcBef>
              <a:spcAft>
                <a:spcPts val="600"/>
              </a:spcAf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Deve ser feita </a:t>
            </a:r>
            <a:r>
              <a:rPr lang="pt-BR" sz="1400" b="1" dirty="0">
                <a:latin typeface="Arial" panose="020B0604020202020204" pitchFamily="34" charset="0"/>
                <a:ea typeface="Times New Roman" panose="02020603050405020304" pitchFamily="18" charset="0"/>
                <a:cs typeface="Arial" panose="020B0604020202020204" pitchFamily="34" charset="0"/>
              </a:rPr>
              <a:t>uma solicitação para cada veículo</a:t>
            </a:r>
            <a:r>
              <a:rPr lang="pt-BR" sz="1400" dirty="0">
                <a:latin typeface="Arial" panose="020B0604020202020204" pitchFamily="34" charset="0"/>
                <a:ea typeface="Times New Roman" panose="02020603050405020304" pitchFamily="18" charset="0"/>
                <a:cs typeface="Arial" panose="020B0604020202020204" pitchFamily="34" charset="0"/>
              </a:rPr>
              <a:t>, pois é gerado pelo sistema SOU LOG um </a:t>
            </a:r>
            <a:r>
              <a:rPr lang="pt-BR" sz="1400" b="1" dirty="0">
                <a:latin typeface="Arial" panose="020B0604020202020204" pitchFamily="34" charset="0"/>
                <a:ea typeface="Times New Roman" panose="02020603050405020304" pitchFamily="18" charset="0"/>
                <a:cs typeface="Arial" panose="020B0604020202020204" pitchFamily="34" charset="0"/>
              </a:rPr>
              <a:t>número do protocolo </a:t>
            </a:r>
            <a:r>
              <a:rPr lang="pt-BR" sz="1400" dirty="0">
                <a:latin typeface="Arial" panose="020B0604020202020204" pitchFamily="34" charset="0"/>
                <a:ea typeface="Times New Roman" panose="02020603050405020304" pitchFamily="18" charset="0"/>
                <a:cs typeface="Arial" panose="020B0604020202020204" pitchFamily="34" charset="0"/>
              </a:rPr>
              <a:t>que servirá para acompanhamento do status da solicitação.</a:t>
            </a:r>
          </a:p>
          <a:p>
            <a:pPr marL="342900" lvl="0" indent="-342900" algn="just">
              <a:spcBef>
                <a:spcPts val="1200"/>
              </a:spcBef>
              <a:spcAft>
                <a:spcPts val="600"/>
              </a:spcAf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Após a solicitação via sistema SOU LOG, será enviado um e-mail para o gestor de frota com esse número do protocolo para acompanhamento do atendimento.</a:t>
            </a:r>
          </a:p>
          <a:p>
            <a:pPr algn="just"/>
            <a:endParaRPr lang="pt-BR" sz="1600" dirty="0">
              <a:latin typeface="Calibri" panose="020F0502020204030204" pitchFamily="34" charset="0"/>
            </a:endParaRPr>
          </a:p>
        </p:txBody>
      </p:sp>
    </p:spTree>
    <p:extLst>
      <p:ext uri="{BB962C8B-B14F-4D97-AF65-F5344CB8AC3E}">
        <p14:creationId xmlns:p14="http://schemas.microsoft.com/office/powerpoint/2010/main" val="3680564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5700600" cy="400110"/>
          </a:xfrm>
          <a:prstGeom prst="rect">
            <a:avLst/>
          </a:prstGeom>
        </p:spPr>
        <p:txBody>
          <a:bodyPr wrap="none">
            <a:spAutoFit/>
          </a:bodyPr>
          <a:lstStyle/>
          <a:p>
            <a:pPr>
              <a:spcBef>
                <a:spcPct val="0"/>
              </a:spcBef>
            </a:pPr>
            <a:r>
              <a:rPr lang="pt-BR" sz="2000" dirty="0">
                <a:solidFill>
                  <a:srgbClr val="C00000"/>
                </a:solidFill>
                <a:latin typeface="Arial" pitchFamily="34" charset="0"/>
                <a:cs typeface="Arial" pitchFamily="34" charset="0"/>
              </a:rPr>
              <a:t>3.2 Solicitação de Serviço de Reboque/Guincho </a:t>
            </a:r>
          </a:p>
        </p:txBody>
      </p:sp>
      <p:sp>
        <p:nvSpPr>
          <p:cNvPr id="6" name="CaixaDeTexto 5"/>
          <p:cNvSpPr txBox="1"/>
          <p:nvPr/>
        </p:nvSpPr>
        <p:spPr>
          <a:xfrm>
            <a:off x="228538" y="1431725"/>
            <a:ext cx="8640960" cy="1200329"/>
          </a:xfrm>
          <a:prstGeom prst="rect">
            <a:avLst/>
          </a:prstGeom>
          <a:noFill/>
        </p:spPr>
        <p:txBody>
          <a:bodyPr wrap="square" rtlCol="0">
            <a:spAutoFit/>
          </a:bodyPr>
          <a:lstStyle/>
          <a:p>
            <a:pPr algn="just"/>
            <a:r>
              <a:rPr lang="pt-BR" sz="1400" b="1" u="sng" dirty="0">
                <a:latin typeface="Arial" panose="020B0604020202020204" pitchFamily="34" charset="0"/>
                <a:cs typeface="Arial" panose="020B0604020202020204" pitchFamily="34" charset="0"/>
              </a:rPr>
              <a:t>ATENÇÃO</a:t>
            </a:r>
            <a:r>
              <a:rPr lang="pt-BR" sz="1400" dirty="0">
                <a:latin typeface="Arial" panose="020B0604020202020204" pitchFamily="34" charset="0"/>
                <a:cs typeface="Arial" panose="020B0604020202020204" pitchFamily="34" charset="0"/>
              </a:rPr>
              <a:t>:</a:t>
            </a:r>
            <a:r>
              <a:rPr lang="pt-BR" sz="1400" i="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O serviço de reboque/guincho é um serviço de emergência e apoio à manutenção, portanto só pode ser solicitado para locomover veículos que sofram sinistros ou precisem ser transportados até estabelecimentos da rede credenciada ou para oficinas próprias (orgânicas) para serem manutenidos. Não é permitido o seu uso para a locomoção do veículo que não seja para o fim específico de manutenção.</a:t>
            </a:r>
          </a:p>
          <a:p>
            <a:pPr algn="just"/>
            <a:endParaRPr lang="pt-BR" sz="1600" dirty="0">
              <a:latin typeface="Calibri" panose="020F0502020204030204" pitchFamily="34" charset="0"/>
            </a:endParaRPr>
          </a:p>
        </p:txBody>
      </p:sp>
      <p:sp>
        <p:nvSpPr>
          <p:cNvPr id="7" name="CaixaDeTexto 6"/>
          <p:cNvSpPr txBox="1"/>
          <p:nvPr/>
        </p:nvSpPr>
        <p:spPr>
          <a:xfrm>
            <a:off x="228538" y="2648888"/>
            <a:ext cx="8640960" cy="3000821"/>
          </a:xfrm>
          <a:prstGeom prst="rect">
            <a:avLst/>
          </a:prstGeom>
          <a:noFill/>
        </p:spPr>
        <p:txBody>
          <a:bodyPr wrap="square" rtlCol="0">
            <a:spAutoFit/>
          </a:bodyPr>
          <a:lstStyle/>
          <a:p>
            <a:pPr algn="just">
              <a:spcBef>
                <a:spcPct val="0"/>
              </a:spcBef>
            </a:pPr>
            <a:r>
              <a:rPr lang="pt-BR" sz="2000" dirty="0">
                <a:solidFill>
                  <a:srgbClr val="C00000"/>
                </a:solidFill>
                <a:latin typeface="Arial" pitchFamily="34" charset="0"/>
                <a:cs typeface="Arial" pitchFamily="34" charset="0"/>
              </a:rPr>
              <a:t>3.2.1. Procedimentos para a Solicitação do Serviço</a:t>
            </a:r>
          </a:p>
          <a:p>
            <a:pPr algn="just">
              <a:spcBef>
                <a:spcPct val="0"/>
              </a:spcBef>
            </a:pPr>
            <a:endParaRPr lang="pt-BR" sz="2400" cap="small" dirty="0">
              <a:solidFill>
                <a:schemeClr val="tx2"/>
              </a:solidFill>
              <a:latin typeface="Calibri" panose="020F0502020204030204" pitchFamily="34" charset="0"/>
              <a:ea typeface="+mj-ea"/>
              <a:cs typeface="+mj-cs"/>
            </a:endParaRPr>
          </a:p>
          <a:p>
            <a:pPr marL="800100" lvl="1" indent="-342900" algn="just">
              <a:spcAft>
                <a:spcPts val="600"/>
              </a:spcAft>
              <a:buFont typeface="+mj-lt"/>
              <a:buAutoNum type="alphaUcPeriod"/>
            </a:pPr>
            <a:r>
              <a:rPr lang="pt-BR" sz="1600" spc="-25" dirty="0">
                <a:latin typeface="Calibri" panose="020F0502020204030204" pitchFamily="34" charset="0"/>
                <a:ea typeface="Times New Roman" panose="02020603050405020304" pitchFamily="18" charset="0"/>
                <a:cs typeface="Times New Roman" panose="02020603050405020304" pitchFamily="18" charset="0"/>
              </a:rPr>
              <a:t>Os procedimentos e regras para solicitação desse serviço estão detalhados no Manual GTM disponível no site da SEPLAG. </a:t>
            </a:r>
          </a:p>
          <a:p>
            <a:pPr marL="800100" lvl="1" indent="-342900" algn="just">
              <a:spcAft>
                <a:spcPts val="600"/>
              </a:spcAft>
              <a:buFont typeface="+mj-lt"/>
              <a:buAutoNum type="alphaUcPeriod"/>
            </a:pPr>
            <a:r>
              <a:rPr lang="pt-BR" sz="1600" spc="-25" dirty="0">
                <a:latin typeface="Calibri" panose="020F0502020204030204" pitchFamily="34" charset="0"/>
                <a:ea typeface="Times New Roman" panose="02020603050405020304" pitchFamily="18" charset="0"/>
                <a:cs typeface="Times New Roman" panose="02020603050405020304" pitchFamily="18" charset="0"/>
              </a:rPr>
              <a:t>Alguns pontos de atenção:</a:t>
            </a:r>
          </a:p>
          <a:p>
            <a:pPr marL="1257300" lvl="2" indent="-342900" algn="just">
              <a:spcAft>
                <a:spcPts val="600"/>
              </a:spcAft>
              <a:buFont typeface="Wingdings" panose="05000000000000000000" pitchFamily="2" charset="2"/>
              <a:buChar char="ü"/>
            </a:pPr>
            <a:r>
              <a:rPr lang="pt-BR" sz="1600" spc="-25" dirty="0">
                <a:latin typeface="Calibri" panose="020F0502020204030204" pitchFamily="34" charset="0"/>
                <a:ea typeface="Times New Roman" panose="02020603050405020304" pitchFamily="18" charset="0"/>
                <a:cs typeface="Times New Roman" panose="02020603050405020304" pitchFamily="18" charset="0"/>
              </a:rPr>
              <a:t>A emissão de notas fiscais de serviço de reboque/guincho, emitidas pelos prestadores do serviço, deverão, obrigatoriamente, obedecer às legislações vigentes.</a:t>
            </a:r>
          </a:p>
          <a:p>
            <a:pPr marL="800100" lvl="1" indent="-342900" algn="just">
              <a:spcAft>
                <a:spcPts val="1200"/>
              </a:spcAft>
              <a:buFont typeface="+mj-lt"/>
              <a:buAutoNum type="alphaUcPeriod"/>
            </a:pPr>
            <a:endParaRPr lang="pt-BR" sz="1600" spc="-25" dirty="0">
              <a:latin typeface="Calibri" panose="020F0502020204030204" pitchFamily="34" charset="0"/>
              <a:ea typeface="Times New Roman" panose="02020603050405020304" pitchFamily="18" charset="0"/>
              <a:cs typeface="Times New Roman" panose="02020603050405020304" pitchFamily="18" charset="0"/>
            </a:endParaRPr>
          </a:p>
          <a:p>
            <a:pPr>
              <a:spcBef>
                <a:spcPct val="0"/>
              </a:spcBef>
            </a:pPr>
            <a:endParaRPr lang="pt-BR" sz="2400" cap="small" dirty="0">
              <a:solidFill>
                <a:schemeClr val="tx2"/>
              </a:solidFill>
              <a:latin typeface="Calibri" panose="020F0502020204030204" pitchFamily="34" charset="0"/>
              <a:ea typeface="+mj-ea"/>
              <a:cs typeface="+mj-cs"/>
            </a:endParaRPr>
          </a:p>
        </p:txBody>
      </p:sp>
    </p:spTree>
    <p:extLst>
      <p:ext uri="{BB962C8B-B14F-4D97-AF65-F5344CB8AC3E}">
        <p14:creationId xmlns:p14="http://schemas.microsoft.com/office/powerpoint/2010/main" val="4119646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98184"/>
            <a:ext cx="5997155"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3.2.1. Procedimentos para a Solicitação do Serviço</a:t>
            </a:r>
          </a:p>
        </p:txBody>
      </p:sp>
      <p:sp>
        <p:nvSpPr>
          <p:cNvPr id="9" name="CaixaDeTexto 8"/>
          <p:cNvSpPr txBox="1"/>
          <p:nvPr/>
        </p:nvSpPr>
        <p:spPr>
          <a:xfrm>
            <a:off x="520876" y="1412776"/>
            <a:ext cx="8061336" cy="2739211"/>
          </a:xfrm>
          <a:prstGeom prst="rect">
            <a:avLst/>
          </a:prstGeom>
          <a:noFill/>
        </p:spPr>
        <p:txBody>
          <a:bodyPr wrap="square" rtlCol="0">
            <a:spAutoFit/>
          </a:bodyPr>
          <a:lstStyle/>
          <a:p>
            <a:pPr marL="1314450" lvl="2" indent="-400050" algn="just">
              <a:spcAft>
                <a:spcPts val="12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Para deslocamentos de até 40 km (trajeto total), será cobrado um valor fixo pelo serviço de reboque/guincho. A partir dessa distância, será acrescido ao valor fixo o valor por quilômetro rodado excedente. Os valores para a cobrança variam de acordo com a classificação do veículo. </a:t>
            </a:r>
          </a:p>
          <a:p>
            <a:pPr marL="1314450" lvl="2" indent="-400050" algn="just">
              <a:spcAft>
                <a:spcPts val="12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Poderão, ainda, ser cobrados valores referentes à hora parada, hora trabalhada, quilometragem excedente e quilometragem em estrada de terra, no caso de utilização.</a:t>
            </a:r>
          </a:p>
          <a:p>
            <a:pPr marL="1314450" lvl="2" indent="-400050" algn="just">
              <a:spcAft>
                <a:spcPts val="12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Os valores máximos de cada serviço, para cada tipo de veículo, não podem ultrapassar os valores cotados no mercado, apresentados na tabela abaixo:</a:t>
            </a:r>
          </a:p>
          <a:p>
            <a:pPr marL="1314450" lvl="2" indent="-400050" algn="just">
              <a:spcAft>
                <a:spcPts val="1200"/>
              </a:spcAft>
              <a:buFont typeface="+mj-lt"/>
              <a:buAutoNum type="romanLcPeriod"/>
            </a:pPr>
            <a:endParaRPr lang="pt-BR" sz="1600" dirty="0">
              <a:latin typeface="Calibri" panose="020F0502020204030204" pitchFamily="34"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1153878989"/>
              </p:ext>
            </p:extLst>
          </p:nvPr>
        </p:nvGraphicFramePr>
        <p:xfrm>
          <a:off x="1763688" y="4063632"/>
          <a:ext cx="6192688" cy="1774172"/>
        </p:xfrm>
        <a:graphic>
          <a:graphicData uri="http://schemas.openxmlformats.org/drawingml/2006/table">
            <a:tbl>
              <a:tblPr firstRow="1" firstCol="1" bandRow="1">
                <a:tableStyleId>{5C22544A-7EE6-4342-B048-85BDC9FD1C3A}</a:tableStyleId>
              </a:tblPr>
              <a:tblGrid>
                <a:gridCol w="160817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84115">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tblGrid>
              <a:tr h="441512">
                <a:tc>
                  <a:txBody>
                    <a:bodyPr/>
                    <a:lstStyle/>
                    <a:p>
                      <a:pPr algn="ctr">
                        <a:lnSpc>
                          <a:spcPct val="150000"/>
                        </a:lnSpc>
                        <a:spcAft>
                          <a:spcPts val="600"/>
                        </a:spcAft>
                      </a:pPr>
                      <a:r>
                        <a:rPr lang="en-US" sz="800" dirty="0">
                          <a:effectLst/>
                        </a:rPr>
                        <a:t>CLASSIFICAÇÃO</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600"/>
                        </a:spcAft>
                      </a:pPr>
                      <a:r>
                        <a:rPr lang="en-US" sz="800" dirty="0">
                          <a:effectLst/>
                        </a:rPr>
                        <a:t>SAIDA/ 40 KM</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600"/>
                        </a:spcAft>
                      </a:pPr>
                      <a:r>
                        <a:rPr lang="en-US" sz="800" dirty="0">
                          <a:effectLst/>
                        </a:rPr>
                        <a:t>KM EXCEDENTE</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600"/>
                        </a:spcAft>
                      </a:pPr>
                      <a:r>
                        <a:rPr lang="en-US" sz="800" dirty="0">
                          <a:effectLst/>
                        </a:rPr>
                        <a:t>HORA TRABALHADA</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600"/>
                        </a:spcAft>
                      </a:pPr>
                      <a:r>
                        <a:rPr lang="en-US" sz="800" dirty="0">
                          <a:effectLst/>
                        </a:rPr>
                        <a:t>HORA PARADA</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50000"/>
                        </a:lnSpc>
                        <a:spcAft>
                          <a:spcPts val="600"/>
                        </a:spcAft>
                      </a:pPr>
                      <a:r>
                        <a:rPr lang="en-US" sz="800" dirty="0">
                          <a:effectLst/>
                        </a:rPr>
                        <a:t>KM TERRA</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0"/>
                  </a:ext>
                </a:extLst>
              </a:tr>
              <a:tr h="208926">
                <a:tc>
                  <a:txBody>
                    <a:bodyPr/>
                    <a:lstStyle/>
                    <a:p>
                      <a:pPr>
                        <a:lnSpc>
                          <a:spcPct val="150000"/>
                        </a:lnSpc>
                        <a:spcAft>
                          <a:spcPts val="600"/>
                        </a:spcAft>
                      </a:pPr>
                      <a:r>
                        <a:rPr lang="en-US" sz="800">
                          <a:effectLst/>
                        </a:rPr>
                        <a:t>VEICULOS LEVES</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en-US" sz="800">
                          <a:effectLst/>
                        </a:rPr>
                        <a:t> R$  104,00</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2,09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84,71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67,77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2,09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85665">
                <a:tc>
                  <a:txBody>
                    <a:bodyPr/>
                    <a:lstStyle/>
                    <a:p>
                      <a:pPr>
                        <a:lnSpc>
                          <a:spcPct val="150000"/>
                        </a:lnSpc>
                        <a:spcAft>
                          <a:spcPts val="600"/>
                        </a:spcAft>
                      </a:pPr>
                      <a:r>
                        <a:rPr lang="en-US" sz="800" dirty="0">
                          <a:effectLst/>
                        </a:rPr>
                        <a:t>VEICULOS UTILITÁRIOS</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en-US" sz="800">
                          <a:effectLst/>
                        </a:rPr>
                        <a:t> R$  259,79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2,85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dirty="0">
                          <a:effectLst/>
                        </a:rPr>
                        <a:t> R$      114,84 </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97,89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2,85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08926">
                <a:tc>
                  <a:txBody>
                    <a:bodyPr/>
                    <a:lstStyle/>
                    <a:p>
                      <a:pPr>
                        <a:lnSpc>
                          <a:spcPct val="150000"/>
                        </a:lnSpc>
                        <a:spcAft>
                          <a:spcPts val="600"/>
                        </a:spcAft>
                      </a:pPr>
                      <a:r>
                        <a:rPr lang="en-US" sz="800">
                          <a:effectLst/>
                        </a:rPr>
                        <a:t>MOTOCICLETAS</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en-US" sz="800">
                          <a:effectLst/>
                        </a:rPr>
                        <a:t> R$  120,48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1,94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80,95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58,36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1,94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11291">
                <a:tc>
                  <a:txBody>
                    <a:bodyPr/>
                    <a:lstStyle/>
                    <a:p>
                      <a:pPr>
                        <a:lnSpc>
                          <a:spcPct val="150000"/>
                        </a:lnSpc>
                        <a:spcAft>
                          <a:spcPts val="600"/>
                        </a:spcAft>
                      </a:pPr>
                      <a:r>
                        <a:rPr lang="en-US" sz="800">
                          <a:effectLst/>
                        </a:rPr>
                        <a:t>UTILITÁRIOS PESADOS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en-US" sz="800">
                          <a:effectLst/>
                        </a:rPr>
                        <a:t> R$  395,33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4,10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156,24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105,42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4,10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08926">
                <a:tc>
                  <a:txBody>
                    <a:bodyPr/>
                    <a:lstStyle/>
                    <a:p>
                      <a:pPr>
                        <a:lnSpc>
                          <a:spcPct val="150000"/>
                        </a:lnSpc>
                        <a:spcAft>
                          <a:spcPts val="600"/>
                        </a:spcAft>
                      </a:pPr>
                      <a:r>
                        <a:rPr lang="en-US" sz="800" dirty="0">
                          <a:effectLst/>
                        </a:rPr>
                        <a:t>VEÍCULOS PESADOS</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en-US" sz="800">
                          <a:effectLst/>
                        </a:rPr>
                        <a:t> R$  416,03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4,10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161,89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112,95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4,10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08926">
                <a:tc>
                  <a:txBody>
                    <a:bodyPr/>
                    <a:lstStyle/>
                    <a:p>
                      <a:pPr>
                        <a:lnSpc>
                          <a:spcPct val="150000"/>
                        </a:lnSpc>
                        <a:spcAft>
                          <a:spcPts val="600"/>
                        </a:spcAft>
                      </a:pPr>
                      <a:r>
                        <a:rPr lang="en-US" sz="800">
                          <a:effectLst/>
                        </a:rPr>
                        <a:t>EXTRA PESADO</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spcAft>
                          <a:spcPts val="0"/>
                        </a:spcAft>
                      </a:pPr>
                      <a:r>
                        <a:rPr lang="en-US" sz="800" dirty="0">
                          <a:effectLst/>
                        </a:rPr>
                        <a:t> R$  489,45 </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4,52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173,19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a:effectLst/>
                        </a:rPr>
                        <a:t> R$  116,71 </a:t>
                      </a:r>
                      <a:endParaRPr lang="pt-BR" sz="80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en-US" sz="800" dirty="0">
                          <a:effectLst/>
                        </a:rPr>
                        <a:t> R$      4,52 </a:t>
                      </a:r>
                      <a:endParaRPr lang="pt-BR" sz="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427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231064" y="1052736"/>
            <a:ext cx="8619903" cy="3600986"/>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O modelo foi licitado por meio do Registro de Preços nº 200/ 2018 (Planejamento nº 148/2018), de responsabilidade da Secretaria de Estado de Planejamento e Gestão – SEPLAG, e teve como objeto </a:t>
            </a:r>
            <a:r>
              <a:rPr lang="pt-BR" sz="1400" b="1" dirty="0">
                <a:latin typeface="Arial" panose="020B0604020202020204" pitchFamily="34" charset="0"/>
                <a:ea typeface="Times New Roman" panose="02020603050405020304" pitchFamily="18" charset="0"/>
                <a:cs typeface="Arial" panose="020B0604020202020204" pitchFamily="34" charset="0"/>
              </a:rPr>
              <a:t>a contratação do serviço de gerenciamento da manutenção preventiva e corretiva da frota de veículos dos órgãos e entidades do Poder Executivo do Estado de Minas Gerais</a:t>
            </a:r>
            <a:r>
              <a:rPr lang="pt-BR" sz="1400" dirty="0">
                <a:latin typeface="Arial" panose="020B0604020202020204" pitchFamily="34" charset="0"/>
                <a:ea typeface="Times New Roman" panose="02020603050405020304" pitchFamily="18" charset="0"/>
                <a:cs typeface="Arial" panose="020B0604020202020204" pitchFamily="34" charset="0"/>
              </a:rPr>
              <a:t>. </a:t>
            </a:r>
            <a:r>
              <a:rPr lang="pt-BR" sz="1400" dirty="0">
                <a:latin typeface="Arial" panose="020B0604020202020204" pitchFamily="34" charset="0"/>
                <a:cs typeface="Arial" panose="020B0604020202020204" pitchFamily="34" charset="0"/>
              </a:rPr>
              <a:t>Tal serviço representa </a:t>
            </a:r>
            <a:r>
              <a:rPr lang="pt-BR" sz="1400" b="1" u="sng" dirty="0">
                <a:latin typeface="Arial" panose="020B0604020202020204" pitchFamily="34" charset="0"/>
                <a:cs typeface="Arial" panose="020B0604020202020204" pitchFamily="34" charset="0"/>
              </a:rPr>
              <a:t>quarteirização</a:t>
            </a:r>
            <a:r>
              <a:rPr lang="pt-BR" sz="1400" dirty="0">
                <a:latin typeface="Arial" panose="020B0604020202020204" pitchFamily="34" charset="0"/>
                <a:cs typeface="Arial" panose="020B0604020202020204" pitchFamily="34" charset="0"/>
              </a:rPr>
              <a:t> da manutenção</a:t>
            </a:r>
          </a:p>
          <a:p>
            <a:pPr marL="285750" indent="-285750" algn="just">
              <a:spcAft>
                <a:spcPts val="0"/>
              </a:spcAf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A empresa vencedora da Licitação foi a </a:t>
            </a:r>
            <a:r>
              <a:rPr lang="pt-BR" sz="1400" b="1" dirty="0">
                <a:latin typeface="Arial" panose="020B0604020202020204" pitchFamily="34" charset="0"/>
                <a:ea typeface="Times New Roman" panose="02020603050405020304" pitchFamily="18" charset="0"/>
                <a:cs typeface="Arial" panose="020B0604020202020204" pitchFamily="34" charset="0"/>
              </a:rPr>
              <a:t>Ticket Soluções HDFGT S.A. – CNPJ nº 03.506.307/0001-57</a:t>
            </a:r>
            <a:r>
              <a:rPr lang="pt-BR" sz="1400" dirty="0">
                <a:latin typeface="Arial" panose="020B0604020202020204" pitchFamily="34" charset="0"/>
                <a:ea typeface="Times New Roman" panose="02020603050405020304" pitchFamily="18" charset="0"/>
                <a:cs typeface="Arial" panose="020B0604020202020204" pitchFamily="34" charset="0"/>
              </a:rPr>
              <a:t>, cujo nome fantasia é </a:t>
            </a:r>
            <a:r>
              <a:rPr lang="pt-BR" sz="1400" b="1" dirty="0">
                <a:latin typeface="Arial" panose="020B0604020202020204" pitchFamily="34" charset="0"/>
                <a:ea typeface="Times New Roman" panose="02020603050405020304" pitchFamily="18" charset="0"/>
                <a:cs typeface="Arial" panose="020B0604020202020204" pitchFamily="34" charset="0"/>
              </a:rPr>
              <a:t>TICKET LOG</a:t>
            </a:r>
            <a:r>
              <a:rPr lang="pt-BR" sz="1400" dirty="0">
                <a:latin typeface="Arial" panose="020B0604020202020204" pitchFamily="34" charset="0"/>
                <a:ea typeface="Times New Roman" panose="02020603050405020304" pitchFamily="18" charset="0"/>
                <a:cs typeface="Arial" panose="020B0604020202020204" pitchFamily="34" charset="0"/>
              </a:rPr>
              <a:t>, que disponibiliza ao Estado </a:t>
            </a:r>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sistema informatizado e integrado de gestão</a:t>
            </a:r>
            <a:r>
              <a:rPr lang="pt-BR" sz="1400" dirty="0">
                <a:latin typeface="Arial" panose="020B0604020202020204" pitchFamily="34" charset="0"/>
                <a:ea typeface="Times New Roman" panose="02020603050405020304" pitchFamily="18" charset="0"/>
                <a:cs typeface="Arial" panose="020B0604020202020204" pitchFamily="34" charset="0"/>
              </a:rPr>
              <a:t> </a:t>
            </a:r>
            <a:r>
              <a:rPr lang="pt-BR" sz="1400" b="1" dirty="0">
                <a:latin typeface="Arial" panose="020B0604020202020204" pitchFamily="34" charset="0"/>
                <a:ea typeface="Times New Roman" panose="02020603050405020304" pitchFamily="18" charset="0"/>
                <a:cs typeface="Arial" panose="020B0604020202020204" pitchFamily="34" charset="0"/>
              </a:rPr>
              <a:t>+</a:t>
            </a:r>
            <a:r>
              <a:rPr lang="pt-BR" sz="1400" dirty="0">
                <a:latin typeface="Arial" panose="020B0604020202020204" pitchFamily="34" charset="0"/>
                <a:ea typeface="Times New Roman" panose="02020603050405020304" pitchFamily="18" charset="0"/>
                <a:cs typeface="Arial" panose="020B0604020202020204" pitchFamily="34" charset="0"/>
              </a:rPr>
              <a:t> </a:t>
            </a:r>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equipe especializada para gestão das manutenções</a:t>
            </a:r>
            <a:r>
              <a:rPr lang="pt-BR" sz="1400" b="1" dirty="0">
                <a:latin typeface="Arial" panose="020B0604020202020204" pitchFamily="34" charset="0"/>
                <a:ea typeface="Times New Roman" panose="02020603050405020304" pitchFamily="18" charset="0"/>
                <a:cs typeface="Arial" panose="020B0604020202020204" pitchFamily="34" charset="0"/>
              </a:rPr>
              <a:t> + </a:t>
            </a:r>
            <a:r>
              <a:rPr lang="pt-BR"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rede de estabelecimentos credenciados</a:t>
            </a:r>
            <a:r>
              <a:rPr lang="pt-BR" sz="1400" b="1" dirty="0">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pt-BR" sz="1400" dirty="0">
              <a:latin typeface="Arial" panose="020B0604020202020204" pitchFamily="34" charset="0"/>
              <a:cs typeface="Arial" panose="020B0604020202020204" pitchFamily="34" charset="0"/>
            </a:endParaRPr>
          </a:p>
          <a:p>
            <a:pPr algn="just">
              <a:spcAft>
                <a:spcPts val="0"/>
              </a:spcAft>
            </a:pPr>
            <a:endParaRPr lang="pt-BR" sz="1400" dirty="0">
              <a:latin typeface="Arial" panose="020B0604020202020204" pitchFamily="34" charset="0"/>
              <a:cs typeface="Arial" panose="020B0604020202020204" pitchFamily="34" charset="0"/>
            </a:endParaRPr>
          </a:p>
          <a:p>
            <a:pPr algn="just">
              <a:spcAft>
                <a:spcPts val="0"/>
              </a:spcAft>
            </a:pPr>
            <a:endParaRPr lang="pt-BR" sz="1400" dirty="0">
              <a:latin typeface="Arial" panose="020B0604020202020204" pitchFamily="34" charset="0"/>
              <a:cs typeface="Arial" panose="020B0604020202020204" pitchFamily="34" charset="0"/>
            </a:endParaRPr>
          </a:p>
          <a:p>
            <a:pPr algn="just">
              <a:spcAft>
                <a:spcPts val="0"/>
              </a:spcAft>
            </a:pPr>
            <a:endParaRPr lang="pt-BR" sz="1400" dirty="0">
              <a:latin typeface="Arial" panose="020B0604020202020204" pitchFamily="34" charset="0"/>
              <a:cs typeface="Arial" panose="020B060402020202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1. O MODELO DE MANUTENÇÃO DE VEÍCULOS</a:t>
            </a:r>
          </a:p>
        </p:txBody>
      </p:sp>
      <p:pic>
        <p:nvPicPr>
          <p:cNvPr id="3" name="Imagem 2"/>
          <p:cNvPicPr>
            <a:picLocks noChangeAspect="1"/>
          </p:cNvPicPr>
          <p:nvPr/>
        </p:nvPicPr>
        <p:blipFill>
          <a:blip r:embed="rId2"/>
          <a:stretch>
            <a:fillRect/>
          </a:stretch>
        </p:blipFill>
        <p:spPr>
          <a:xfrm>
            <a:off x="1115616" y="3356992"/>
            <a:ext cx="6580563" cy="2769049"/>
          </a:xfrm>
          <a:prstGeom prst="rect">
            <a:avLst/>
          </a:prstGeom>
        </p:spPr>
      </p:pic>
    </p:spTree>
    <p:extLst>
      <p:ext uri="{BB962C8B-B14F-4D97-AF65-F5344CB8AC3E}">
        <p14:creationId xmlns:p14="http://schemas.microsoft.com/office/powerpoint/2010/main" val="2296581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98184"/>
            <a:ext cx="5997155"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3.2.1. Procedimentos para a Solicitação do Serviço</a:t>
            </a:r>
          </a:p>
        </p:txBody>
      </p:sp>
      <p:sp>
        <p:nvSpPr>
          <p:cNvPr id="7" name="CaixaDeTexto 6"/>
          <p:cNvSpPr txBox="1"/>
          <p:nvPr/>
        </p:nvSpPr>
        <p:spPr>
          <a:xfrm>
            <a:off x="349304" y="1268760"/>
            <a:ext cx="8404480" cy="4493538"/>
          </a:xfrm>
          <a:prstGeom prst="rect">
            <a:avLst/>
          </a:prstGeom>
          <a:noFill/>
        </p:spPr>
        <p:txBody>
          <a:bodyPr wrap="square" rtlCol="0">
            <a:spAutoFit/>
          </a:bodyPr>
          <a:lstStyle/>
          <a:p>
            <a:pPr marL="800100" lvl="1" indent="-342900" algn="just">
              <a:spcAft>
                <a:spcPts val="1200"/>
              </a:spcAft>
              <a:buFont typeface="Wingdings" panose="05000000000000000000" pitchFamily="2" charset="2"/>
              <a:buChar char="ü"/>
            </a:pPr>
            <a:r>
              <a:rPr lang="pt-BR" sz="1400" spc="-25" dirty="0">
                <a:latin typeface="Arial" panose="020B0604020202020204" pitchFamily="34" charset="0"/>
                <a:ea typeface="Times New Roman" panose="02020603050405020304" pitchFamily="18" charset="0"/>
                <a:cs typeface="Arial" panose="020B0604020202020204" pitchFamily="34" charset="0"/>
              </a:rPr>
              <a:t>O serviço de reboque/guincho deverá estar disponível: 07 (sete) dias por semana e 24h (vinte e quatro horas) por dia. O acionamento, de segunda a sexta–feira, em horário comercial, será realizado somente pela equipe especializada da CONTRATADA, após solicitação via sistema SOU LOG pelo gestor de frota.</a:t>
            </a:r>
          </a:p>
          <a:p>
            <a:pPr marL="1314450" lvl="2" indent="-400050" algn="just">
              <a:spcAft>
                <a:spcPts val="1200"/>
              </a:spcAft>
              <a:buFont typeface="Wingdings" panose="05000000000000000000" pitchFamily="2" charset="2"/>
              <a:buChar char="Ø"/>
            </a:pPr>
            <a:r>
              <a:rPr lang="pt-BR" sz="1400" spc="-25" dirty="0">
                <a:latin typeface="Arial" panose="020B0604020202020204" pitchFamily="34" charset="0"/>
                <a:ea typeface="Times New Roman" panose="02020603050405020304" pitchFamily="18" charset="0"/>
                <a:cs typeface="Arial" panose="020B0604020202020204" pitchFamily="34" charset="0"/>
              </a:rPr>
              <a:t>Após </a:t>
            </a:r>
            <a:r>
              <a:rPr lang="pt-BR" sz="1400" dirty="0">
                <a:latin typeface="Arial" panose="020B0604020202020204" pitchFamily="34" charset="0"/>
                <a:cs typeface="Arial" panose="020B0604020202020204" pitchFamily="34" charset="0"/>
              </a:rPr>
              <a:t>o horário comercial, sábados, domingos ou feriados, a solicitação de reboque/guincho deve ser feita diretamente à empresa responsável pelo serviço via call center pelo número 0800 648 4008. O atendimento está disponível 24 (vinte quatro) horas, 7 (sete) dias por semana. O detalhamento desse procedimento está disponível no Manual GTM, disponível no site da SEPLAG.</a:t>
            </a:r>
          </a:p>
          <a:p>
            <a:pPr marL="800100" lvl="1" indent="-342900" algn="just">
              <a:spcAft>
                <a:spcPts val="1200"/>
              </a:spcAft>
              <a:buFont typeface="Wingdings" panose="05000000000000000000" pitchFamily="2" charset="2"/>
              <a:buChar char="ü"/>
            </a:pPr>
            <a:r>
              <a:rPr lang="pt-BR" sz="1400" spc="-25" dirty="0">
                <a:latin typeface="Arial" panose="020B0604020202020204" pitchFamily="34" charset="0"/>
                <a:ea typeface="Times New Roman" panose="02020603050405020304" pitchFamily="18" charset="0"/>
                <a:cs typeface="Arial" panose="020B0604020202020204" pitchFamily="34" charset="0"/>
              </a:rPr>
              <a:t>Obrigatoriedade do preenchimento do checklist pelo prestador do serviço em conjunto com o responsável pelo veículo.</a:t>
            </a:r>
          </a:p>
          <a:p>
            <a:pPr marL="800100" lvl="1" indent="-342900" algn="just">
              <a:spcAft>
                <a:spcPts val="1200"/>
              </a:spcAft>
              <a:buFont typeface="Wingdings" panose="05000000000000000000" pitchFamily="2" charset="2"/>
              <a:buChar char="ü"/>
            </a:pPr>
            <a:r>
              <a:rPr lang="pt-BR" sz="1400" spc="-25" dirty="0">
                <a:latin typeface="Arial" panose="020B0604020202020204" pitchFamily="34" charset="0"/>
                <a:ea typeface="Times New Roman" panose="02020603050405020304" pitchFamily="18" charset="0"/>
                <a:cs typeface="Arial" panose="020B0604020202020204" pitchFamily="34" charset="0"/>
              </a:rPr>
              <a:t> No caso </a:t>
            </a:r>
            <a:r>
              <a:rPr lang="pt-BR" sz="1400" dirty="0">
                <a:latin typeface="Arial" panose="020B0604020202020204" pitchFamily="34" charset="0"/>
                <a:cs typeface="Arial" panose="020B0604020202020204" pitchFamily="34" charset="0"/>
              </a:rPr>
              <a:t>de execução de serviços adicionais (hora parada, hora trabalhada e km em estrada de terra), o checklist deverá ser, obrigatoriamente, inserido no sistema SOU LOG como forma de comprovação do serviço. </a:t>
            </a:r>
            <a:endParaRPr lang="pt-BR" sz="1400" spc="-25" dirty="0">
              <a:latin typeface="Arial" panose="020B0604020202020204" pitchFamily="34" charset="0"/>
              <a:ea typeface="Times New Roman" panose="02020603050405020304" pitchFamily="18" charset="0"/>
              <a:cs typeface="Arial" panose="020B0604020202020204" pitchFamily="34" charset="0"/>
            </a:endParaRPr>
          </a:p>
          <a:p>
            <a:pPr lvl="1" algn="just">
              <a:spcAft>
                <a:spcPts val="1200"/>
              </a:spcAft>
            </a:pPr>
            <a:endParaRPr lang="pt-BR" sz="1600" spc="-25" dirty="0">
              <a:latin typeface="Calibri" panose="020F0502020204030204" pitchFamily="34" charset="0"/>
              <a:ea typeface="Times New Roman" panose="02020603050405020304" pitchFamily="18" charset="0"/>
              <a:cs typeface="Times New Roman" panose="02020603050405020304" pitchFamily="18" charset="0"/>
            </a:endParaRPr>
          </a:p>
          <a:p>
            <a:pPr>
              <a:spcBef>
                <a:spcPct val="0"/>
              </a:spcBef>
            </a:pPr>
            <a:endParaRPr lang="pt-BR" sz="2400" cap="small" dirty="0">
              <a:solidFill>
                <a:schemeClr val="tx2"/>
              </a:solidFill>
              <a:latin typeface="Calibri" panose="020F0502020204030204" pitchFamily="34" charset="0"/>
              <a:ea typeface="+mj-ea"/>
              <a:cs typeface="+mj-cs"/>
            </a:endParaRPr>
          </a:p>
        </p:txBody>
      </p:sp>
    </p:spTree>
    <p:extLst>
      <p:ext uri="{BB962C8B-B14F-4D97-AF65-F5344CB8AC3E}">
        <p14:creationId xmlns:p14="http://schemas.microsoft.com/office/powerpoint/2010/main" val="308074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98184"/>
            <a:ext cx="5997155"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3.2.1. Procedimentos para a Solicitação do Serviço</a:t>
            </a:r>
          </a:p>
        </p:txBody>
      </p:sp>
      <p:sp>
        <p:nvSpPr>
          <p:cNvPr id="6" name="CaixaDeTexto 5"/>
          <p:cNvSpPr txBox="1"/>
          <p:nvPr/>
        </p:nvSpPr>
        <p:spPr>
          <a:xfrm>
            <a:off x="349304" y="898239"/>
            <a:ext cx="8404480" cy="6309420"/>
          </a:xfrm>
          <a:prstGeom prst="rect">
            <a:avLst/>
          </a:prstGeom>
          <a:noFill/>
        </p:spPr>
        <p:txBody>
          <a:bodyPr wrap="square" rtlCol="0">
            <a:spAutoFit/>
          </a:bodyPr>
          <a:lstStyle/>
          <a:p>
            <a:pPr lvl="1" algn="just">
              <a:spcAft>
                <a:spcPts val="1200"/>
              </a:spcAft>
            </a:pPr>
            <a:endParaRPr lang="pt-BR" sz="1600" spc="-25"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spcAft>
                <a:spcPts val="1200"/>
              </a:spcAft>
              <a:buFont typeface="Wingdings" panose="05000000000000000000" pitchFamily="2" charset="2"/>
              <a:buChar char="ü"/>
            </a:pPr>
            <a:r>
              <a:rPr lang="pt-BR" sz="1400" spc="-25" dirty="0">
                <a:latin typeface="Arial" panose="020B0604020202020204" pitchFamily="34" charset="0"/>
                <a:ea typeface="Times New Roman" panose="02020603050405020304" pitchFamily="18" charset="0"/>
                <a:cs typeface="Arial" panose="020B0604020202020204" pitchFamily="34" charset="0"/>
              </a:rPr>
              <a:t>Os atendimentos devem ser realizados no prazo máximo de 120 minutos a contar do horário de acionamento da empresa de reboque/guincho e o prazo de cancelamento do acionamento é de 15 minutos após a abertura do chamado.</a:t>
            </a:r>
          </a:p>
          <a:p>
            <a:pPr marL="800100" lvl="1" indent="-342900" algn="just">
              <a:spcAft>
                <a:spcPts val="12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O condutor ou responsável pelo veículo deverá acompanha-lo até o local definido para entrega e não é permitido o transporte de passageiros dentro do veículo rebocado.</a:t>
            </a:r>
          </a:p>
          <a:p>
            <a:pPr marL="800100" lvl="1" indent="-342900" algn="just">
              <a:spcAft>
                <a:spcPts val="12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Os pontos de referência dos 79 municípios previstos em edital foi encaminhado para os órgãos, via e-mail, em 07/10/2019.</a:t>
            </a:r>
          </a:p>
          <a:p>
            <a:pPr marL="800100" lvl="1" indent="-342900" algn="just">
              <a:spcAft>
                <a:spcPts val="12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Em caso de atendimento cujo translado possua pedágios, estes serão cobrados dos órgãos/entidades, no momento do registro no sistema SOU LOG, mediante apresentação do “recibo do pedágio” que deverá ser disponibilizado no referido sistema. O recibo deverá possuir:</a:t>
            </a:r>
          </a:p>
          <a:p>
            <a:pPr marL="1714500" lvl="3" indent="-342900" algn="just">
              <a:spcAft>
                <a:spcPts val="1200"/>
              </a:spcAft>
              <a:buFont typeface="Wingdings" panose="05000000000000000000" pitchFamily="2" charset="2"/>
              <a:buChar char="Ø"/>
            </a:pPr>
            <a:r>
              <a:rPr lang="pt-BR" sz="1400" dirty="0">
                <a:latin typeface="Arial" panose="020B0604020202020204" pitchFamily="34" charset="0"/>
                <a:cs typeface="Arial" panose="020B0604020202020204" pitchFamily="34" charset="0"/>
              </a:rPr>
              <a:t>Identificação do estabelecimento emissor no Cadastro Nacional de Pessoas Jurídicas (CNPJ);</a:t>
            </a:r>
          </a:p>
          <a:p>
            <a:pPr marL="1714500" lvl="3" indent="-342900" algn="just">
              <a:spcAft>
                <a:spcPts val="1200"/>
              </a:spcAft>
              <a:buFont typeface="Wingdings" panose="05000000000000000000" pitchFamily="2" charset="2"/>
              <a:buChar char="Ø"/>
            </a:pPr>
            <a:r>
              <a:rPr lang="pt-BR" sz="1400" dirty="0">
                <a:latin typeface="Arial" panose="020B0604020202020204" pitchFamily="34" charset="0"/>
                <a:cs typeface="Arial" panose="020B0604020202020204" pitchFamily="34" charset="0"/>
              </a:rPr>
              <a:t>Descrição dos serviços objeto da operação, ainda que resumida ou por códigos; e,</a:t>
            </a:r>
          </a:p>
          <a:p>
            <a:pPr marL="1714500" lvl="3" indent="-342900" algn="just">
              <a:spcAft>
                <a:spcPts val="1200"/>
              </a:spcAft>
              <a:buFont typeface="Wingdings" panose="05000000000000000000" pitchFamily="2" charset="2"/>
              <a:buChar char="Ø"/>
            </a:pPr>
            <a:r>
              <a:rPr lang="pt-BR" sz="1400" dirty="0">
                <a:latin typeface="Arial" panose="020B0604020202020204" pitchFamily="34" charset="0"/>
                <a:cs typeface="Arial" panose="020B0604020202020204" pitchFamily="34" charset="0"/>
              </a:rPr>
              <a:t>Local, data, horário e valor da operação.</a:t>
            </a:r>
          </a:p>
          <a:p>
            <a:pPr marL="800100" lvl="1" indent="-342900" algn="just">
              <a:spcAft>
                <a:spcPts val="1200"/>
              </a:spcAf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800100" lvl="1" indent="-342900" algn="just">
              <a:spcAft>
                <a:spcPts val="1200"/>
              </a:spcAf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800100" lvl="1" indent="-342900" algn="just">
              <a:spcAft>
                <a:spcPts val="1200"/>
              </a:spcAft>
              <a:buFont typeface="+mj-lt"/>
              <a:buAutoNum type="alphaUcPeriod" startAt="8"/>
            </a:pPr>
            <a:endParaRPr lang="pt-BR" sz="1600" spc="-25" dirty="0">
              <a:latin typeface="Calibri" panose="020F0502020204030204" pitchFamily="34" charset="0"/>
              <a:ea typeface="Times New Roman" panose="02020603050405020304" pitchFamily="18" charset="0"/>
              <a:cs typeface="Times New Roman" panose="02020603050405020304" pitchFamily="18" charset="0"/>
            </a:endParaRPr>
          </a:p>
          <a:p>
            <a:pPr>
              <a:spcBef>
                <a:spcPct val="0"/>
              </a:spcBef>
            </a:pPr>
            <a:endParaRPr lang="pt-BR" sz="2400" cap="small" dirty="0">
              <a:solidFill>
                <a:schemeClr val="tx2"/>
              </a:solidFill>
              <a:latin typeface="Calibri" panose="020F0502020204030204" pitchFamily="34" charset="0"/>
              <a:ea typeface="+mj-ea"/>
              <a:cs typeface="+mj-cs"/>
            </a:endParaRPr>
          </a:p>
        </p:txBody>
      </p:sp>
    </p:spTree>
    <p:extLst>
      <p:ext uri="{BB962C8B-B14F-4D97-AF65-F5344CB8AC3E}">
        <p14:creationId xmlns:p14="http://schemas.microsoft.com/office/powerpoint/2010/main" val="2479420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98184"/>
            <a:ext cx="5997155"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3.2.1. Procedimentos para a Solicitação do Serviço</a:t>
            </a:r>
          </a:p>
        </p:txBody>
      </p:sp>
      <p:pic>
        <p:nvPicPr>
          <p:cNvPr id="7" name="Imagem 6"/>
          <p:cNvPicPr/>
          <p:nvPr/>
        </p:nvPicPr>
        <p:blipFill rotWithShape="1">
          <a:blip r:embed="rId3"/>
          <a:srcRect b="4264"/>
          <a:stretch/>
        </p:blipFill>
        <p:spPr bwMode="auto">
          <a:xfrm>
            <a:off x="2843808" y="1094311"/>
            <a:ext cx="3960440" cy="5328068"/>
          </a:xfrm>
          <a:prstGeom prst="rect">
            <a:avLst/>
          </a:prstGeom>
          <a:ln>
            <a:noFill/>
          </a:ln>
          <a:extLst>
            <a:ext uri="{53640926-AAD7-44D8-BBD7-CCE9431645EC}">
              <a14:shadowObscured xmlns:a14="http://schemas.microsoft.com/office/drawing/2010/main"/>
            </a:ext>
          </a:extLst>
        </p:spPr>
      </p:pic>
      <p:sp>
        <p:nvSpPr>
          <p:cNvPr id="3" name="CaixaDeTexto 2"/>
          <p:cNvSpPr txBox="1"/>
          <p:nvPr/>
        </p:nvSpPr>
        <p:spPr>
          <a:xfrm>
            <a:off x="323528" y="1196752"/>
            <a:ext cx="8280920" cy="307777"/>
          </a:xfrm>
          <a:prstGeom prst="rect">
            <a:avLst/>
          </a:prstGeom>
          <a:noFill/>
        </p:spPr>
        <p:txBody>
          <a:bodyPr wrap="square" rtlCol="0">
            <a:spAutoFit/>
          </a:bodyPr>
          <a:lstStyle/>
          <a:p>
            <a:pPr marL="285750" indent="-285750">
              <a:buFont typeface="Wingdings" panose="05000000000000000000" pitchFamily="2" charset="2"/>
              <a:buChar char="ü"/>
            </a:pPr>
            <a:r>
              <a:rPr lang="pt-BR" sz="1400" dirty="0">
                <a:latin typeface="Arial" panose="020B0604020202020204" pitchFamily="34" charset="0"/>
                <a:cs typeface="Arial" panose="020B0604020202020204" pitchFamily="34" charset="0"/>
              </a:rPr>
              <a:t>Modelo do checklist</a:t>
            </a:r>
          </a:p>
        </p:txBody>
      </p:sp>
    </p:spTree>
    <p:extLst>
      <p:ext uri="{BB962C8B-B14F-4D97-AF65-F5344CB8AC3E}">
        <p14:creationId xmlns:p14="http://schemas.microsoft.com/office/powerpoint/2010/main" val="767433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438663" y="698184"/>
            <a:ext cx="5581977"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3.2.2 Pedido de reboque no Sistema SOU LOG</a:t>
            </a:r>
          </a:p>
        </p:txBody>
      </p:sp>
      <p:sp>
        <p:nvSpPr>
          <p:cNvPr id="6" name="Espaço Reservado para Conteúdo 2"/>
          <p:cNvSpPr>
            <a:spLocks noGrp="1"/>
          </p:cNvSpPr>
          <p:nvPr>
            <p:ph idx="1"/>
          </p:nvPr>
        </p:nvSpPr>
        <p:spPr>
          <a:xfrm>
            <a:off x="323528" y="1196752"/>
            <a:ext cx="8548496" cy="5661248"/>
          </a:xfrm>
        </p:spPr>
        <p:txBody>
          <a:bodyPr>
            <a:normAutofit/>
          </a:bodyPr>
          <a:lstStyle/>
          <a:p>
            <a:pPr marL="0" indent="0" algn="just">
              <a:lnSpc>
                <a:spcPct val="90000"/>
              </a:lnSpc>
              <a:buNone/>
            </a:pPr>
            <a:endParaRPr lang="pt-BR" sz="1400" b="1" u="sng" dirty="0">
              <a:latin typeface="Arial" panose="020B0604020202020204" pitchFamily="34" charset="0"/>
              <a:cs typeface="Arial" panose="020B0604020202020204" pitchFamily="34" charset="0"/>
            </a:endParaRPr>
          </a:p>
          <a:p>
            <a:pPr marL="822960" lvl="1" indent="-457200" algn="just">
              <a:lnSpc>
                <a:spcPct val="80000"/>
              </a:lnSpc>
              <a:buClrTx/>
              <a:buFont typeface="Wingdings" panose="05000000000000000000" pitchFamily="2" charset="2"/>
              <a:buChar char="ü"/>
            </a:pPr>
            <a:r>
              <a:rPr lang="pt-BR" sz="1400" dirty="0">
                <a:latin typeface="Arial" panose="020B0604020202020204" pitchFamily="34" charset="0"/>
                <a:cs typeface="Arial" panose="020B0604020202020204" pitchFamily="34" charset="0"/>
              </a:rPr>
              <a:t>Para realizar a solicitação de reboque/guincho à equipe plataforma, de segunda a sexta feira, de 8h às 18h., via sistema SOU LOG, o gestor de frota deverá seguir o procedimento descrito no Manual, considerando o TIPO DE SOLICITAÇÃO – SOCORRO, conforme detalhamento abaixo:</a:t>
            </a:r>
          </a:p>
          <a:p>
            <a:pPr marL="822960" lvl="1" indent="-457200" algn="just">
              <a:lnSpc>
                <a:spcPct val="80000"/>
              </a:lnSpc>
              <a:buClrTx/>
              <a:buFont typeface="+mj-lt"/>
              <a:buAutoNum type="alphaUcPeriod" startAt="7"/>
            </a:pPr>
            <a:endParaRPr lang="pt-BR" sz="1400" dirty="0">
              <a:latin typeface="Arial" panose="020B0604020202020204" pitchFamily="34" charset="0"/>
              <a:cs typeface="Arial" panose="020B0604020202020204" pitchFamily="34" charset="0"/>
            </a:endParaRPr>
          </a:p>
          <a:p>
            <a:pPr marL="1257300" lvl="2" indent="-342900" algn="just">
              <a:lnSpc>
                <a:spcPct val="80000"/>
              </a:lnSpc>
              <a:buClrTx/>
              <a:buSzPct val="100000"/>
              <a:buFont typeface="+mj-lt"/>
              <a:buAutoNum type="arabicParenR"/>
            </a:pPr>
            <a:r>
              <a:rPr lang="pt-BR" sz="1400" dirty="0">
                <a:latin typeface="Arial" panose="020B0604020202020204" pitchFamily="34" charset="0"/>
                <a:cs typeface="Arial" panose="020B0604020202020204" pitchFamily="34" charset="0"/>
              </a:rPr>
              <a:t>Na aba de detalhamento da necessidade da manutenção:</a:t>
            </a:r>
          </a:p>
          <a:p>
            <a:pPr lvl="2" indent="0" algn="just">
              <a:lnSpc>
                <a:spcPct val="80000"/>
              </a:lnSpc>
              <a:buClrTx/>
              <a:buNone/>
            </a:pPr>
            <a:endParaRPr lang="pt-BR" sz="1400" dirty="0">
              <a:latin typeface="Arial" panose="020B0604020202020204" pitchFamily="34" charset="0"/>
              <a:cs typeface="Arial" panose="020B0604020202020204" pitchFamily="34" charset="0"/>
            </a:endParaRPr>
          </a:p>
          <a:p>
            <a:pPr marL="1588770" lvl="4" indent="-400050" algn="just">
              <a:lnSpc>
                <a:spcPct val="80000"/>
              </a:lnSpc>
              <a:buClr>
                <a:schemeClr val="tx1"/>
              </a:buClr>
              <a:buSzPct val="100000"/>
              <a:buFont typeface="+mj-lt"/>
              <a:buAutoNum type="romanUcPeriod"/>
            </a:pPr>
            <a:r>
              <a:rPr lang="pt-BR" sz="1400" dirty="0">
                <a:latin typeface="Arial" panose="020B0604020202020204" pitchFamily="34" charset="0"/>
                <a:cs typeface="Arial" panose="020B0604020202020204" pitchFamily="34" charset="0"/>
              </a:rPr>
              <a:t>Selecionar o Tipo de Solicitação – Socorro;</a:t>
            </a:r>
          </a:p>
          <a:p>
            <a:pPr marL="1588770" lvl="4" indent="-400050" algn="just">
              <a:lnSpc>
                <a:spcPct val="80000"/>
              </a:lnSpc>
              <a:buClr>
                <a:schemeClr val="tx1"/>
              </a:buClr>
              <a:buSzPct val="100000"/>
              <a:buFont typeface="+mj-lt"/>
              <a:buAutoNum type="romanUcPeriod"/>
            </a:pPr>
            <a:r>
              <a:rPr lang="pt-BR" sz="1400" dirty="0">
                <a:latin typeface="Arial" panose="020B0604020202020204" pitchFamily="34" charset="0"/>
                <a:cs typeface="Arial" panose="020B0604020202020204" pitchFamily="34" charset="0"/>
              </a:rPr>
              <a:t>Detalhar a necessidade de manutenção</a:t>
            </a:r>
          </a:p>
          <a:p>
            <a:pPr lvl="5" algn="just">
              <a:buClr>
                <a:schemeClr val="tx1"/>
              </a:buClr>
              <a:buFont typeface="Wingdings" panose="05000000000000000000" pitchFamily="2" charset="2"/>
              <a:buChar char="ü"/>
            </a:pPr>
            <a:r>
              <a:rPr lang="pt-BR" sz="1400" dirty="0">
                <a:solidFill>
                  <a:schemeClr val="tx1"/>
                </a:solidFill>
                <a:latin typeface="Arial" panose="020B0604020202020204" pitchFamily="34" charset="0"/>
                <a:cs typeface="Arial" panose="020B0604020202020204" pitchFamily="34" charset="0"/>
              </a:rPr>
              <a:t>Local onde se encontra o veículo;</a:t>
            </a:r>
          </a:p>
          <a:p>
            <a:pPr lvl="5" algn="just">
              <a:buClr>
                <a:schemeClr val="tx1"/>
              </a:buClr>
              <a:buFont typeface="Wingdings" panose="05000000000000000000" pitchFamily="2" charset="2"/>
              <a:buChar char="ü"/>
            </a:pPr>
            <a:r>
              <a:rPr lang="pt-BR" sz="1400" dirty="0">
                <a:solidFill>
                  <a:schemeClr val="tx1"/>
                </a:solidFill>
                <a:latin typeface="Arial" panose="020B0604020202020204" pitchFamily="34" charset="0"/>
                <a:cs typeface="Arial" panose="020B0604020202020204" pitchFamily="34" charset="0"/>
              </a:rPr>
              <a:t>Ponto de Referência;</a:t>
            </a:r>
          </a:p>
          <a:p>
            <a:pPr lvl="5" algn="just">
              <a:buClr>
                <a:schemeClr val="tx1"/>
              </a:buClr>
              <a:buFont typeface="Wingdings" panose="05000000000000000000" pitchFamily="2" charset="2"/>
              <a:buChar char="ü"/>
            </a:pPr>
            <a:r>
              <a:rPr lang="pt-BR" sz="1400" dirty="0">
                <a:solidFill>
                  <a:schemeClr val="tx1"/>
                </a:solidFill>
                <a:latin typeface="Arial" panose="020B0604020202020204" pitchFamily="34" charset="0"/>
                <a:cs typeface="Arial" panose="020B0604020202020204" pitchFamily="34" charset="0"/>
              </a:rPr>
              <a:t>Sintomas do Defeito;</a:t>
            </a:r>
          </a:p>
          <a:p>
            <a:pPr marL="1588770" lvl="4" indent="-400050" algn="just">
              <a:lnSpc>
                <a:spcPct val="80000"/>
              </a:lnSpc>
              <a:buClr>
                <a:schemeClr val="tx1"/>
              </a:buClr>
              <a:buSzPct val="100000"/>
              <a:buFont typeface="+mj-lt"/>
              <a:buAutoNum type="romanUcPeriod"/>
            </a:pPr>
            <a:r>
              <a:rPr lang="pt-BR" sz="1400" dirty="0">
                <a:latin typeface="Arial" panose="020B0604020202020204" pitchFamily="34" charset="0"/>
                <a:cs typeface="Arial" panose="020B0604020202020204" pitchFamily="34" charset="0"/>
              </a:rPr>
              <a:t>Clicar em “Prosseguir”</a:t>
            </a:r>
          </a:p>
        </p:txBody>
      </p:sp>
      <p:sp>
        <p:nvSpPr>
          <p:cNvPr id="7" name="Retângulo 6"/>
          <p:cNvSpPr/>
          <p:nvPr/>
        </p:nvSpPr>
        <p:spPr>
          <a:xfrm>
            <a:off x="232758" y="4437112"/>
            <a:ext cx="8280920" cy="1846659"/>
          </a:xfrm>
          <a:prstGeom prst="rect">
            <a:avLst/>
          </a:prstGeom>
        </p:spPr>
        <p:txBody>
          <a:bodyPr wrap="square">
            <a:spAutoFit/>
          </a:bodyPr>
          <a:lstStyle/>
          <a:p>
            <a:pPr algn="just">
              <a:spcBef>
                <a:spcPts val="1200"/>
              </a:spcBef>
              <a:spcAft>
                <a:spcPts val="600"/>
              </a:spcAft>
            </a:pPr>
            <a:r>
              <a:rPr lang="pt-BR" sz="1400" b="1" u="sng" dirty="0">
                <a:latin typeface="Arial" panose="020B0604020202020204" pitchFamily="34" charset="0"/>
                <a:ea typeface="Times New Roman" panose="02020603050405020304" pitchFamily="18" charset="0"/>
                <a:cs typeface="Arial" panose="020B0604020202020204" pitchFamily="34" charset="0"/>
              </a:rPr>
              <a:t>ATENÇÃO</a:t>
            </a:r>
            <a:r>
              <a:rPr lang="pt-BR" sz="1400" dirty="0">
                <a:latin typeface="Arial" panose="020B0604020202020204" pitchFamily="34" charset="0"/>
                <a:ea typeface="Times New Roman" panose="02020603050405020304" pitchFamily="18" charset="0"/>
                <a:cs typeface="Arial" panose="020B0604020202020204" pitchFamily="34" charset="0"/>
              </a:rPr>
              <a:t>: Ser claro e objetivo na solicitação pois as informações registradas servirão de base para o atendimento da Ticket Log.</a:t>
            </a:r>
          </a:p>
          <a:p>
            <a:pPr algn="just">
              <a:spcBef>
                <a:spcPts val="1200"/>
              </a:spcBef>
              <a:spcAft>
                <a:spcPts val="600"/>
              </a:spcAft>
            </a:pPr>
            <a:r>
              <a:rPr lang="pt-BR" sz="1400" b="1" u="sng" dirty="0">
                <a:effectLst/>
                <a:latin typeface="Arial" panose="020B0604020202020204" pitchFamily="34" charset="0"/>
                <a:ea typeface="Times New Roman" panose="02020603050405020304" pitchFamily="18" charset="0"/>
                <a:cs typeface="Arial" panose="020B0604020202020204" pitchFamily="34" charset="0"/>
              </a:rPr>
              <a:t>ATENÇÃO</a:t>
            </a:r>
            <a:r>
              <a:rPr lang="pt-BR" sz="1400" b="1" dirty="0">
                <a:effectLst/>
                <a:latin typeface="Arial" panose="020B0604020202020204" pitchFamily="34" charset="0"/>
                <a:ea typeface="Times New Roman" panose="02020603050405020304" pitchFamily="18" charset="0"/>
                <a:cs typeface="Arial" panose="020B0604020202020204" pitchFamily="34" charset="0"/>
              </a:rPr>
              <a:t>: </a:t>
            </a:r>
            <a:r>
              <a:rPr lang="pt-BR" sz="1400" dirty="0">
                <a:latin typeface="Arial" panose="020B0604020202020204" pitchFamily="34" charset="0"/>
                <a:cs typeface="Arial" panose="020B0604020202020204" pitchFamily="34" charset="0"/>
              </a:rPr>
              <a:t>Para serviços de reboque/guincho de segunda a sexta-feira após as 18h, sábados, domingos e feriados (acionados pelo 0800), verificar orientações no Manual GTM, disponível no site da SEOLAG.</a:t>
            </a:r>
          </a:p>
          <a:p>
            <a:pPr algn="just">
              <a:spcBef>
                <a:spcPts val="1200"/>
              </a:spcBef>
              <a:spcAft>
                <a:spcPts val="600"/>
              </a:spcAft>
            </a:pPr>
            <a:endParaRPr lang="pt-BR" sz="1400" b="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79160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438661" y="698184"/>
            <a:ext cx="5581977" cy="707886"/>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3.2.2 Pedido de reboque no Sistema SOU LOG</a:t>
            </a:r>
          </a:p>
          <a:p>
            <a:pPr algn="just">
              <a:spcBef>
                <a:spcPct val="0"/>
              </a:spcBef>
            </a:pPr>
            <a:endParaRPr lang="pt-BR" sz="2000" dirty="0">
              <a:solidFill>
                <a:srgbClr val="C00000"/>
              </a:solidFill>
              <a:latin typeface="Arial" pitchFamily="34" charset="0"/>
              <a:cs typeface="Arial" pitchFamily="34" charset="0"/>
            </a:endParaRPr>
          </a:p>
        </p:txBody>
      </p:sp>
      <p:pic>
        <p:nvPicPr>
          <p:cNvPr id="2" name="Imagem 1"/>
          <p:cNvPicPr>
            <a:picLocks noChangeAspect="1"/>
          </p:cNvPicPr>
          <p:nvPr/>
        </p:nvPicPr>
        <p:blipFill>
          <a:blip r:embed="rId2"/>
          <a:stretch>
            <a:fillRect/>
          </a:stretch>
        </p:blipFill>
        <p:spPr>
          <a:xfrm>
            <a:off x="2195736" y="1104315"/>
            <a:ext cx="4824536" cy="5066300"/>
          </a:xfrm>
          <a:prstGeom prst="rect">
            <a:avLst/>
          </a:prstGeom>
        </p:spPr>
      </p:pic>
    </p:spTree>
    <p:extLst>
      <p:ext uri="{BB962C8B-B14F-4D97-AF65-F5344CB8AC3E}">
        <p14:creationId xmlns:p14="http://schemas.microsoft.com/office/powerpoint/2010/main" val="3860300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29801" y="671210"/>
            <a:ext cx="6838732"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3.3 Indicação de Estabelecimento pela Equipe Plataforma </a:t>
            </a:r>
          </a:p>
        </p:txBody>
      </p:sp>
      <p:sp>
        <p:nvSpPr>
          <p:cNvPr id="6" name="Espaço Reservado para Conteúdo 2"/>
          <p:cNvSpPr>
            <a:spLocks noGrp="1"/>
          </p:cNvSpPr>
          <p:nvPr>
            <p:ph idx="1"/>
          </p:nvPr>
        </p:nvSpPr>
        <p:spPr>
          <a:xfrm>
            <a:off x="230432" y="1196752"/>
            <a:ext cx="8642223" cy="5400600"/>
          </a:xfrm>
        </p:spPr>
        <p:txBody>
          <a:bodyPr>
            <a:normAutofit/>
          </a:bodyPr>
          <a:lstStyle/>
          <a:p>
            <a:pPr marL="0" indent="0" algn="just">
              <a:buNone/>
            </a:pPr>
            <a:r>
              <a:rPr lang="pt-BR" sz="1400" dirty="0">
                <a:latin typeface="Arial" panose="020B0604020202020204" pitchFamily="34" charset="0"/>
                <a:cs typeface="Arial" panose="020B0604020202020204" pitchFamily="34" charset="0"/>
              </a:rPr>
              <a:t>Após a solicitação de manutenção pelo gestor de frota, via sistema SOU LOG, a equipe plataforma deve analisá-la e direcionar o veículo a um estabelecimento da rede credenciada apto a realizar a manutenção requerida e, preferencialmente, mais próximo de onde o veículo se encontra.</a:t>
            </a:r>
          </a:p>
          <a:p>
            <a:pPr marL="0" indent="0" algn="just">
              <a:buNone/>
            </a:pPr>
            <a:endParaRPr lang="pt-BR" sz="1400" dirty="0">
              <a:latin typeface="Arial" panose="020B0604020202020204" pitchFamily="34" charset="0"/>
              <a:cs typeface="Arial" panose="020B0604020202020204" pitchFamily="34" charset="0"/>
            </a:endParaRPr>
          </a:p>
          <a:p>
            <a:pPr marL="0" indent="0" algn="just">
              <a:spcBef>
                <a:spcPct val="0"/>
              </a:spcBef>
              <a:buNone/>
            </a:pPr>
            <a:r>
              <a:rPr lang="pt-BR" sz="2000" dirty="0">
                <a:solidFill>
                  <a:srgbClr val="C00000"/>
                </a:solidFill>
                <a:latin typeface="Arial" pitchFamily="34" charset="0"/>
                <a:cs typeface="Arial" pitchFamily="34" charset="0"/>
              </a:rPr>
              <a:t>3.3.1. Procedimentos para a indicação de Estabelecimento</a:t>
            </a:r>
          </a:p>
          <a:p>
            <a:pPr marL="0" indent="0" algn="just">
              <a:buNone/>
            </a:pPr>
            <a:endParaRPr lang="pt-BR" sz="1400" cap="small" dirty="0">
              <a:solidFill>
                <a:schemeClr val="tx2"/>
              </a:solidFill>
              <a:latin typeface="Arial" panose="020B0604020202020204" pitchFamily="34" charset="0"/>
              <a:ea typeface="+mj-ea"/>
              <a:cs typeface="Arial" panose="020B0604020202020204" pitchFamily="34" charset="0"/>
            </a:endParaRPr>
          </a:p>
          <a:p>
            <a:pPr marL="0" indent="0" algn="just">
              <a:buNone/>
            </a:pPr>
            <a:r>
              <a:rPr lang="pt-BR" sz="1400" dirty="0">
                <a:latin typeface="Arial" panose="020B0604020202020204" pitchFamily="34" charset="0"/>
                <a:cs typeface="Arial" panose="020B0604020202020204" pitchFamily="34" charset="0"/>
              </a:rPr>
              <a:t>Para indicar um estabelecimento da rede credenciada, a equipe plataforma deverá:</a:t>
            </a:r>
          </a:p>
          <a:p>
            <a:pPr marL="0" indent="0" algn="just">
              <a:buNone/>
            </a:pPr>
            <a:endParaRPr lang="pt-BR" sz="1400" cap="small" dirty="0">
              <a:solidFill>
                <a:schemeClr val="tx2"/>
              </a:solidFill>
              <a:latin typeface="Arial" panose="020B0604020202020204" pitchFamily="34" charset="0"/>
              <a:ea typeface="+mj-ea"/>
              <a:cs typeface="Arial" panose="020B0604020202020204" pitchFamily="34" charset="0"/>
            </a:endParaRPr>
          </a:p>
          <a:p>
            <a:pPr marL="342900" indent="-342900" algn="just">
              <a:buClrTx/>
              <a:buFont typeface="+mj-lt"/>
              <a:buAutoNum type="alphaUcPeriod"/>
            </a:pPr>
            <a:r>
              <a:rPr lang="pt-BR" sz="1400" dirty="0">
                <a:latin typeface="Arial" panose="020B0604020202020204" pitchFamily="34" charset="0"/>
                <a:cs typeface="Arial" panose="020B0604020202020204" pitchFamily="34" charset="0"/>
              </a:rPr>
              <a:t>Analisar </a:t>
            </a:r>
            <a:r>
              <a:rPr lang="pt-BR" sz="1400" b="1" dirty="0">
                <a:latin typeface="Arial" panose="020B0604020202020204" pitchFamily="34" charset="0"/>
                <a:cs typeface="Arial" panose="020B0604020202020204" pitchFamily="34" charset="0"/>
              </a:rPr>
              <a:t>a solicitação de manutenção</a:t>
            </a:r>
            <a:r>
              <a:rPr lang="pt-BR" sz="1400" dirty="0">
                <a:latin typeface="Arial" panose="020B0604020202020204" pitchFamily="34" charset="0"/>
                <a:cs typeface="Arial" panose="020B0604020202020204" pitchFamily="34" charset="0"/>
              </a:rPr>
              <a:t> inserida no sistema SOU LOG, a fim de identificar o </a:t>
            </a:r>
            <a:r>
              <a:rPr lang="pt-BR" sz="1400" b="1" dirty="0">
                <a:latin typeface="Arial" panose="020B0604020202020204" pitchFamily="34" charset="0"/>
                <a:cs typeface="Arial" panose="020B0604020202020204" pitchFamily="34" charset="0"/>
              </a:rPr>
              <a:t>tipo de estabelecimento</a:t>
            </a:r>
            <a:r>
              <a:rPr lang="pt-BR" sz="1400" dirty="0">
                <a:latin typeface="Arial" panose="020B0604020202020204" pitchFamily="34" charset="0"/>
                <a:cs typeface="Arial" panose="020B0604020202020204" pitchFamily="34" charset="0"/>
              </a:rPr>
              <a:t> para o qual o veículo deverá ser direcionado, com base no problema relatado (exemplo: mecânica, lanternagem, alinhamento/balanceamento, auto elétrica, etc.).</a:t>
            </a:r>
          </a:p>
          <a:p>
            <a:pPr marL="342900" indent="-342900" algn="just">
              <a:buClrTx/>
              <a:buFont typeface="+mj-lt"/>
              <a:buAutoNum type="alphaUcPeriod"/>
            </a:pPr>
            <a:endParaRPr lang="pt-BR" sz="1400" dirty="0">
              <a:latin typeface="Arial" panose="020B0604020202020204" pitchFamily="34" charset="0"/>
              <a:cs typeface="Arial" panose="020B0604020202020204" pitchFamily="34" charset="0"/>
            </a:endParaRPr>
          </a:p>
          <a:p>
            <a:pPr marL="342900" indent="-342900" algn="just">
              <a:buClrTx/>
              <a:buFont typeface="+mj-lt"/>
              <a:buAutoNum type="alphaUcPeriod"/>
            </a:pPr>
            <a:r>
              <a:rPr lang="pt-BR" sz="1400" dirty="0">
                <a:latin typeface="Arial" panose="020B0604020202020204" pitchFamily="34" charset="0"/>
                <a:cs typeface="Arial" panose="020B0604020202020204" pitchFamily="34" charset="0"/>
              </a:rPr>
              <a:t>Realizar avaliação do </a:t>
            </a:r>
            <a:r>
              <a:rPr lang="pt-BR" sz="1400" i="1" dirty="0">
                <a:latin typeface="Arial" panose="020B0604020202020204" pitchFamily="34" charset="0"/>
                <a:cs typeface="Arial" panose="020B0604020202020204" pitchFamily="34" charset="0"/>
              </a:rPr>
              <a:t>custo x benefício</a:t>
            </a:r>
            <a:r>
              <a:rPr lang="pt-BR" sz="1400" dirty="0">
                <a:latin typeface="Arial" panose="020B0604020202020204" pitchFamily="34" charset="0"/>
                <a:cs typeface="Arial" panose="020B0604020202020204" pitchFamily="34" charset="0"/>
              </a:rPr>
              <a:t> para a indicação do estabelecimento da rede credenciada, considerando: a distância entre o veículo e o estabelecimento, o histórico de preços do estabelecimento, a disponibilidade para receber o veículo, o histórico de problemas com o estabelecimento, etc.</a:t>
            </a:r>
          </a:p>
          <a:p>
            <a:pPr marL="342900" indent="-342900" algn="just">
              <a:buClrTx/>
              <a:buFont typeface="+mj-lt"/>
              <a:buAutoNum type="alphaUcPeriod"/>
            </a:pPr>
            <a:endParaRPr lang="pt-BR" sz="1600" dirty="0">
              <a:latin typeface="Calibri" panose="020F0502020204030204" pitchFamily="34" charset="0"/>
            </a:endParaRPr>
          </a:p>
          <a:p>
            <a:pPr marL="0" indent="0" algn="just">
              <a:buNone/>
            </a:pPr>
            <a:endParaRPr lang="pt-BR" sz="1600" dirty="0">
              <a:latin typeface="Calibri" panose="020F0502020204030204" pitchFamily="34" charset="0"/>
            </a:endParaRPr>
          </a:p>
          <a:p>
            <a:pPr marL="0" indent="0" algn="just">
              <a:buNone/>
            </a:pPr>
            <a:r>
              <a:rPr lang="pt-BR" dirty="0"/>
              <a:t> </a:t>
            </a:r>
            <a:endParaRPr lang="pt-BR" sz="1200" dirty="0"/>
          </a:p>
          <a:p>
            <a:pPr marL="1188720" lvl="4" indent="0" algn="just">
              <a:buClrTx/>
              <a:buSzPct val="100000"/>
              <a:buNone/>
            </a:pPr>
            <a:endParaRPr lang="pt-BR" dirty="0">
              <a:latin typeface="Calibri" panose="020F0502020204030204" pitchFamily="34" charset="0"/>
            </a:endParaRPr>
          </a:p>
          <a:p>
            <a:pPr marL="1645920" lvl="4" indent="-457200" algn="just">
              <a:buClrTx/>
              <a:buSzPct val="100000"/>
              <a:buFont typeface="Wingdings" panose="05000000000000000000" pitchFamily="2" charset="2"/>
              <a:buChar char="ü"/>
            </a:pPr>
            <a:endParaRPr lang="pt-BR" sz="1400" dirty="0">
              <a:latin typeface="Calibri" panose="020F0502020204030204" pitchFamily="34" charset="0"/>
            </a:endParaRPr>
          </a:p>
          <a:p>
            <a:pPr marL="1097280" lvl="2" indent="-457200" algn="just">
              <a:buClrTx/>
              <a:buSzPct val="100000"/>
              <a:buFont typeface="Wingdings" panose="05000000000000000000" pitchFamily="2" charset="2"/>
              <a:buChar char="ü"/>
            </a:pPr>
            <a:endParaRPr lang="pt-BR" sz="1600" dirty="0">
              <a:latin typeface="Calibri" panose="020F0502020204030204" pitchFamily="34" charset="0"/>
            </a:endParaRPr>
          </a:p>
          <a:p>
            <a:pPr marL="1097280" lvl="2" indent="-457200" algn="just">
              <a:buClrTx/>
              <a:buSzPct val="100000"/>
              <a:buFont typeface="Wingdings" panose="05000000000000000000" pitchFamily="2" charset="2"/>
              <a:buChar char="ü"/>
            </a:pPr>
            <a:endParaRPr lang="pt-BR" sz="1300" dirty="0">
              <a:solidFill>
                <a:prstClr val="black"/>
              </a:solidFill>
              <a:latin typeface="Calibri" panose="020F0502020204030204" pitchFamily="34" charset="0"/>
            </a:endParaRPr>
          </a:p>
          <a:p>
            <a:endParaRPr lang="pt-BR" sz="1600" dirty="0">
              <a:latin typeface="Calibri" panose="020F0502020204030204" pitchFamily="34" charset="0"/>
            </a:endParaRPr>
          </a:p>
        </p:txBody>
      </p:sp>
    </p:spTree>
    <p:extLst>
      <p:ext uri="{BB962C8B-B14F-4D97-AF65-F5344CB8AC3E}">
        <p14:creationId xmlns:p14="http://schemas.microsoft.com/office/powerpoint/2010/main" val="409137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29801" y="671210"/>
            <a:ext cx="6838732"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3.3.1. Procedimentos para a indicação de Estabelecimento</a:t>
            </a:r>
          </a:p>
        </p:txBody>
      </p:sp>
      <p:sp>
        <p:nvSpPr>
          <p:cNvPr id="11" name="Espaço Reservado para Conteúdo 2"/>
          <p:cNvSpPr>
            <a:spLocks noGrp="1"/>
          </p:cNvSpPr>
          <p:nvPr>
            <p:ph idx="1"/>
          </p:nvPr>
        </p:nvSpPr>
        <p:spPr>
          <a:xfrm>
            <a:off x="231064" y="1556792"/>
            <a:ext cx="8640960" cy="5400600"/>
          </a:xfrm>
        </p:spPr>
        <p:txBody>
          <a:bodyPr>
            <a:normAutofit/>
          </a:bodyPr>
          <a:lstStyle/>
          <a:p>
            <a:pPr lvl="0" algn="just">
              <a:buFont typeface="+mj-lt"/>
              <a:buAutoNum type="alphaUcPeriod" startAt="3"/>
            </a:pPr>
            <a:r>
              <a:rPr lang="pt-BR" sz="1400" dirty="0">
                <a:solidFill>
                  <a:prstClr val="black"/>
                </a:solidFill>
                <a:latin typeface="Arial" panose="020B0604020202020204" pitchFamily="34" charset="0"/>
                <a:cs typeface="Arial" panose="020B0604020202020204" pitchFamily="34" charset="0"/>
              </a:rPr>
              <a:t>Verificar, com base nos relatos sobre o defeito apresentado pelo veículo, se o problema pode estar em </a:t>
            </a:r>
            <a:r>
              <a:rPr lang="pt-BR" sz="1400" b="1" dirty="0">
                <a:solidFill>
                  <a:prstClr val="black"/>
                </a:solidFill>
                <a:latin typeface="Arial" panose="020B0604020202020204" pitchFamily="34" charset="0"/>
                <a:cs typeface="Arial" panose="020B0604020202020204" pitchFamily="34" charset="0"/>
              </a:rPr>
              <a:t>peças, componentes, acessórios, materiais e serviços ainda em garantia</a:t>
            </a:r>
            <a:r>
              <a:rPr lang="pt-BR" sz="1400" dirty="0">
                <a:solidFill>
                  <a:prstClr val="black"/>
                </a:solidFill>
                <a:latin typeface="Arial" panose="020B0604020202020204" pitchFamily="34" charset="0"/>
                <a:cs typeface="Arial" panose="020B0604020202020204" pitchFamily="34" charset="0"/>
              </a:rPr>
              <a:t>. Nesse caso, a indicação do estabelecimento será daquele que prestou os serviços e forneceu peças ainda em garantia.</a:t>
            </a:r>
          </a:p>
          <a:p>
            <a:pPr lvl="1" algn="just">
              <a:buClr>
                <a:prstClr val="black"/>
              </a:buClr>
            </a:pPr>
            <a:r>
              <a:rPr lang="pt-BR" sz="1400" dirty="0">
                <a:solidFill>
                  <a:prstClr val="black"/>
                </a:solidFill>
                <a:latin typeface="Arial" panose="020B0604020202020204" pitchFamily="34" charset="0"/>
                <a:cs typeface="Arial" panose="020B0604020202020204" pitchFamily="34" charset="0"/>
              </a:rPr>
              <a:t>Caso haja garantia apenas de peças/componentes/acessórios/materiais, fornecidos por estabelecimento distinto daquele que realizou os serviços de manutenção, a indicação do estabelecimento se dará da maneira convencional;</a:t>
            </a:r>
          </a:p>
          <a:p>
            <a:pPr lvl="1" algn="just">
              <a:buClr>
                <a:prstClr val="black"/>
              </a:buClr>
            </a:pPr>
            <a:r>
              <a:rPr lang="pt-BR" sz="1400" dirty="0">
                <a:solidFill>
                  <a:prstClr val="black"/>
                </a:solidFill>
                <a:latin typeface="Arial" panose="020B0604020202020204" pitchFamily="34" charset="0"/>
                <a:cs typeface="Arial" panose="020B0604020202020204" pitchFamily="34" charset="0"/>
              </a:rPr>
              <a:t>Se for identificada a necessidade de substituição somente de itens/serviços em garantia fornecidos por um mesmo estabelecimento, este deverá ser contatado para que efetue a substituição dos itens ou refaça os serviços.</a:t>
            </a:r>
          </a:p>
          <a:p>
            <a:pPr lvl="1" algn="just">
              <a:buClr>
                <a:prstClr val="black"/>
              </a:buClr>
            </a:pPr>
            <a:endParaRPr lang="pt-BR" sz="1400" dirty="0">
              <a:solidFill>
                <a:prstClr val="black"/>
              </a:solidFill>
              <a:latin typeface="Arial" panose="020B0604020202020204" pitchFamily="34" charset="0"/>
              <a:cs typeface="Arial" panose="020B0604020202020204" pitchFamily="34" charset="0"/>
            </a:endParaRPr>
          </a:p>
          <a:p>
            <a:pPr lvl="0" algn="just">
              <a:buFont typeface="+mj-lt"/>
              <a:buAutoNum type="alphaUcPeriod" startAt="3"/>
            </a:pPr>
            <a:r>
              <a:rPr lang="pt-BR" sz="1400" dirty="0">
                <a:latin typeface="Arial" panose="020B0604020202020204" pitchFamily="34" charset="0"/>
                <a:cs typeface="Arial" panose="020B0604020202020204" pitchFamily="34" charset="0"/>
              </a:rPr>
              <a:t>Comunicar, por e-mail</a:t>
            </a:r>
            <a:r>
              <a:rPr lang="pt-BR" sz="1400" dirty="0">
                <a:solidFill>
                  <a:srgbClr val="FF0000"/>
                </a:solidFill>
                <a:latin typeface="Arial" panose="020B0604020202020204" pitchFamily="34" charset="0"/>
                <a:cs typeface="Arial" panose="020B0604020202020204" pitchFamily="34" charset="0"/>
              </a:rPr>
              <a:t>, </a:t>
            </a:r>
            <a:r>
              <a:rPr lang="pt-BR" sz="1400" dirty="0">
                <a:solidFill>
                  <a:prstClr val="black"/>
                </a:solidFill>
                <a:latin typeface="Arial" panose="020B0604020202020204" pitchFamily="34" charset="0"/>
                <a:cs typeface="Arial" panose="020B0604020202020204" pitchFamily="34" charset="0"/>
              </a:rPr>
              <a:t>ao gestor de frota os dados do estabelecimento para qual o veículo deverá ser levado: nome, endereço, telefone e contato do estabelecimento. Este e-mail é gerado automaticamente pelo sistema.</a:t>
            </a:r>
          </a:p>
          <a:p>
            <a:endParaRPr lang="pt-BR" sz="1600" dirty="0">
              <a:latin typeface="Calibri" panose="020F0502020204030204" pitchFamily="34" charset="0"/>
            </a:endParaRPr>
          </a:p>
        </p:txBody>
      </p:sp>
    </p:spTree>
    <p:extLst>
      <p:ext uri="{BB962C8B-B14F-4D97-AF65-F5344CB8AC3E}">
        <p14:creationId xmlns:p14="http://schemas.microsoft.com/office/powerpoint/2010/main" val="2433788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29801" y="671210"/>
            <a:ext cx="6838732"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3.3.1. Procedimentos para a indicação de Estabelecimento</a:t>
            </a:r>
          </a:p>
        </p:txBody>
      </p:sp>
      <p:sp>
        <p:nvSpPr>
          <p:cNvPr id="6" name="Espaço Reservado para Conteúdo 2"/>
          <p:cNvSpPr>
            <a:spLocks noGrp="1"/>
          </p:cNvSpPr>
          <p:nvPr>
            <p:ph idx="1"/>
          </p:nvPr>
        </p:nvSpPr>
        <p:spPr>
          <a:xfrm>
            <a:off x="231064" y="1408030"/>
            <a:ext cx="8640960" cy="5400600"/>
          </a:xfrm>
        </p:spPr>
        <p:txBody>
          <a:bodyPr>
            <a:normAutofit/>
          </a:bodyPr>
          <a:lstStyle/>
          <a:p>
            <a:pPr marL="0" lvl="0" indent="0" algn="just">
              <a:buNone/>
            </a:pPr>
            <a:r>
              <a:rPr lang="pt-BR" sz="1400" b="1" u="sng" dirty="0">
                <a:solidFill>
                  <a:prstClr val="black"/>
                </a:solidFill>
                <a:latin typeface="Arial" panose="020B0604020202020204" pitchFamily="34" charset="0"/>
                <a:cs typeface="Arial" panose="020B0604020202020204" pitchFamily="34" charset="0"/>
              </a:rPr>
              <a:t>ATENÇÃO</a:t>
            </a:r>
            <a:r>
              <a:rPr lang="pt-BR" sz="1400" b="1" dirty="0">
                <a:solidFill>
                  <a:prstClr val="black"/>
                </a:solidFill>
                <a:latin typeface="Arial" panose="020B0604020202020204" pitchFamily="34" charset="0"/>
                <a:cs typeface="Arial" panose="020B0604020202020204" pitchFamily="34" charset="0"/>
              </a:rPr>
              <a:t>: </a:t>
            </a:r>
            <a:r>
              <a:rPr lang="pt-BR" sz="1400" dirty="0">
                <a:solidFill>
                  <a:prstClr val="black"/>
                </a:solidFill>
                <a:latin typeface="Arial" panose="020B0604020202020204" pitchFamily="34" charset="0"/>
                <a:cs typeface="Arial" panose="020B0604020202020204" pitchFamily="34" charset="0"/>
              </a:rPr>
              <a:t>Caso o estabelecimento esteja bloqueado ou a uma distância incompatível com a prevista no item 1.3 do Manual (Distância máxima dos estabelecimentos), o gestor de frota poderá solicitar nova indicação à equipe plataforma.</a:t>
            </a:r>
          </a:p>
          <a:p>
            <a:pPr marL="0" lvl="0" indent="0" algn="just">
              <a:buNone/>
            </a:pPr>
            <a:endParaRPr lang="pt-BR" sz="1400" dirty="0">
              <a:solidFill>
                <a:prstClr val="black"/>
              </a:solidFill>
              <a:latin typeface="Arial" panose="020B0604020202020204" pitchFamily="34" charset="0"/>
              <a:cs typeface="Arial" panose="020B0604020202020204" pitchFamily="34" charset="0"/>
            </a:endParaRPr>
          </a:p>
          <a:p>
            <a:pPr marL="0" lvl="0" indent="0" algn="just">
              <a:buNone/>
            </a:pPr>
            <a:r>
              <a:rPr lang="pt-BR" sz="1400" b="1" u="sng" dirty="0">
                <a:solidFill>
                  <a:prstClr val="black"/>
                </a:solidFill>
                <a:latin typeface="Arial" panose="020B0604020202020204" pitchFamily="34" charset="0"/>
                <a:cs typeface="Arial" panose="020B0604020202020204" pitchFamily="34" charset="0"/>
              </a:rPr>
              <a:t>ATENÇÃO</a:t>
            </a:r>
            <a:r>
              <a:rPr lang="pt-BR" sz="1400" b="1" dirty="0">
                <a:solidFill>
                  <a:prstClr val="black"/>
                </a:solidFill>
                <a:latin typeface="Arial" panose="020B0604020202020204" pitchFamily="34" charset="0"/>
                <a:cs typeface="Arial" panose="020B0604020202020204" pitchFamily="34" charset="0"/>
              </a:rPr>
              <a:t>: </a:t>
            </a:r>
            <a:r>
              <a:rPr lang="pt-BR" sz="1400" dirty="0">
                <a:solidFill>
                  <a:prstClr val="black"/>
                </a:solidFill>
                <a:latin typeface="Arial" panose="020B0604020202020204" pitchFamily="34" charset="0"/>
                <a:cs typeface="Arial" panose="020B0604020202020204" pitchFamily="34" charset="0"/>
              </a:rPr>
              <a:t>A equipe plataforma deve atender aos </a:t>
            </a:r>
            <a:r>
              <a:rPr lang="pt-BR" sz="1400" b="1" dirty="0">
                <a:solidFill>
                  <a:prstClr val="black"/>
                </a:solidFill>
                <a:latin typeface="Arial" panose="020B0604020202020204" pitchFamily="34" charset="0"/>
                <a:cs typeface="Arial" panose="020B0604020202020204" pitchFamily="34" charset="0"/>
              </a:rPr>
              <a:t>prazos previstos em Edital para a indicação do estabelecimento </a:t>
            </a:r>
            <a:r>
              <a:rPr lang="pt-BR" sz="1400" dirty="0">
                <a:solidFill>
                  <a:prstClr val="black"/>
                </a:solidFill>
                <a:latin typeface="Arial" panose="020B0604020202020204" pitchFamily="34" charset="0"/>
                <a:cs typeface="Arial" panose="020B0604020202020204" pitchFamily="34" charset="0"/>
              </a:rPr>
              <a:t>para o qual o veículo deve ser direcionado. </a:t>
            </a:r>
          </a:p>
          <a:p>
            <a:pPr marL="0" lvl="0" indent="0" algn="just">
              <a:buNone/>
            </a:pPr>
            <a:endParaRPr lang="pt-BR" sz="1400" u="sng" dirty="0">
              <a:solidFill>
                <a:prstClr val="black"/>
              </a:solidFill>
              <a:latin typeface="Arial" panose="020B0604020202020204" pitchFamily="34" charset="0"/>
              <a:cs typeface="Arial" panose="020B0604020202020204" pitchFamily="34" charset="0"/>
            </a:endParaRPr>
          </a:p>
          <a:p>
            <a:pPr marL="0" lvl="0" indent="0" algn="just">
              <a:buNone/>
            </a:pPr>
            <a:r>
              <a:rPr lang="pt-BR" sz="1400" dirty="0">
                <a:solidFill>
                  <a:prstClr val="black"/>
                </a:solidFill>
                <a:latin typeface="Arial" panose="020B0604020202020204" pitchFamily="34" charset="0"/>
                <a:cs typeface="Arial" panose="020B0604020202020204" pitchFamily="34" charset="0"/>
              </a:rPr>
              <a:t>A indicação de estabelecimento da rede credenciada para realização de manutenção deverá observar o </a:t>
            </a:r>
            <a:r>
              <a:rPr lang="pt-BR" sz="1400" b="1" dirty="0">
                <a:solidFill>
                  <a:prstClr val="black"/>
                </a:solidFill>
                <a:latin typeface="Arial" panose="020B0604020202020204" pitchFamily="34" charset="0"/>
                <a:cs typeface="Arial" panose="020B0604020202020204" pitchFamily="34" charset="0"/>
              </a:rPr>
              <a:t>prazo máximo de 03 (três) horas</a:t>
            </a:r>
            <a:r>
              <a:rPr lang="pt-BR" sz="1400" dirty="0">
                <a:solidFill>
                  <a:prstClr val="black"/>
                </a:solidFill>
                <a:latin typeface="Arial" panose="020B0604020202020204" pitchFamily="34" charset="0"/>
                <a:cs typeface="Arial" panose="020B0604020202020204" pitchFamily="34" charset="0"/>
              </a:rPr>
              <a:t>, a partir do contato do órgão/entidade, exceto quando:</a:t>
            </a:r>
          </a:p>
          <a:p>
            <a:pPr lvl="1" algn="just">
              <a:buClr>
                <a:prstClr val="black"/>
              </a:buClr>
            </a:pPr>
            <a:endParaRPr lang="pt-BR" sz="1400" dirty="0">
              <a:solidFill>
                <a:prstClr val="black"/>
              </a:solidFill>
              <a:latin typeface="Arial" panose="020B0604020202020204" pitchFamily="34" charset="0"/>
              <a:cs typeface="Arial" panose="020B0604020202020204" pitchFamily="34" charset="0"/>
            </a:endParaRPr>
          </a:p>
          <a:p>
            <a:pPr lvl="1" algn="just">
              <a:buClr>
                <a:prstClr val="black"/>
              </a:buClr>
            </a:pPr>
            <a:r>
              <a:rPr lang="pt-BR" sz="1400" dirty="0">
                <a:solidFill>
                  <a:prstClr val="black"/>
                </a:solidFill>
                <a:latin typeface="Arial" panose="020B0604020202020204" pitchFamily="34" charset="0"/>
                <a:cs typeface="Arial" panose="020B0604020202020204" pitchFamily="34" charset="0"/>
              </a:rPr>
              <a:t>Não houver estabelecimento em condições de efetuar o reparo no município onde o veículo se encontrar;</a:t>
            </a:r>
          </a:p>
          <a:p>
            <a:pPr marL="365760" lvl="1" indent="0" algn="just">
              <a:buClr>
                <a:prstClr val="black"/>
              </a:buClr>
              <a:buNone/>
            </a:pPr>
            <a:endParaRPr lang="pt-BR" sz="1400" dirty="0">
              <a:solidFill>
                <a:prstClr val="black"/>
              </a:solidFill>
              <a:latin typeface="Arial" panose="020B0604020202020204" pitchFamily="34" charset="0"/>
              <a:cs typeface="Arial" panose="020B0604020202020204" pitchFamily="34" charset="0"/>
            </a:endParaRPr>
          </a:p>
          <a:p>
            <a:pPr lvl="1" algn="just">
              <a:buClr>
                <a:prstClr val="black"/>
              </a:buClr>
            </a:pPr>
            <a:r>
              <a:rPr lang="pt-BR" sz="1400" dirty="0">
                <a:solidFill>
                  <a:prstClr val="black"/>
                </a:solidFill>
                <a:latin typeface="Arial" panose="020B0604020202020204" pitchFamily="34" charset="0"/>
                <a:cs typeface="Arial" panose="020B0604020202020204" pitchFamily="34" charset="0"/>
              </a:rPr>
              <a:t>O veículo estiver em estradas e sem condições de se locomover;</a:t>
            </a:r>
          </a:p>
          <a:p>
            <a:pPr lvl="1" algn="just">
              <a:buClr>
                <a:prstClr val="black"/>
              </a:buClr>
            </a:pPr>
            <a:endParaRPr lang="pt-BR" sz="1400" dirty="0">
              <a:solidFill>
                <a:prstClr val="black"/>
              </a:solidFill>
              <a:latin typeface="Arial" panose="020B0604020202020204" pitchFamily="34" charset="0"/>
              <a:cs typeface="Arial" panose="020B0604020202020204" pitchFamily="34" charset="0"/>
            </a:endParaRPr>
          </a:p>
          <a:p>
            <a:pPr lvl="1" algn="just">
              <a:buClr>
                <a:prstClr val="black"/>
              </a:buClr>
            </a:pPr>
            <a:r>
              <a:rPr lang="pt-BR" sz="1400" dirty="0">
                <a:solidFill>
                  <a:prstClr val="black"/>
                </a:solidFill>
                <a:latin typeface="Arial" panose="020B0604020202020204" pitchFamily="34" charset="0"/>
                <a:cs typeface="Arial" panose="020B0604020202020204" pitchFamily="34" charset="0"/>
              </a:rPr>
              <a:t>O veículo estiver envolvido em acidente e aguardando laudo pericial e/ou a realização de Boletim de Ocorrência.</a:t>
            </a:r>
          </a:p>
          <a:p>
            <a:endParaRPr lang="pt-BR" sz="1600" dirty="0">
              <a:latin typeface="Calibri" panose="020F0502020204030204" pitchFamily="34" charset="0"/>
            </a:endParaRPr>
          </a:p>
        </p:txBody>
      </p:sp>
    </p:spTree>
    <p:extLst>
      <p:ext uri="{BB962C8B-B14F-4D97-AF65-F5344CB8AC3E}">
        <p14:creationId xmlns:p14="http://schemas.microsoft.com/office/powerpoint/2010/main" val="421389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214615"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3.3.2. Diretrizes Oficinas Orgânicas</a:t>
            </a:r>
          </a:p>
        </p:txBody>
      </p:sp>
      <p:sp>
        <p:nvSpPr>
          <p:cNvPr id="7" name="Espaço Reservado para Conteúdo 2"/>
          <p:cNvSpPr>
            <a:spLocks noGrp="1"/>
          </p:cNvSpPr>
          <p:nvPr>
            <p:ph idx="1"/>
          </p:nvPr>
        </p:nvSpPr>
        <p:spPr>
          <a:xfrm>
            <a:off x="231064" y="1009764"/>
            <a:ext cx="8640960" cy="3211324"/>
          </a:xfrm>
        </p:spPr>
        <p:txBody>
          <a:bodyPr>
            <a:normAutofit fontScale="25000" lnSpcReduction="20000"/>
          </a:bodyPr>
          <a:lstStyle/>
          <a:p>
            <a:pPr marL="0" indent="0">
              <a:buNone/>
            </a:pPr>
            <a:endParaRPr lang="pt-BR" sz="6400" b="1" dirty="0">
              <a:latin typeface="Calibri" panose="020F0502020204030204" pitchFamily="34" charset="0"/>
            </a:endParaRPr>
          </a:p>
          <a:p>
            <a:pPr marL="0" indent="0">
              <a:buNone/>
            </a:pPr>
            <a:r>
              <a:rPr lang="pt-BR" sz="5600" b="1" dirty="0">
                <a:latin typeface="Arial" panose="020B0604020202020204" pitchFamily="34" charset="0"/>
                <a:cs typeface="Arial" panose="020B0604020202020204" pitchFamily="34" charset="0"/>
              </a:rPr>
              <a:t>CONCEITO</a:t>
            </a:r>
          </a:p>
          <a:p>
            <a:pPr marL="0" indent="0" algn="just">
              <a:buNone/>
            </a:pPr>
            <a:endParaRPr lang="pt-BR" sz="5600" dirty="0">
              <a:latin typeface="Arial" panose="020B0604020202020204" pitchFamily="34" charset="0"/>
              <a:cs typeface="Arial" panose="020B0604020202020204" pitchFamily="34" charset="0"/>
            </a:endParaRPr>
          </a:p>
          <a:p>
            <a:pPr marL="0" indent="0" algn="just">
              <a:lnSpc>
                <a:spcPct val="120000"/>
              </a:lnSpc>
              <a:buNone/>
            </a:pPr>
            <a:r>
              <a:rPr lang="pt-BR" sz="5600" dirty="0">
                <a:latin typeface="Arial" panose="020B0604020202020204" pitchFamily="34" charset="0"/>
                <a:cs typeface="Arial" panose="020B0604020202020204" pitchFamily="34" charset="0"/>
              </a:rPr>
              <a:t>Oficinas orgânicas são estruturas de oficinas mecânicas existentes em alguns órgãos/ entidades para a realização de serviços de manutenção em veículos oficiais. Essas oficinas executam serviços de manutenção com mão de obra própria da entidade, consequentemente, não havendo desembolso para pagamento de serviço (hora/homem), mas apenas para a aquisição de peças, lubrificantes e acessórios. </a:t>
            </a:r>
          </a:p>
          <a:p>
            <a:pPr marL="0" indent="0" algn="just">
              <a:lnSpc>
                <a:spcPct val="120000"/>
              </a:lnSpc>
              <a:buNone/>
            </a:pPr>
            <a:endParaRPr lang="pt-BR" sz="5600" dirty="0">
              <a:latin typeface="Arial" panose="020B0604020202020204" pitchFamily="34" charset="0"/>
              <a:cs typeface="Arial" panose="020B0604020202020204" pitchFamily="34" charset="0"/>
            </a:endParaRPr>
          </a:p>
          <a:p>
            <a:pPr marL="0" indent="0" algn="just">
              <a:lnSpc>
                <a:spcPct val="120000"/>
              </a:lnSpc>
              <a:buNone/>
            </a:pPr>
            <a:r>
              <a:rPr lang="pt-BR" sz="5600" dirty="0">
                <a:latin typeface="Arial" panose="020B0604020202020204" pitchFamily="34" charset="0"/>
                <a:cs typeface="Arial" panose="020B0604020202020204" pitchFamily="34" charset="0"/>
              </a:rPr>
              <a:t>O serviço de manutenção é de inteira responsabilidade dos responsáveis do órgão/entidade pela gestão da frota e gestão da oficina orgânica. A oficina orgânica deve possuir o mínimo de estrutura necessária para a execução dos serviços a que se dispõe realizar.</a:t>
            </a:r>
          </a:p>
          <a:p>
            <a:pPr marL="0" indent="0" algn="just">
              <a:lnSpc>
                <a:spcPct val="120000"/>
              </a:lnSpc>
              <a:buNone/>
            </a:pPr>
            <a:endParaRPr lang="pt-BR" sz="5600" dirty="0">
              <a:latin typeface="Arial" panose="020B0604020202020204" pitchFamily="34" charset="0"/>
              <a:cs typeface="Arial" panose="020B0604020202020204" pitchFamily="34" charset="0"/>
            </a:endParaRPr>
          </a:p>
          <a:p>
            <a:pPr marL="0" indent="0" algn="just">
              <a:lnSpc>
                <a:spcPct val="120000"/>
              </a:lnSpc>
              <a:buNone/>
            </a:pPr>
            <a:r>
              <a:rPr lang="pt-BR" sz="5600" dirty="0">
                <a:latin typeface="Arial" panose="020B0604020202020204" pitchFamily="34" charset="0"/>
                <a:cs typeface="Arial" panose="020B0604020202020204" pitchFamily="34" charset="0"/>
              </a:rPr>
              <a:t>O acesso da oficina orgânica será semelhante ao acesso dos estabelecimentos da rede credenciada, conforme Manual de Utilização do SOU LOG, disponível no site da Ticket Log (</a:t>
            </a:r>
            <a:r>
              <a:rPr lang="pt-BR" sz="5600" u="sng" dirty="0">
                <a:latin typeface="Arial" panose="020B0604020202020204" pitchFamily="34" charset="0"/>
                <a:cs typeface="Arial" panose="020B0604020202020204" pitchFamily="34" charset="0"/>
                <a:hlinkClick r:id="rId2"/>
              </a:rPr>
              <a:t>http://www.ticketlog.com.br/manutencao/estabelecimentos/treinamento/</a:t>
            </a:r>
            <a:r>
              <a:rPr lang="pt-BR" sz="5600" dirty="0">
                <a:latin typeface="Arial" panose="020B0604020202020204" pitchFamily="34" charset="0"/>
                <a:cs typeface="Arial" panose="020B0604020202020204" pitchFamily="34" charset="0"/>
              </a:rPr>
              <a:t>). </a:t>
            </a:r>
          </a:p>
          <a:p>
            <a:pPr marL="0" indent="0" algn="just">
              <a:lnSpc>
                <a:spcPct val="120000"/>
              </a:lnSpc>
              <a:buNone/>
            </a:pPr>
            <a:endParaRPr lang="pt-BR" sz="5600" dirty="0">
              <a:latin typeface="Arial" panose="020B0604020202020204" pitchFamily="34" charset="0"/>
              <a:cs typeface="Arial" panose="020B0604020202020204" pitchFamily="34" charset="0"/>
            </a:endParaRPr>
          </a:p>
          <a:p>
            <a:pPr marL="0" indent="0" algn="just">
              <a:lnSpc>
                <a:spcPct val="120000"/>
              </a:lnSpc>
              <a:buNone/>
            </a:pPr>
            <a:r>
              <a:rPr lang="pt-BR" sz="5600" dirty="0">
                <a:latin typeface="Arial" panose="020B0604020202020204" pitchFamily="34" charset="0"/>
                <a:cs typeface="Arial" panose="020B0604020202020204" pitchFamily="34" charset="0"/>
              </a:rPr>
              <a:t>As regras e procedimentos para funcionamento dessas oficinas, bem como o modelo de cadastro, estão disponíveis no Manual GTM.</a:t>
            </a:r>
          </a:p>
          <a:p>
            <a:pPr lvl="1">
              <a:buClr>
                <a:schemeClr val="tx1"/>
              </a:buClr>
            </a:pPr>
            <a:endParaRPr lang="pt-BR" sz="6400" dirty="0">
              <a:latin typeface="Calibri" panose="020F0502020204030204" pitchFamily="34" charset="0"/>
            </a:endParaRPr>
          </a:p>
          <a:p>
            <a:pPr marL="0" indent="0" algn="just">
              <a:buNone/>
            </a:pPr>
            <a:endParaRPr lang="pt-BR" cap="small" dirty="0">
              <a:solidFill>
                <a:schemeClr val="tx2"/>
              </a:solidFill>
              <a:latin typeface="Calibri" panose="020F0502020204030204" pitchFamily="34" charset="0"/>
              <a:ea typeface="+mj-ea"/>
              <a:cs typeface="+mj-cs"/>
            </a:endParaRPr>
          </a:p>
          <a:p>
            <a:pPr marL="0" indent="0" algn="just">
              <a:buClrTx/>
              <a:buNone/>
            </a:pPr>
            <a:endParaRPr lang="pt-BR" sz="1600" dirty="0">
              <a:latin typeface="Calibri" panose="020F0502020204030204" pitchFamily="34" charset="0"/>
            </a:endParaRPr>
          </a:p>
          <a:p>
            <a:pPr marL="0" indent="0" algn="just">
              <a:buNone/>
            </a:pPr>
            <a:endParaRPr lang="pt-BR" sz="1600" dirty="0">
              <a:latin typeface="Calibri" panose="020F0502020204030204" pitchFamily="34" charset="0"/>
            </a:endParaRPr>
          </a:p>
          <a:p>
            <a:pPr marL="0" indent="0" algn="just">
              <a:buNone/>
            </a:pPr>
            <a:r>
              <a:rPr lang="pt-BR" dirty="0"/>
              <a:t> </a:t>
            </a:r>
            <a:endParaRPr lang="pt-BR" sz="1200" dirty="0"/>
          </a:p>
          <a:p>
            <a:pPr marL="1188720" lvl="4" indent="0" algn="just">
              <a:buClrTx/>
              <a:buSzPct val="100000"/>
              <a:buNone/>
            </a:pPr>
            <a:endParaRPr lang="pt-BR" dirty="0">
              <a:latin typeface="Calibri" panose="020F0502020204030204" pitchFamily="34" charset="0"/>
            </a:endParaRPr>
          </a:p>
          <a:p>
            <a:pPr marL="1645920" lvl="4" indent="-457200" algn="just">
              <a:buClrTx/>
              <a:buSzPct val="100000"/>
              <a:buFont typeface="Wingdings" panose="05000000000000000000" pitchFamily="2" charset="2"/>
              <a:buChar char="ü"/>
            </a:pPr>
            <a:endParaRPr lang="pt-BR" sz="1400" dirty="0">
              <a:latin typeface="Calibri" panose="020F0502020204030204" pitchFamily="34" charset="0"/>
            </a:endParaRPr>
          </a:p>
          <a:p>
            <a:pPr marL="1097280" lvl="2" indent="-457200" algn="just">
              <a:buClrTx/>
              <a:buSzPct val="100000"/>
              <a:buFont typeface="Wingdings" panose="05000000000000000000" pitchFamily="2" charset="2"/>
              <a:buChar char="ü"/>
            </a:pPr>
            <a:endParaRPr lang="pt-BR" sz="1600" dirty="0">
              <a:latin typeface="Calibri" panose="020F0502020204030204" pitchFamily="34" charset="0"/>
            </a:endParaRPr>
          </a:p>
          <a:p>
            <a:pPr marL="1097280" lvl="2" indent="-457200" algn="just">
              <a:buClrTx/>
              <a:buSzPct val="100000"/>
              <a:buFont typeface="Wingdings" panose="05000000000000000000" pitchFamily="2" charset="2"/>
              <a:buChar char="ü"/>
            </a:pPr>
            <a:endParaRPr lang="pt-BR" sz="1300" dirty="0">
              <a:solidFill>
                <a:prstClr val="black"/>
              </a:solidFill>
              <a:latin typeface="Calibri" panose="020F0502020204030204" pitchFamily="34" charset="0"/>
            </a:endParaRPr>
          </a:p>
          <a:p>
            <a:endParaRPr lang="pt-BR" sz="1600" dirty="0">
              <a:latin typeface="Calibri" panose="020F0502020204030204" pitchFamily="34" charset="0"/>
            </a:endParaRPr>
          </a:p>
        </p:txBody>
      </p:sp>
    </p:spTree>
    <p:extLst>
      <p:ext uri="{BB962C8B-B14F-4D97-AF65-F5344CB8AC3E}">
        <p14:creationId xmlns:p14="http://schemas.microsoft.com/office/powerpoint/2010/main" val="1123245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4214615"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3.3.2. Diretrizes Oficinas Orgânicas</a:t>
            </a:r>
          </a:p>
        </p:txBody>
      </p:sp>
      <p:pic>
        <p:nvPicPr>
          <p:cNvPr id="6" name="Imagem 5"/>
          <p:cNvPicPr/>
          <p:nvPr/>
        </p:nvPicPr>
        <p:blipFill rotWithShape="1">
          <a:blip r:embed="rId2">
            <a:extLst>
              <a:ext uri="{28A0092B-C50C-407E-A947-70E740481C1C}">
                <a14:useLocalDpi xmlns:a14="http://schemas.microsoft.com/office/drawing/2010/main" val="0"/>
              </a:ext>
            </a:extLst>
          </a:blip>
          <a:srcRect b="3957"/>
          <a:stretch/>
        </p:blipFill>
        <p:spPr bwMode="auto">
          <a:xfrm>
            <a:off x="2915816" y="1095403"/>
            <a:ext cx="4536504" cy="5372708"/>
          </a:xfrm>
          <a:prstGeom prst="rect">
            <a:avLst/>
          </a:prstGeom>
          <a:noFill/>
          <a:ln>
            <a:noFill/>
          </a:ln>
          <a:extLst>
            <a:ext uri="{53640926-AAD7-44D8-BBD7-CCE9431645EC}">
              <a14:shadowObscured xmlns:a14="http://schemas.microsoft.com/office/drawing/2010/main"/>
            </a:ext>
          </a:extLst>
        </p:spPr>
      </p:pic>
      <p:sp>
        <p:nvSpPr>
          <p:cNvPr id="7" name="CaixaDeTexto 6"/>
          <p:cNvSpPr txBox="1"/>
          <p:nvPr/>
        </p:nvSpPr>
        <p:spPr>
          <a:xfrm>
            <a:off x="236697" y="1146809"/>
            <a:ext cx="8280920" cy="307777"/>
          </a:xfrm>
          <a:prstGeom prst="rect">
            <a:avLst/>
          </a:prstGeom>
          <a:noFill/>
        </p:spPr>
        <p:txBody>
          <a:bodyPr wrap="square" rtlCol="0">
            <a:spAutoFit/>
          </a:bodyPr>
          <a:lstStyle/>
          <a:p>
            <a:pPr marL="285750" indent="-285750">
              <a:buFont typeface="Wingdings" panose="05000000000000000000" pitchFamily="2" charset="2"/>
              <a:buChar char="ü"/>
            </a:pPr>
            <a:r>
              <a:rPr lang="pt-BR" sz="1400" dirty="0">
                <a:latin typeface="Arial" panose="020B0604020202020204" pitchFamily="34" charset="0"/>
                <a:cs typeface="Arial" panose="020B0604020202020204" pitchFamily="34" charset="0"/>
              </a:rPr>
              <a:t>Modelo ficha de cadastro</a:t>
            </a:r>
          </a:p>
        </p:txBody>
      </p:sp>
    </p:spTree>
    <p:extLst>
      <p:ext uri="{BB962C8B-B14F-4D97-AF65-F5344CB8AC3E}">
        <p14:creationId xmlns:p14="http://schemas.microsoft.com/office/powerpoint/2010/main" val="92285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1. O MODELO DE MANUTENÇÃO DE VEÍCULOS</a:t>
            </a:r>
          </a:p>
        </p:txBody>
      </p:sp>
      <p:sp>
        <p:nvSpPr>
          <p:cNvPr id="2" name="Retângulo 1"/>
          <p:cNvSpPr/>
          <p:nvPr/>
        </p:nvSpPr>
        <p:spPr>
          <a:xfrm>
            <a:off x="231064" y="965339"/>
            <a:ext cx="5715026" cy="400110"/>
          </a:xfrm>
          <a:prstGeom prst="rect">
            <a:avLst/>
          </a:prstGeom>
        </p:spPr>
        <p:txBody>
          <a:bodyPr wrap="none">
            <a:spAutoFit/>
          </a:bodyPr>
          <a:lstStyle/>
          <a:p>
            <a:r>
              <a:rPr lang="pt-BR" dirty="0">
                <a:solidFill>
                  <a:srgbClr val="C00000"/>
                </a:solidFill>
                <a:latin typeface="Arial" pitchFamily="34" charset="0"/>
                <a:cs typeface="Arial" pitchFamily="34" charset="0"/>
              </a:rPr>
              <a:t>1.1 O Sistema </a:t>
            </a:r>
            <a:r>
              <a:rPr lang="pt-BR" sz="2000" dirty="0">
                <a:solidFill>
                  <a:srgbClr val="C00000"/>
                </a:solidFill>
                <a:latin typeface="Arial" pitchFamily="34" charset="0"/>
                <a:cs typeface="Arial" pitchFamily="34" charset="0"/>
              </a:rPr>
              <a:t>de</a:t>
            </a:r>
            <a:r>
              <a:rPr lang="pt-BR" dirty="0">
                <a:solidFill>
                  <a:srgbClr val="C00000"/>
                </a:solidFill>
                <a:latin typeface="Arial" pitchFamily="34" charset="0"/>
                <a:cs typeface="Arial" pitchFamily="34" charset="0"/>
              </a:rPr>
              <a:t> Gestão da Manutenção - SOU LOG</a:t>
            </a:r>
          </a:p>
        </p:txBody>
      </p:sp>
      <p:sp>
        <p:nvSpPr>
          <p:cNvPr id="6" name="Retângulo 5"/>
          <p:cNvSpPr/>
          <p:nvPr/>
        </p:nvSpPr>
        <p:spPr>
          <a:xfrm>
            <a:off x="231064" y="1628800"/>
            <a:ext cx="8640960" cy="4093428"/>
          </a:xfrm>
          <a:prstGeom prst="rect">
            <a:avLst/>
          </a:prstGeom>
        </p:spPr>
        <p:txBody>
          <a:bodyPr wrap="square">
            <a:spAutoFit/>
          </a:bodyPr>
          <a:lstStyle/>
          <a:p>
            <a:pPr algn="just">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O SOU LOG é executado via web browser (internet), e possui as seguintes funcionalidades:</a:t>
            </a:r>
          </a:p>
          <a:p>
            <a:pPr algn="just">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Interliga a rede credenciada, a equipe especializada (plataforma) e os órgãos/ entidades contratantes;</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Integrado ao SIAD/MG de forma a restringir as manutenções apenas para os veículos oficiais </a:t>
            </a:r>
            <a:r>
              <a:rPr lang="pt-BR" sz="1400" b="1" dirty="0">
                <a:latin typeface="Arial" panose="020B0604020202020204" pitchFamily="34" charset="0"/>
                <a:ea typeface="Times New Roman" panose="02020603050405020304" pitchFamily="18" charset="0"/>
                <a:cs typeface="Arial" panose="020B0604020202020204" pitchFamily="34" charset="0"/>
              </a:rPr>
              <a:t>cadastrados no sistema corporativo</a:t>
            </a:r>
            <a:r>
              <a:rPr lang="pt-BR" sz="1400" dirty="0">
                <a:latin typeface="Arial" panose="020B0604020202020204" pitchFamily="34" charset="0"/>
                <a:ea typeface="Times New Roman" panose="02020603050405020304" pitchFamily="18" charset="0"/>
                <a:cs typeface="Arial" panose="020B0604020202020204" pitchFamily="34" charset="0"/>
              </a:rPr>
              <a:t>;</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Permite registro de plano de manutenção preventiva por veículo (revisões programadas);</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Permite o registro do orçamento prévio a cada manutenção (além de cotações e negociações de preços);</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Realiza o controle das garantias de peças, componentes, acessórios, materiais e serviços;</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Apresenta, através de rotina específica, os dados de todas as cotações realizadas para cada manutenção, com a indicação do orçamento de menor preço;</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Registra a aprovação (parcial ou total), revisão ou reprovação dos orçamentos, </a:t>
            </a:r>
            <a:r>
              <a:rPr lang="pt-BR" sz="1400" b="1" dirty="0">
                <a:latin typeface="Arial" panose="020B0604020202020204" pitchFamily="34" charset="0"/>
                <a:ea typeface="Times New Roman" panose="02020603050405020304" pitchFamily="18" charset="0"/>
                <a:cs typeface="Arial" panose="020B0604020202020204" pitchFamily="34" charset="0"/>
              </a:rPr>
              <a:t>feita exclusivamente pelo órgão/entidade contratante</a:t>
            </a:r>
            <a:r>
              <a:rPr lang="pt-BR" sz="1400" dirty="0">
                <a:latin typeface="Arial" panose="020B0604020202020204" pitchFamily="34" charset="0"/>
                <a:ea typeface="Times New Roman" panose="02020603050405020304" pitchFamily="18" charset="0"/>
                <a:cs typeface="Arial" panose="020B0604020202020204" pitchFamily="34" charset="0"/>
              </a:rPr>
              <a:t>;</a:t>
            </a:r>
          </a:p>
          <a:p>
            <a:pPr marL="342000" lvl="0" indent="-342000" algn="just">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Registra os dados de todos os responsáveis pelas etapas da manutenção; e,</a:t>
            </a:r>
          </a:p>
          <a:p>
            <a:pPr marL="342000" lvl="0" indent="-342000" algn="just">
              <a:spcAft>
                <a:spcPts val="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Disponibiliza relatórios consolidados ou detalhados com as informações sobre as manutenções.</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1306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5372240" cy="400110"/>
          </a:xfrm>
          <a:prstGeom prst="rect">
            <a:avLst/>
          </a:prstGeom>
        </p:spPr>
        <p:txBody>
          <a:bodyPr wrap="none">
            <a:spAutoFit/>
          </a:bodyPr>
          <a:lstStyle/>
          <a:p>
            <a:pPr algn="just">
              <a:spcBef>
                <a:spcPct val="0"/>
              </a:spcBef>
            </a:pPr>
            <a:r>
              <a:rPr lang="pt-BR" sz="2000" dirty="0">
                <a:solidFill>
                  <a:srgbClr val="C00000"/>
                </a:solidFill>
                <a:latin typeface="Arial" pitchFamily="34" charset="0"/>
                <a:cs typeface="Arial" pitchFamily="34" charset="0"/>
              </a:rPr>
              <a:t>3.4 Condução do Veículo ao Estabelecimento</a:t>
            </a:r>
          </a:p>
        </p:txBody>
      </p:sp>
      <p:sp>
        <p:nvSpPr>
          <p:cNvPr id="7" name="CaixaDeTexto 6"/>
          <p:cNvSpPr txBox="1"/>
          <p:nvPr/>
        </p:nvSpPr>
        <p:spPr>
          <a:xfrm>
            <a:off x="231064" y="1363704"/>
            <a:ext cx="8640960" cy="954107"/>
          </a:xfrm>
          <a:prstGeom prst="rect">
            <a:avLst/>
          </a:prstGeom>
          <a:noFill/>
        </p:spPr>
        <p:txBody>
          <a:bodyPr wrap="square" rtlCol="0">
            <a:spAutoFit/>
          </a:bodyPr>
          <a:lstStyle/>
          <a:p>
            <a:pPr algn="just"/>
            <a:r>
              <a:rPr lang="pt-BR" sz="1400" dirty="0">
                <a:latin typeface="Arial" panose="020B0604020202020204" pitchFamily="34" charset="0"/>
                <a:cs typeface="Arial" panose="020B0604020202020204" pitchFamily="34" charset="0"/>
              </a:rPr>
              <a:t>Um condutor do órgão/entidade deverá levar o veículo até o estabelecimento indicado pela equipe plataforma para a realização do orçamento.</a:t>
            </a:r>
          </a:p>
          <a:p>
            <a:pPr algn="just"/>
            <a:r>
              <a:rPr lang="pt-BR" sz="1400" dirty="0">
                <a:latin typeface="Arial" panose="020B0604020202020204" pitchFamily="34" charset="0"/>
                <a:cs typeface="Arial" panose="020B0604020202020204" pitchFamily="34" charset="0"/>
              </a:rPr>
              <a:t>Ao chegar ao estabelecimento da rede credenciada, o estabelecimento deve efetuar o registro da entrada do veículo no sistema SOU LOG.</a:t>
            </a:r>
          </a:p>
        </p:txBody>
      </p:sp>
      <p:sp>
        <p:nvSpPr>
          <p:cNvPr id="10" name="Retângulo de cantos arredondados 9"/>
          <p:cNvSpPr>
            <a:spLocks/>
          </p:cNvSpPr>
          <p:nvPr/>
        </p:nvSpPr>
        <p:spPr>
          <a:xfrm>
            <a:off x="1187624" y="2717921"/>
            <a:ext cx="6943404" cy="1584176"/>
          </a:xfrm>
          <a:prstGeom prst="round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pt-BR" sz="1400" b="1" i="1" u="sng"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pt-BR" sz="1400" b="1" i="1" u="sng"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400" b="1" i="1" u="sng" dirty="0">
                <a:effectLst/>
                <a:latin typeface="Arial" panose="020B0604020202020204" pitchFamily="34" charset="0"/>
                <a:ea typeface="Times New Roman" panose="02020603050405020304" pitchFamily="18" charset="0"/>
                <a:cs typeface="Arial" panose="020B0604020202020204" pitchFamily="34" charset="0"/>
              </a:rPr>
              <a:t>Condições para registro do veículo na oficina: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400" b="1" i="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514350" indent="-285750" algn="just">
              <a:spcAft>
                <a:spcPts val="0"/>
              </a:spcAft>
              <a:buFont typeface="Wingdings" panose="05000000000000000000" pitchFamily="2" charset="2"/>
              <a:buChar char="ü"/>
            </a:pPr>
            <a:r>
              <a:rPr lang="pt-BR" sz="1400" i="1" dirty="0">
                <a:effectLst/>
                <a:latin typeface="Arial" panose="020B0604020202020204" pitchFamily="34" charset="0"/>
                <a:ea typeface="Times New Roman" panose="02020603050405020304" pitchFamily="18" charset="0"/>
                <a:cs typeface="Arial" panose="020B0604020202020204" pitchFamily="34" charset="0"/>
              </a:rPr>
              <a:t>O veículo deve estar com ATENDIMENTO ABERTO e com HODÔMETRO ATUALIZADO;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marL="514350" indent="-285750" algn="just">
              <a:spcAft>
                <a:spcPts val="0"/>
              </a:spcAft>
              <a:buFont typeface="Wingdings" panose="05000000000000000000" pitchFamily="2" charset="2"/>
              <a:buChar char="ü"/>
            </a:pPr>
            <a:r>
              <a:rPr lang="pt-BR" sz="1400" i="1" dirty="0">
                <a:effectLst/>
                <a:latin typeface="Arial" panose="020B0604020202020204" pitchFamily="34" charset="0"/>
                <a:ea typeface="Times New Roman" panose="02020603050405020304" pitchFamily="18" charset="0"/>
                <a:cs typeface="Arial" panose="020B0604020202020204" pitchFamily="34" charset="0"/>
              </a:rPr>
              <a:t>O condutor deve estar ATIVO e estar registrado no mesmo órgão/entidade do veículo.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200" dirty="0">
                <a:effectLst/>
                <a:latin typeface="Times New Roman" panose="02020603050405020304" pitchFamily="18" charset="0"/>
                <a:ea typeface="Times New Roman" panose="02020603050405020304" pitchFamily="18" charset="0"/>
              </a:rPr>
              <a:t> </a:t>
            </a:r>
          </a:p>
          <a:p>
            <a:pPr algn="ctr">
              <a:spcAft>
                <a:spcPts val="0"/>
              </a:spcAft>
            </a:pPr>
            <a:r>
              <a:rPr lang="pt-BR" sz="80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11" name="Retângulo 10"/>
          <p:cNvSpPr/>
          <p:nvPr/>
        </p:nvSpPr>
        <p:spPr>
          <a:xfrm>
            <a:off x="231064" y="4797152"/>
            <a:ext cx="8373384" cy="738664"/>
          </a:xfrm>
          <a:prstGeom prst="rect">
            <a:avLst/>
          </a:prstGeom>
        </p:spPr>
        <p:txBody>
          <a:bodyPr wrap="square">
            <a:spAutoFit/>
          </a:bodyPr>
          <a:lstStyle/>
          <a:p>
            <a:pPr algn="just">
              <a:spcBef>
                <a:spcPts val="1200"/>
              </a:spcBef>
              <a:spcAft>
                <a:spcPts val="600"/>
              </a:spcAft>
            </a:pPr>
            <a:r>
              <a:rPr lang="pt-BR" sz="1400" b="1" u="sng" dirty="0">
                <a:latin typeface="Arial" panose="020B0604020202020204" pitchFamily="34" charset="0"/>
                <a:ea typeface="Calibri" panose="020F0502020204030204" pitchFamily="34" charset="0"/>
                <a:cs typeface="Arial" panose="020B0604020202020204" pitchFamily="34" charset="0"/>
              </a:rPr>
              <a:t>ATENÇÃO:</a:t>
            </a:r>
            <a:r>
              <a:rPr lang="pt-BR" sz="1400" b="1" dirty="0">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Times New Roman" panose="02020603050405020304" pitchFamily="18" charset="0"/>
                <a:cs typeface="Arial" panose="020B0604020202020204" pitchFamily="34" charset="0"/>
              </a:rPr>
              <a:t>Os veículos que não forem levados ao estabelecimento indicado pela equipe plataforma </a:t>
            </a:r>
            <a:r>
              <a:rPr lang="pt-BR" sz="1400" b="1" u="sng" dirty="0">
                <a:latin typeface="Arial" panose="020B0604020202020204" pitchFamily="34" charset="0"/>
                <a:ea typeface="Times New Roman" panose="02020603050405020304" pitchFamily="18" charset="0"/>
                <a:cs typeface="Arial" panose="020B0604020202020204" pitchFamily="34" charset="0"/>
              </a:rPr>
              <a:t>no prazo de 02 (dois) dias úteis</a:t>
            </a:r>
            <a:r>
              <a:rPr lang="pt-BR" sz="1400" dirty="0">
                <a:latin typeface="Arial" panose="020B0604020202020204" pitchFamily="34" charset="0"/>
                <a:ea typeface="Times New Roman" panose="02020603050405020304" pitchFamily="18" charset="0"/>
                <a:cs typeface="Arial" panose="020B0604020202020204" pitchFamily="34" charset="0"/>
              </a:rPr>
              <a:t> terão a tratativa cancelada, sendo necessária uma nova solicitação de manutenção, exceto nos casos em que há agendamento prévio e informado pelo contratante.</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24812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3.4.1 Procedimentos para Condução do Veículo ao Estabelecimento Indicado</a:t>
            </a:r>
          </a:p>
        </p:txBody>
      </p:sp>
      <p:sp>
        <p:nvSpPr>
          <p:cNvPr id="9" name="CaixaDeTexto 8"/>
          <p:cNvSpPr txBox="1"/>
          <p:nvPr/>
        </p:nvSpPr>
        <p:spPr>
          <a:xfrm>
            <a:off x="231064" y="1556792"/>
            <a:ext cx="8612166" cy="5186035"/>
          </a:xfrm>
          <a:prstGeom prst="rect">
            <a:avLst/>
          </a:prstGeom>
          <a:noFill/>
        </p:spPr>
        <p:txBody>
          <a:bodyPr wrap="square" rtlCol="0">
            <a:spAutoFit/>
          </a:bodyPr>
          <a:lstStyle/>
          <a:p>
            <a:pPr marL="342900" lvl="0" indent="-342900" algn="just">
              <a:buFont typeface="+mj-lt"/>
              <a:buAutoNum type="alphaUcPeriod"/>
            </a:pPr>
            <a:r>
              <a:rPr lang="pt-BR" sz="1400" b="1" dirty="0">
                <a:latin typeface="Arial" panose="020B0604020202020204" pitchFamily="34" charset="0"/>
                <a:cs typeface="Arial" panose="020B0604020202020204" pitchFamily="34" charset="0"/>
              </a:rPr>
              <a:t>O condutor do órgão/entidade </a:t>
            </a:r>
            <a:r>
              <a:rPr lang="pt-BR" sz="1400" dirty="0">
                <a:latin typeface="Arial" panose="020B0604020202020204" pitchFamily="34" charset="0"/>
                <a:cs typeface="Arial" panose="020B0604020202020204" pitchFamily="34" charset="0"/>
              </a:rPr>
              <a:t>deverá levar o veículo até o estabelecimento indicado pela equipe plataforma, ou caso haja necessidade de reboque/guincho, deverá acompanhar a entrega do veículo no local indicado.</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Somente </a:t>
            </a:r>
            <a:r>
              <a:rPr lang="pt-BR" sz="1400" b="1" dirty="0">
                <a:latin typeface="Arial" panose="020B0604020202020204" pitchFamily="34" charset="0"/>
                <a:cs typeface="Arial" panose="020B0604020202020204" pitchFamily="34" charset="0"/>
              </a:rPr>
              <a:t>condutor cadastrado no módulo Frota SIAD</a:t>
            </a:r>
            <a:r>
              <a:rPr lang="pt-BR" sz="1400" dirty="0">
                <a:latin typeface="Arial" panose="020B0604020202020204" pitchFamily="34" charset="0"/>
                <a:cs typeface="Arial" panose="020B0604020202020204" pitchFamily="34" charset="0"/>
              </a:rPr>
              <a:t>, vinculado ao órgão/entidade ao qual pertence o veículo, pode fazer a entrega do veículo no estabelecimento.</a:t>
            </a:r>
          </a:p>
          <a:p>
            <a:pPr marL="742950" lvl="1" indent="-285750" algn="jus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342900" indent="-342900" algn="just">
              <a:buFont typeface="+mj-lt"/>
              <a:buAutoNum type="alphaUcPeriod" startAt="2"/>
            </a:pPr>
            <a:r>
              <a:rPr lang="pt-BR" sz="1400" dirty="0">
                <a:latin typeface="Arial" panose="020B0604020202020204" pitchFamily="34" charset="0"/>
                <a:cs typeface="Arial" panose="020B0604020202020204" pitchFamily="34" charset="0"/>
              </a:rPr>
              <a:t>O estabelecimento deverá proceder com o registro da entrada do veículo na oficina no sistema SOU LOG, informando a placa, a data de chegada, hodômetro do veículo, o condutor responsável, o relato e o telefone e por fim </a:t>
            </a:r>
            <a:r>
              <a:rPr lang="pt-BR" sz="1400" b="1" dirty="0">
                <a:latin typeface="Arial" panose="020B0604020202020204" pitchFamily="34" charset="0"/>
                <a:cs typeface="Arial" panose="020B0604020202020204" pitchFamily="34" charset="0"/>
              </a:rPr>
              <a:t>o condutor deve informar a sua senha pessoal.</a:t>
            </a:r>
          </a:p>
          <a:p>
            <a:pPr marL="342900" indent="-342900" algn="just">
              <a:buFont typeface="+mj-lt"/>
              <a:buAutoNum type="alphaUcPeriod" startAt="2"/>
            </a:pPr>
            <a:endParaRPr lang="pt-BR" sz="1400" dirty="0">
              <a:latin typeface="Arial" panose="020B0604020202020204" pitchFamily="34" charset="0"/>
              <a:cs typeface="Arial" panose="020B0604020202020204" pitchFamily="34" charset="0"/>
            </a:endParaRPr>
          </a:p>
          <a:p>
            <a:pPr marL="342900" indent="-342900" algn="just">
              <a:buFont typeface="+mj-lt"/>
              <a:buAutoNum type="alphaUcPeriod" startAt="2"/>
            </a:pPr>
            <a:r>
              <a:rPr lang="pt-BR" sz="1400" dirty="0">
                <a:latin typeface="Arial" panose="020B0604020202020204" pitchFamily="34" charset="0"/>
                <a:ea typeface="Times New Roman" panose="02020603050405020304" pitchFamily="18" charset="0"/>
                <a:cs typeface="Arial" panose="020B0604020202020204" pitchFamily="34" charset="0"/>
              </a:rPr>
              <a:t>A oficina deve obrigatoriamente, preencher o checklist de entrada do veículo, físico ou via sistema SOU LOG, para cada manutenção. No caso do checklist físico, uma via deverá ser entregue ao condutor responsável, devidamente assinada por ambas as partes. </a:t>
            </a:r>
          </a:p>
          <a:p>
            <a:pPr algn="just">
              <a:spcBef>
                <a:spcPts val="1200"/>
              </a:spcBef>
              <a:spcAft>
                <a:spcPts val="600"/>
              </a:spcAft>
            </a:pPr>
            <a:r>
              <a:rPr lang="pt-BR" sz="1400" b="1" u="sng" dirty="0">
                <a:latin typeface="Arial" panose="020B0604020202020204" pitchFamily="34" charset="0"/>
                <a:ea typeface="Calibri" panose="020F0502020204030204" pitchFamily="34" charset="0"/>
                <a:cs typeface="Arial" panose="020B0604020202020204" pitchFamily="34" charset="0"/>
              </a:rPr>
              <a:t>ATENÇÃO:</a:t>
            </a:r>
            <a:r>
              <a:rPr lang="pt-BR" sz="1400" b="1" dirty="0">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Times New Roman" panose="02020603050405020304" pitchFamily="18" charset="0"/>
                <a:cs typeface="Arial" panose="020B0604020202020204" pitchFamily="34" charset="0"/>
              </a:rPr>
              <a:t>De acordo com as regras do Edital, o estabelecimento deve responsabilizar-se integralmente pelos veículos recebidos dos órgãos/entidades, incluindo todos os pertences, acessórios e objetos nele contidos, obrigando-se à reparação total da perda, em casos de furto ou roubo, incêndios ou acidentes, independente de culpa, bem como ressarcir os danos causados aos contratantes, no caso de uso indevido do veículo, enquanto este estiver sob sua guarda.</a:t>
            </a:r>
          </a:p>
          <a:p>
            <a:pPr marL="342900" indent="-342900">
              <a:buFont typeface="+mj-lt"/>
              <a:buAutoNum type="alphaUcPeriod" startAt="2"/>
            </a:pPr>
            <a:endParaRPr lang="pt-BR" sz="1600" dirty="0">
              <a:latin typeface="Calibri" panose="020F0502020204030204" pitchFamily="34" charset="0"/>
            </a:endParaRPr>
          </a:p>
          <a:p>
            <a:pPr marL="342900" indent="-342900">
              <a:buFont typeface="+mj-lt"/>
              <a:buAutoNum type="alphaUcPeriod" startAt="2"/>
            </a:pPr>
            <a:endParaRPr lang="pt-BR" sz="1600" dirty="0">
              <a:latin typeface="Calibri" panose="020F0502020204030204" pitchFamily="34" charset="0"/>
            </a:endParaRPr>
          </a:p>
          <a:p>
            <a:pPr marL="800100" lvl="1" indent="-342900">
              <a:buFont typeface="+mj-lt"/>
              <a:buAutoNum type="alphaUcPeriod" startAt="2"/>
            </a:pPr>
            <a:endParaRPr lang="pt-BR" sz="1600" dirty="0">
              <a:latin typeface="Calibri" panose="020F0502020204030204" pitchFamily="34" charset="0"/>
            </a:endParaRPr>
          </a:p>
          <a:p>
            <a:pPr algn="just"/>
            <a:endParaRPr lang="pt-BR" sz="1600" dirty="0">
              <a:latin typeface="Calibri" panose="020F0502020204030204" pitchFamily="34" charset="0"/>
            </a:endParaRPr>
          </a:p>
        </p:txBody>
      </p:sp>
    </p:spTree>
    <p:extLst>
      <p:ext uri="{BB962C8B-B14F-4D97-AF65-F5344CB8AC3E}">
        <p14:creationId xmlns:p14="http://schemas.microsoft.com/office/powerpoint/2010/main" val="1678109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3.5 Preenchimento do Orçamento </a:t>
            </a:r>
          </a:p>
        </p:txBody>
      </p:sp>
      <p:sp>
        <p:nvSpPr>
          <p:cNvPr id="6" name="Retângulo 5"/>
          <p:cNvSpPr/>
          <p:nvPr/>
        </p:nvSpPr>
        <p:spPr>
          <a:xfrm>
            <a:off x="231064" y="1196752"/>
            <a:ext cx="8640960" cy="1169551"/>
          </a:xfrm>
          <a:prstGeom prst="rect">
            <a:avLst/>
          </a:prstGeom>
        </p:spPr>
        <p:txBody>
          <a:bodyPr wrap="square">
            <a:spAutoFit/>
          </a:bodyPr>
          <a:lstStyle/>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O estabelecimento da rede credenciada, após registrar a entrada do veículo no sistema SOU LOG, deve iniciar a confecção do orçamento, verificando quais itens e serviços serão necessários para a realização da manutenção. </a:t>
            </a:r>
            <a:r>
              <a:rPr lang="pt-BR" sz="1400" b="1" dirty="0">
                <a:latin typeface="Arial" panose="020B0604020202020204" pitchFamily="34" charset="0"/>
                <a:ea typeface="Times New Roman" panose="02020603050405020304" pitchFamily="18" charset="0"/>
                <a:cs typeface="Arial" panose="020B0604020202020204" pitchFamily="34" charset="0"/>
              </a:rPr>
              <a:t>O orçamento deve ser registrado no sistema SOU LOG.</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A emissão de laudo técnico (inspeção) poderá ser solicitada, porém este item encontra-se sujeito à cobrança. </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p:cNvSpPr/>
          <p:nvPr/>
        </p:nvSpPr>
        <p:spPr>
          <a:xfrm>
            <a:off x="231064" y="2477121"/>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3.5.1 Procedimentos para o Preenchimento do Orçamento</a:t>
            </a:r>
          </a:p>
        </p:txBody>
      </p:sp>
      <p:sp>
        <p:nvSpPr>
          <p:cNvPr id="10" name="Retângulo 9"/>
          <p:cNvSpPr/>
          <p:nvPr/>
        </p:nvSpPr>
        <p:spPr>
          <a:xfrm>
            <a:off x="231064" y="3068960"/>
            <a:ext cx="8640960" cy="523220"/>
          </a:xfrm>
          <a:prstGeom prst="rect">
            <a:avLst/>
          </a:prstGeom>
        </p:spPr>
        <p:txBody>
          <a:bodyPr wrap="square">
            <a:spAutoFit/>
          </a:bodyPr>
          <a:lstStyle/>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Para a realização do orçamento, o estabelecimento da rede credenciada deve observar as seguintes regras:</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etângulo 8">
            <a:extLst>
              <a:ext uri="{FF2B5EF4-FFF2-40B4-BE49-F238E27FC236}">
                <a16:creationId xmlns:a16="http://schemas.microsoft.com/office/drawing/2014/main" id="{F641F02A-2ED3-4272-B580-CCB36D3A986F}"/>
              </a:ext>
            </a:extLst>
          </p:cNvPr>
          <p:cNvSpPr/>
          <p:nvPr/>
        </p:nvSpPr>
        <p:spPr>
          <a:xfrm>
            <a:off x="231064" y="3733331"/>
            <a:ext cx="8640960" cy="523220"/>
          </a:xfrm>
          <a:prstGeom prst="rect">
            <a:avLst/>
          </a:prstGeom>
        </p:spPr>
        <p:txBody>
          <a:bodyPr wrap="square">
            <a:spAutoFit/>
          </a:bodyPr>
          <a:lstStyle/>
          <a:p>
            <a:pPr marL="342900" indent="-342900" algn="just">
              <a:spcBef>
                <a:spcPts val="1200"/>
              </a:spcBef>
              <a:spcAft>
                <a:spcPts val="600"/>
              </a:spcAf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Há </a:t>
            </a:r>
            <a:r>
              <a:rPr lang="pt-BR" sz="1400" b="1" dirty="0">
                <a:latin typeface="Arial" panose="020B0604020202020204" pitchFamily="34" charset="0"/>
                <a:ea typeface="Times New Roman" panose="02020603050405020304" pitchFamily="18" charset="0"/>
                <a:cs typeface="Arial" panose="020B0604020202020204" pitchFamily="34" charset="0"/>
              </a:rPr>
              <a:t>prazos máximos para a realização do orçamento</a:t>
            </a:r>
            <a:r>
              <a:rPr lang="pt-BR" sz="1400" dirty="0">
                <a:latin typeface="Arial" panose="020B0604020202020204" pitchFamily="34" charset="0"/>
                <a:ea typeface="Times New Roman" panose="02020603050405020304" pitchFamily="18" charset="0"/>
                <a:cs typeface="Arial" panose="020B0604020202020204" pitchFamily="34" charset="0"/>
              </a:rPr>
              <a:t>, a partir da entrada do veículo no estabelecimento. Os prazos estabelecidos no Edital são:</a:t>
            </a:r>
          </a:p>
        </p:txBody>
      </p:sp>
      <p:graphicFrame>
        <p:nvGraphicFramePr>
          <p:cNvPr id="12" name="Tabela 11">
            <a:extLst>
              <a:ext uri="{FF2B5EF4-FFF2-40B4-BE49-F238E27FC236}">
                <a16:creationId xmlns:a16="http://schemas.microsoft.com/office/drawing/2014/main" id="{92A7BE97-1F3D-4B2E-AA4A-BF8E7D5D6E05}"/>
              </a:ext>
            </a:extLst>
          </p:cNvPr>
          <p:cNvGraphicFramePr>
            <a:graphicFrameLocks noGrp="1"/>
          </p:cNvGraphicFramePr>
          <p:nvPr>
            <p:extLst>
              <p:ext uri="{D42A27DB-BD31-4B8C-83A1-F6EECF244321}">
                <p14:modId xmlns:p14="http://schemas.microsoft.com/office/powerpoint/2010/main" val="2804331940"/>
              </p:ext>
            </p:extLst>
          </p:nvPr>
        </p:nvGraphicFramePr>
        <p:xfrm>
          <a:off x="1979712" y="4397702"/>
          <a:ext cx="5544616" cy="1437194"/>
        </p:xfrm>
        <a:graphic>
          <a:graphicData uri="http://schemas.openxmlformats.org/drawingml/2006/table">
            <a:tbl>
              <a:tblPr firstRow="1" firstCol="1" bandRow="1">
                <a:tableStyleId>{5C22544A-7EE6-4342-B048-85BDC9FD1C3A}</a:tableStyleId>
              </a:tblPr>
              <a:tblGrid>
                <a:gridCol w="2794109">
                  <a:extLst>
                    <a:ext uri="{9D8B030D-6E8A-4147-A177-3AD203B41FA5}">
                      <a16:colId xmlns:a16="http://schemas.microsoft.com/office/drawing/2014/main" val="20000"/>
                    </a:ext>
                  </a:extLst>
                </a:gridCol>
                <a:gridCol w="1423021">
                  <a:extLst>
                    <a:ext uri="{9D8B030D-6E8A-4147-A177-3AD203B41FA5}">
                      <a16:colId xmlns:a16="http://schemas.microsoft.com/office/drawing/2014/main" val="20001"/>
                    </a:ext>
                  </a:extLst>
                </a:gridCol>
                <a:gridCol w="1327486">
                  <a:extLst>
                    <a:ext uri="{9D8B030D-6E8A-4147-A177-3AD203B41FA5}">
                      <a16:colId xmlns:a16="http://schemas.microsoft.com/office/drawing/2014/main" val="20002"/>
                    </a:ext>
                  </a:extLst>
                </a:gridCol>
              </a:tblGrid>
              <a:tr h="302566">
                <a:tc>
                  <a:txBody>
                    <a:bodyPr/>
                    <a:lstStyle/>
                    <a:p>
                      <a:pPr marL="43815" algn="just">
                        <a:lnSpc>
                          <a:spcPct val="150000"/>
                        </a:lnSpc>
                      </a:pPr>
                      <a:r>
                        <a:rPr lang="pt-BR" sz="1000" dirty="0">
                          <a:effectLst/>
                        </a:rPr>
                        <a:t>Tipo</a:t>
                      </a:r>
                      <a:r>
                        <a:rPr lang="en-US" sz="1000" dirty="0">
                          <a:effectLst/>
                        </a:rPr>
                        <a:t> de</a:t>
                      </a:r>
                      <a:r>
                        <a:rPr lang="pt-BR" sz="1000" dirty="0">
                          <a:effectLst/>
                        </a:rPr>
                        <a:t> Orçamento</a:t>
                      </a:r>
                      <a:endParaRPr lang="pt-BR" sz="1000" dirty="0">
                        <a:effectLst/>
                        <a:latin typeface="Times New Roman" panose="02020603050405020304" pitchFamily="18" charset="0"/>
                      </a:endParaRPr>
                    </a:p>
                  </a:txBody>
                  <a:tcPr marL="68580" marR="68580" marT="0" marB="0" anchor="ctr"/>
                </a:tc>
                <a:tc>
                  <a:txBody>
                    <a:bodyPr/>
                    <a:lstStyle/>
                    <a:p>
                      <a:pPr algn="just">
                        <a:lnSpc>
                          <a:spcPct val="150000"/>
                        </a:lnSpc>
                      </a:pPr>
                      <a:r>
                        <a:rPr lang="pt-BR" sz="1000" dirty="0">
                          <a:effectLst/>
                        </a:rPr>
                        <a:t>Veículos Leves</a:t>
                      </a:r>
                      <a:endParaRPr lang="pt-BR" sz="1000" dirty="0">
                        <a:effectLst/>
                        <a:latin typeface="Times New Roman" panose="02020603050405020304" pitchFamily="18" charset="0"/>
                      </a:endParaRPr>
                    </a:p>
                  </a:txBody>
                  <a:tcPr marL="68580" marR="68580" marT="0" marB="0" anchor="ctr"/>
                </a:tc>
                <a:tc>
                  <a:txBody>
                    <a:bodyPr/>
                    <a:lstStyle/>
                    <a:p>
                      <a:pPr algn="just">
                        <a:lnSpc>
                          <a:spcPct val="150000"/>
                        </a:lnSpc>
                      </a:pPr>
                      <a:r>
                        <a:rPr lang="pt-BR" sz="1000" dirty="0">
                          <a:effectLst/>
                        </a:rPr>
                        <a:t>Veículos Pesados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78209">
                <a:tc>
                  <a:txBody>
                    <a:bodyPr/>
                    <a:lstStyle/>
                    <a:p>
                      <a:pPr algn="just">
                        <a:lnSpc>
                          <a:spcPct val="150000"/>
                        </a:lnSpc>
                      </a:pPr>
                      <a:r>
                        <a:rPr lang="pt-BR" sz="1000" dirty="0">
                          <a:effectLst/>
                        </a:rPr>
                        <a:t>Manutenção Preventiva (Revisão)</a:t>
                      </a:r>
                      <a:endParaRPr lang="pt-BR" sz="1000" dirty="0">
                        <a:effectLst/>
                        <a:latin typeface="Times New Roman" panose="02020603050405020304" pitchFamily="18" charset="0"/>
                      </a:endParaRPr>
                    </a:p>
                  </a:txBody>
                  <a:tcPr marL="68580" marR="68580" marT="0" marB="0" anchor="ctr"/>
                </a:tc>
                <a:tc>
                  <a:txBody>
                    <a:bodyPr/>
                    <a:lstStyle/>
                    <a:p>
                      <a:pPr algn="just">
                        <a:lnSpc>
                          <a:spcPct val="150000"/>
                        </a:lnSpc>
                      </a:pPr>
                      <a:r>
                        <a:rPr lang="pt-BR" sz="1000">
                          <a:effectLst/>
                        </a:rPr>
                        <a:t>Até 04 horas</a:t>
                      </a:r>
                      <a:endParaRPr lang="pt-BR" sz="1000">
                        <a:effectLst/>
                        <a:latin typeface="Times New Roman" panose="02020603050405020304" pitchFamily="18" charset="0"/>
                      </a:endParaRPr>
                    </a:p>
                  </a:txBody>
                  <a:tcPr marL="68580" marR="68580" marT="0" marB="0" anchor="ctr"/>
                </a:tc>
                <a:tc>
                  <a:txBody>
                    <a:bodyPr/>
                    <a:lstStyle/>
                    <a:p>
                      <a:pPr algn="just">
                        <a:lnSpc>
                          <a:spcPct val="150000"/>
                        </a:lnSpc>
                      </a:pPr>
                      <a:r>
                        <a:rPr lang="pt-BR" sz="1000" dirty="0">
                          <a:effectLst/>
                        </a:rPr>
                        <a:t>Até 08 horas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78209">
                <a:tc>
                  <a:txBody>
                    <a:bodyPr/>
                    <a:lstStyle/>
                    <a:p>
                      <a:pPr algn="just">
                        <a:lnSpc>
                          <a:spcPct val="150000"/>
                        </a:lnSpc>
                      </a:pPr>
                      <a:r>
                        <a:rPr lang="pt-BR" sz="1000">
                          <a:effectLst/>
                        </a:rPr>
                        <a:t>Manutenção Corretiva</a:t>
                      </a:r>
                      <a:endParaRPr lang="pt-BR" sz="1000">
                        <a:effectLst/>
                        <a:latin typeface="Times New Roman" panose="02020603050405020304" pitchFamily="18" charset="0"/>
                      </a:endParaRPr>
                    </a:p>
                  </a:txBody>
                  <a:tcPr marL="68580" marR="68580" marT="0" marB="0" anchor="ctr"/>
                </a:tc>
                <a:tc>
                  <a:txBody>
                    <a:bodyPr/>
                    <a:lstStyle/>
                    <a:p>
                      <a:pPr algn="just">
                        <a:lnSpc>
                          <a:spcPct val="150000"/>
                        </a:lnSpc>
                      </a:pPr>
                      <a:r>
                        <a:rPr lang="pt-BR" sz="1000">
                          <a:effectLst/>
                        </a:rPr>
                        <a:t>Até 01 dia útil</a:t>
                      </a:r>
                      <a:endParaRPr lang="pt-BR" sz="1000">
                        <a:effectLst/>
                        <a:latin typeface="Times New Roman" panose="02020603050405020304" pitchFamily="18" charset="0"/>
                      </a:endParaRPr>
                    </a:p>
                  </a:txBody>
                  <a:tcPr marL="68580" marR="68580" marT="0" marB="0" anchor="ctr"/>
                </a:tc>
                <a:tc>
                  <a:txBody>
                    <a:bodyPr/>
                    <a:lstStyle/>
                    <a:p>
                      <a:pPr algn="just">
                        <a:lnSpc>
                          <a:spcPct val="150000"/>
                        </a:lnSpc>
                      </a:pPr>
                      <a:r>
                        <a:rPr lang="pt-BR" sz="1000">
                          <a:effectLst/>
                        </a:rPr>
                        <a:t>Até 02 dias úteis</a:t>
                      </a:r>
                      <a:endParaRPr lang="pt-BR" sz="100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8210">
                <a:tc>
                  <a:txBody>
                    <a:bodyPr/>
                    <a:lstStyle/>
                    <a:p>
                      <a:pPr algn="just">
                        <a:lnSpc>
                          <a:spcPct val="150000"/>
                        </a:lnSpc>
                      </a:pPr>
                      <a:r>
                        <a:rPr lang="pt-BR" sz="1000" dirty="0">
                          <a:effectLst/>
                        </a:rPr>
                        <a:t>Manutenção Corretiva – média monta</a:t>
                      </a:r>
                      <a:endParaRPr lang="pt-BR" sz="1000" dirty="0">
                        <a:effectLst/>
                        <a:latin typeface="Times New Roman" panose="02020603050405020304" pitchFamily="18" charset="0"/>
                      </a:endParaRPr>
                    </a:p>
                  </a:txBody>
                  <a:tcPr marL="68580" marR="68580" marT="0" marB="0" anchor="ctr"/>
                </a:tc>
                <a:tc>
                  <a:txBody>
                    <a:bodyPr/>
                    <a:lstStyle/>
                    <a:p>
                      <a:pPr algn="just">
                        <a:lnSpc>
                          <a:spcPct val="150000"/>
                        </a:lnSpc>
                      </a:pPr>
                      <a:r>
                        <a:rPr lang="pt-BR" sz="1000" dirty="0">
                          <a:effectLst/>
                        </a:rPr>
                        <a:t>Até 02 dias úteis</a:t>
                      </a:r>
                      <a:endParaRPr lang="pt-BR" sz="1000" dirty="0">
                        <a:effectLst/>
                        <a:latin typeface="Times New Roman" panose="02020603050405020304" pitchFamily="18" charset="0"/>
                      </a:endParaRPr>
                    </a:p>
                  </a:txBody>
                  <a:tcPr marL="68580" marR="68580" marT="0" marB="0" anchor="ctr"/>
                </a:tc>
                <a:tc>
                  <a:txBody>
                    <a:bodyPr/>
                    <a:lstStyle/>
                    <a:p>
                      <a:pPr algn="just">
                        <a:lnSpc>
                          <a:spcPct val="150000"/>
                        </a:lnSpc>
                      </a:pPr>
                      <a:r>
                        <a:rPr lang="pt-BR" sz="1000" dirty="0">
                          <a:effectLst/>
                        </a:rPr>
                        <a:t>Até 03 dias úteis</a:t>
                      </a:r>
                      <a:endParaRPr lang="pt-BR" sz="1000" dirty="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682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31064" y="72443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3.5.1 Procedimentos para o Preenchimento do Orçamento</a:t>
            </a:r>
          </a:p>
        </p:txBody>
      </p:sp>
      <p:sp>
        <p:nvSpPr>
          <p:cNvPr id="8" name="Retângulo 7">
            <a:extLst>
              <a:ext uri="{FF2B5EF4-FFF2-40B4-BE49-F238E27FC236}">
                <a16:creationId xmlns:a16="http://schemas.microsoft.com/office/drawing/2014/main" id="{5268DAFE-5031-44FA-AB2F-19280D37535F}"/>
              </a:ext>
            </a:extLst>
          </p:cNvPr>
          <p:cNvSpPr/>
          <p:nvPr/>
        </p:nvSpPr>
        <p:spPr>
          <a:xfrm>
            <a:off x="395536" y="1268760"/>
            <a:ext cx="8640960" cy="4401205"/>
          </a:xfrm>
          <a:prstGeom prst="rect">
            <a:avLst/>
          </a:prstGeom>
        </p:spPr>
        <p:txBody>
          <a:bodyPr wrap="square">
            <a:spAutoFit/>
          </a:bodyPr>
          <a:lstStyle/>
          <a:p>
            <a:pPr marL="342900" lvl="0" indent="-342900" algn="just">
              <a:buFont typeface="+mj-lt"/>
              <a:buAutoNum type="alphaUcPeriod" startAt="2"/>
            </a:pPr>
            <a:r>
              <a:rPr lang="pt-BR" sz="1400" dirty="0">
                <a:latin typeface="Arial" panose="020B0604020202020204" pitchFamily="34" charset="0"/>
                <a:ea typeface="Times New Roman" panose="02020603050405020304" pitchFamily="18" charset="0"/>
                <a:cs typeface="Arial" panose="020B0604020202020204" pitchFamily="34" charset="0"/>
              </a:rPr>
              <a:t>O veículo deve ser avaliado pelo estabelecimento que o recebeu.</a:t>
            </a:r>
          </a:p>
          <a:p>
            <a:pPr marL="342900" lvl="0" indent="-342900" algn="just">
              <a:buFont typeface="+mj-lt"/>
              <a:buAutoNum type="alphaUcPeriod" startAt="2"/>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lphaUcPeriod" startAt="2"/>
            </a:pPr>
            <a:r>
              <a:rPr lang="pt-BR" sz="1400" dirty="0">
                <a:latin typeface="Arial" panose="020B0604020202020204" pitchFamily="34" charset="0"/>
                <a:ea typeface="Times New Roman" panose="02020603050405020304" pitchFamily="18" charset="0"/>
                <a:cs typeface="Arial" panose="020B0604020202020204" pitchFamily="34" charset="0"/>
              </a:rPr>
              <a:t>O estabelecimento deve preencher o orçamento no sistema SOU LOG, com os seguintes dados:</a:t>
            </a:r>
          </a:p>
          <a:p>
            <a:pPr marL="342900" lvl="0" indent="-342900" algn="just">
              <a:buFont typeface="+mj-lt"/>
              <a:buAutoNum type="alphaUcPeriod" startAt="2"/>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Datas Gerais;</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Nome/Contato do Responsável pelo Orçamento;</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Relato da Oficina;</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Relação de peças, acessórios, componentes, materiais e suas respectivas quantidades e preços (unitário e total);</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Tipo de peça utilizado: genuína, original ou 1ª linha, conforme indicado pelo gestor de frota na </a:t>
            </a:r>
            <a:r>
              <a:rPr lang="pt-BR" sz="1400" b="1" dirty="0">
                <a:latin typeface="Arial" panose="020B0604020202020204" pitchFamily="34" charset="0"/>
                <a:cs typeface="Arial" panose="020B0604020202020204" pitchFamily="34" charset="0"/>
              </a:rPr>
              <a:t>solicitação inserida no sistema SOU LOG</a:t>
            </a:r>
            <a:r>
              <a:rPr lang="pt-BR" sz="1400" dirty="0">
                <a:latin typeface="Arial" panose="020B0604020202020204" pitchFamily="34" charset="0"/>
                <a:cs typeface="Arial" panose="020B0604020202020204" pitchFamily="34" charset="0"/>
              </a:rPr>
              <a:t>;</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Fabricante de peças, componentes, acessórios e materiais;</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Relação de serviços e seus respectivos tempos e preços (unitário e total);</a:t>
            </a:r>
          </a:p>
          <a:p>
            <a:pPr marL="742950" lvl="1" indent="-285750">
              <a:lnSpc>
                <a:spcPct val="150000"/>
              </a:lnSpc>
              <a:buFont typeface="Wingdings" panose="05000000000000000000" pitchFamily="2" charset="2"/>
              <a:buChar char="Ø"/>
            </a:pPr>
            <a:r>
              <a:rPr lang="pt-BR" sz="1400" dirty="0">
                <a:latin typeface="Arial" panose="020B0604020202020204" pitchFamily="34" charset="0"/>
                <a:cs typeface="Arial" panose="020B0604020202020204" pitchFamily="34" charset="0"/>
              </a:rPr>
              <a:t>Garantia de peças, acessórios, componentes e materiais, bem como dos serviços;</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lvl="0" algn="just"/>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1901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31064" y="724439"/>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3.5.1 Procedimentos para o Preenchimento do Orçamento</a:t>
            </a:r>
          </a:p>
          <a:p>
            <a:pPr algn="just">
              <a:spcBef>
                <a:spcPct val="0"/>
              </a:spcBef>
            </a:pPr>
            <a:endParaRPr lang="pt-BR" sz="2000" dirty="0">
              <a:solidFill>
                <a:srgbClr val="C00000"/>
              </a:solidFill>
              <a:latin typeface="Arial" pitchFamily="34" charset="0"/>
              <a:cs typeface="Arial" pitchFamily="34" charset="0"/>
            </a:endParaRPr>
          </a:p>
        </p:txBody>
      </p:sp>
      <p:sp>
        <p:nvSpPr>
          <p:cNvPr id="15" name="Retângulo 14"/>
          <p:cNvSpPr/>
          <p:nvPr/>
        </p:nvSpPr>
        <p:spPr>
          <a:xfrm>
            <a:off x="231064" y="1157514"/>
            <a:ext cx="8157361" cy="523220"/>
          </a:xfrm>
          <a:prstGeom prst="rect">
            <a:avLst/>
          </a:prstGeom>
        </p:spPr>
        <p:txBody>
          <a:bodyPr wrap="square">
            <a:spAutoFit/>
          </a:bodyPr>
          <a:lstStyle/>
          <a:p>
            <a:pPr algn="just">
              <a:spcBef>
                <a:spcPts val="1200"/>
              </a:spcBef>
              <a:spcAft>
                <a:spcPts val="600"/>
              </a:spcAft>
            </a:pPr>
            <a:r>
              <a:rPr lang="pt-BR" sz="1400" b="1" u="sng" dirty="0">
                <a:latin typeface="Arial" panose="020B0604020202020204" pitchFamily="34" charset="0"/>
                <a:ea typeface="Calibri" panose="020F0502020204030204" pitchFamily="34" charset="0"/>
                <a:cs typeface="Arial" panose="020B0604020202020204" pitchFamily="34" charset="0"/>
              </a:rPr>
              <a:t>ATENÇÃO</a:t>
            </a:r>
            <a:r>
              <a:rPr lang="pt-BR" sz="1400" dirty="0">
                <a:latin typeface="Arial" panose="020B0604020202020204" pitchFamily="34" charset="0"/>
                <a:ea typeface="Calibri" panose="020F0502020204030204" pitchFamily="34" charset="0"/>
                <a:cs typeface="Arial" panose="020B0604020202020204" pitchFamily="34" charset="0"/>
              </a:rPr>
              <a:t>: Considerando os demais prazos definidos em edital para cotação e negociação, os prazos finais para a orçamentação são: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m 9"/>
          <p:cNvPicPr/>
          <p:nvPr/>
        </p:nvPicPr>
        <p:blipFill>
          <a:blip r:embed="rId2"/>
          <a:stretch>
            <a:fillRect/>
          </a:stretch>
        </p:blipFill>
        <p:spPr>
          <a:xfrm>
            <a:off x="814133" y="1988840"/>
            <a:ext cx="7560841" cy="3168352"/>
          </a:xfrm>
          <a:prstGeom prst="rect">
            <a:avLst/>
          </a:prstGeom>
        </p:spPr>
      </p:pic>
    </p:spTree>
    <p:extLst>
      <p:ext uri="{BB962C8B-B14F-4D97-AF65-F5344CB8AC3E}">
        <p14:creationId xmlns:p14="http://schemas.microsoft.com/office/powerpoint/2010/main" val="1183029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31064" y="724439"/>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3.5.1 Procedimentos para o Preenchimento do Orçamento</a:t>
            </a:r>
          </a:p>
          <a:p>
            <a:pPr algn="just">
              <a:spcBef>
                <a:spcPct val="0"/>
              </a:spcBef>
            </a:pPr>
            <a:endParaRPr lang="pt-BR" sz="2000" dirty="0">
              <a:solidFill>
                <a:srgbClr val="C00000"/>
              </a:solidFill>
              <a:latin typeface="Arial" pitchFamily="34" charset="0"/>
              <a:cs typeface="Arial" pitchFamily="34" charset="0"/>
            </a:endParaRPr>
          </a:p>
        </p:txBody>
      </p:sp>
      <p:sp>
        <p:nvSpPr>
          <p:cNvPr id="10" name="Retângulo 9"/>
          <p:cNvSpPr/>
          <p:nvPr/>
        </p:nvSpPr>
        <p:spPr>
          <a:xfrm>
            <a:off x="231064" y="1268760"/>
            <a:ext cx="8386604" cy="6155531"/>
          </a:xfrm>
          <a:prstGeom prst="rect">
            <a:avLst/>
          </a:prstGeom>
        </p:spPr>
        <p:txBody>
          <a:bodyPr wrap="square">
            <a:spAutoFit/>
          </a:bodyPr>
          <a:lstStyle/>
          <a:p>
            <a:pPr marL="342900" indent="-342900" algn="just">
              <a:spcBef>
                <a:spcPts val="1200"/>
              </a:spcBef>
              <a:spcAft>
                <a:spcPts val="600"/>
              </a:spcAft>
              <a:buFont typeface="+mj-lt"/>
              <a:buAutoNum type="alphaUcPeriod" startAt="4"/>
            </a:pPr>
            <a:r>
              <a:rPr lang="pt-BR" sz="1400" dirty="0">
                <a:latin typeface="Arial" panose="020B0604020202020204" pitchFamily="34" charset="0"/>
                <a:cs typeface="Arial" panose="020B0604020202020204" pitchFamily="34" charset="0"/>
              </a:rPr>
              <a:t>A </a:t>
            </a:r>
            <a:r>
              <a:rPr lang="pt-BR" sz="1400" b="1" dirty="0">
                <a:latin typeface="Arial" panose="020B0604020202020204" pitchFamily="34" charset="0"/>
                <a:cs typeface="Arial" panose="020B0604020202020204" pitchFamily="34" charset="0"/>
              </a:rPr>
              <a:t>garantia</a:t>
            </a:r>
            <a:r>
              <a:rPr lang="pt-BR" sz="1400" dirty="0">
                <a:latin typeface="Arial" panose="020B0604020202020204" pitchFamily="34" charset="0"/>
                <a:cs typeface="Arial" panose="020B0604020202020204" pitchFamily="34" charset="0"/>
              </a:rPr>
              <a:t> mínima exigida, conforme Edital deve estar de acordo com o abaixo especificado:</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A garantia para peças, componentes, acessórios e materiais deve ser, no mínimo, igual à garantia oferecida pelo fabricante;</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A garantia para serviços deve ser de, no mínimo, 90 (noventa) dias.</a:t>
            </a:r>
          </a:p>
          <a:p>
            <a:pPr marL="742950" lvl="1" indent="-285750" algn="jus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342900" lvl="1" indent="-342900" algn="just">
              <a:buFont typeface="+mj-lt"/>
              <a:buAutoNum type="alphaUcPeriod" startAt="5"/>
            </a:pPr>
            <a:r>
              <a:rPr lang="pt-BR" sz="1400" dirty="0">
                <a:latin typeface="Arial" panose="020B0604020202020204" pitchFamily="34" charset="0"/>
                <a:cs typeface="Arial" panose="020B0604020202020204" pitchFamily="34" charset="0"/>
              </a:rPr>
              <a:t>Se necessário, a equipe plataforma ou o próprio gestor de frota, pode solicitar ao estabelecimento que produza fotos do veículo e das peças, para auxiliar a aprovação da manutenção. </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O sistema SOU LOG possui funcionalidade que permite a realização do procedimento de vistoria por imagem, por meio de upload de fotografias do veículo, a fim de subsidiar a avaliação e recomendação da manutenção apropriada pela equipe plataforma, bem como conferência do gestor da frota. </a:t>
            </a:r>
          </a:p>
          <a:p>
            <a:pPr marL="0" lvl="1" algn="just">
              <a:spcBef>
                <a:spcPts val="1200"/>
              </a:spcBef>
              <a:spcAft>
                <a:spcPts val="600"/>
              </a:spcAft>
            </a:pPr>
            <a:r>
              <a:rPr lang="pt-BR" sz="1400" dirty="0">
                <a:latin typeface="Arial" panose="020B0604020202020204" pitchFamily="34" charset="0"/>
                <a:cs typeface="Arial" panose="020B0604020202020204" pitchFamily="34" charset="0"/>
              </a:rPr>
              <a:t>Após a inserção do orçamento no sistema SOU LOG, ele deve ser encaminhado pelo estabelecimento para a análise da equipe plataforma.</a:t>
            </a:r>
          </a:p>
          <a:p>
            <a:pPr marL="0" lvl="1" algn="just">
              <a:spcBef>
                <a:spcPts val="1200"/>
              </a:spcBef>
              <a:spcAft>
                <a:spcPts val="600"/>
              </a:spcAft>
            </a:pPr>
            <a:r>
              <a:rPr lang="pt-BR" sz="1400" b="1" u="sng" dirty="0">
                <a:latin typeface="Arial" panose="020B0604020202020204" pitchFamily="34" charset="0"/>
                <a:ea typeface="Calibri" panose="020F0502020204030204" pitchFamily="34" charset="0"/>
                <a:cs typeface="Arial" panose="020B0604020202020204" pitchFamily="34" charset="0"/>
              </a:rPr>
              <a:t>ATENÇÃO: </a:t>
            </a:r>
            <a:r>
              <a:rPr lang="pt-BR" sz="1400" dirty="0">
                <a:latin typeface="Arial" panose="020B0604020202020204" pitchFamily="34" charset="0"/>
                <a:cs typeface="Arial" panose="020B0604020202020204" pitchFamily="34" charset="0"/>
              </a:rPr>
              <a:t>Entende-se por média monta os danos sofridos pelo veículo que afetem seus componentes mecânicos e estruturais, envolvendo substituições de equipamentos especificados pelo fabricante ou cujo reparo tenha orçamento superior a 40% de seu valor venal.</a:t>
            </a:r>
          </a:p>
          <a:p>
            <a:pPr marL="0" lvl="1" algn="just">
              <a:spcBef>
                <a:spcPts val="1200"/>
              </a:spcBef>
              <a:spcAft>
                <a:spcPts val="600"/>
              </a:spcAft>
            </a:pPr>
            <a:endParaRPr lang="pt-BR" sz="1600" dirty="0">
              <a:latin typeface="Calibri" panose="020F0502020204030204" pitchFamily="34" charset="0"/>
            </a:endParaRPr>
          </a:p>
          <a:p>
            <a:pPr marL="342900" lvl="1" indent="-342900" algn="just">
              <a:spcBef>
                <a:spcPts val="1200"/>
              </a:spcBef>
              <a:spcAft>
                <a:spcPts val="600"/>
              </a:spcAft>
              <a:buFont typeface="+mj-lt"/>
              <a:buAutoNum type="alphaUcPeriod" startAt="5"/>
            </a:pPr>
            <a:endParaRPr lang="pt-BR" sz="1600" dirty="0">
              <a:latin typeface="Calibri" panose="020F0502020204030204" pitchFamily="34" charset="0"/>
            </a:endParaRPr>
          </a:p>
          <a:p>
            <a:pPr marL="742950" lvl="1" indent="-285750">
              <a:buFont typeface="Wingdings" panose="05000000000000000000" pitchFamily="2" charset="2"/>
              <a:buChar char="Ø"/>
            </a:pPr>
            <a:endParaRPr lang="pt-BR" sz="1600" dirty="0">
              <a:latin typeface="Calibri" panose="020F0502020204030204" pitchFamily="34"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986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31064" y="72443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3.6 Realização de Cotações e Negociação </a:t>
            </a:r>
          </a:p>
        </p:txBody>
      </p:sp>
      <p:sp>
        <p:nvSpPr>
          <p:cNvPr id="6" name="Retângulo 5"/>
          <p:cNvSpPr/>
          <p:nvPr/>
        </p:nvSpPr>
        <p:spPr>
          <a:xfrm>
            <a:off x="231064" y="1321500"/>
            <a:ext cx="8640960" cy="1815882"/>
          </a:xfrm>
          <a:prstGeom prst="rect">
            <a:avLst/>
          </a:prstGeom>
        </p:spPr>
        <p:txBody>
          <a:bodyPr wrap="square">
            <a:spAutoFit/>
          </a:bodyPr>
          <a:lstStyle/>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A equipe plataforma deve avaliar o orçamento registrado no sistema SOU LOG e verificar se há a obrigatoriedade de realizar cotações com </a:t>
            </a:r>
            <a:r>
              <a:rPr lang="pt-BR" sz="1400" b="1" dirty="0">
                <a:latin typeface="Arial" panose="020B0604020202020204" pitchFamily="34" charset="0"/>
                <a:ea typeface="Times New Roman" panose="02020603050405020304" pitchFamily="18" charset="0"/>
                <a:cs typeface="Arial" panose="020B0604020202020204" pitchFamily="34" charset="0"/>
              </a:rPr>
              <a:t>outros estabelecimentos</a:t>
            </a:r>
            <a:r>
              <a:rPr lang="pt-BR" sz="1400" dirty="0">
                <a:latin typeface="Arial" panose="020B0604020202020204" pitchFamily="34" charset="0"/>
                <a:ea typeface="Times New Roman" panose="02020603050405020304" pitchFamily="18" charset="0"/>
                <a:cs typeface="Arial" panose="020B0604020202020204" pitchFamily="34" charset="0"/>
              </a:rPr>
              <a:t> da rede credenciada.</a:t>
            </a:r>
          </a:p>
          <a:p>
            <a:pPr algn="just">
              <a:spcAft>
                <a:spcPts val="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pt-BR" sz="1400" b="1" u="sng" dirty="0">
                <a:latin typeface="Arial" panose="020B0604020202020204" pitchFamily="34" charset="0"/>
                <a:ea typeface="Calibri" panose="020F0502020204030204" pitchFamily="34" charset="0"/>
                <a:cs typeface="Arial" panose="020B0604020202020204" pitchFamily="34" charset="0"/>
              </a:rPr>
              <a:t>ATENÇÃO:</a:t>
            </a:r>
            <a:r>
              <a:rPr lang="pt-BR" sz="1400" b="1" dirty="0">
                <a:latin typeface="Arial" panose="020B0604020202020204" pitchFamily="34" charset="0"/>
                <a:ea typeface="Calibri" panose="020F0502020204030204" pitchFamily="34" charset="0"/>
                <a:cs typeface="Arial" panose="020B0604020202020204" pitchFamily="34" charset="0"/>
              </a:rPr>
              <a:t> </a:t>
            </a:r>
            <a:r>
              <a:rPr lang="pt-BR" sz="1400" dirty="0">
                <a:latin typeface="Arial" panose="020B0604020202020204" pitchFamily="34" charset="0"/>
                <a:ea typeface="Times New Roman" panose="02020603050405020304" pitchFamily="18" charset="0"/>
                <a:cs typeface="Arial" panose="020B0604020202020204" pitchFamily="34" charset="0"/>
              </a:rPr>
              <a:t>Caso o valor do orçamento seja superior a R$ 500,00 para veículos leves ou superior a R$ 1.000,00 para veículos pesados, </a:t>
            </a:r>
            <a:r>
              <a:rPr lang="pt-BR" sz="1400" b="1" dirty="0">
                <a:latin typeface="Arial" panose="020B0604020202020204" pitchFamily="34" charset="0"/>
                <a:ea typeface="Times New Roman" panose="02020603050405020304" pitchFamily="18" charset="0"/>
                <a:cs typeface="Arial" panose="020B0604020202020204" pitchFamily="34" charset="0"/>
              </a:rPr>
              <a:t>DEVEM</a:t>
            </a:r>
            <a:r>
              <a:rPr lang="pt-BR" sz="1400" dirty="0">
                <a:latin typeface="Arial" panose="020B0604020202020204" pitchFamily="34" charset="0"/>
                <a:ea typeface="Times New Roman" panose="02020603050405020304" pitchFamily="18" charset="0"/>
                <a:cs typeface="Arial" panose="020B0604020202020204" pitchFamily="34" charset="0"/>
              </a:rPr>
              <a:t> ser feitas cotações em outros estabelecimentos da rede credenciada, de forma a haver no mínimo </a:t>
            </a:r>
            <a:r>
              <a:rPr lang="pt-BR" sz="1400" b="1" dirty="0">
                <a:latin typeface="Arial" panose="020B0604020202020204" pitchFamily="34" charset="0"/>
                <a:ea typeface="Times New Roman" panose="02020603050405020304" pitchFamily="18" charset="0"/>
                <a:cs typeface="Arial" panose="020B0604020202020204" pitchFamily="34" charset="0"/>
              </a:rPr>
              <a:t>03 (três) preços para cada item e/ou serviço constante do orçamento</a:t>
            </a:r>
            <a:r>
              <a:rPr lang="pt-BR" sz="1400" dirty="0">
                <a:latin typeface="Arial" panose="020B0604020202020204" pitchFamily="34" charset="0"/>
                <a:ea typeface="Times New Roman" panose="02020603050405020304" pitchFamily="18" charset="0"/>
                <a:cs typeface="Arial" panose="020B0604020202020204" pitchFamily="34" charset="0"/>
              </a:rPr>
              <a:t>. Independentemente do valor do orçamento, o gestor de frota pode solicitar a realização de cotações, caso julgue necessário.</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Imagem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3731" y="3212976"/>
            <a:ext cx="4695626" cy="1445386"/>
          </a:xfrm>
          <a:prstGeom prst="rect">
            <a:avLst/>
          </a:prstGeom>
          <a:noFill/>
        </p:spPr>
      </p:pic>
      <p:sp>
        <p:nvSpPr>
          <p:cNvPr id="11" name="Retângulo 10"/>
          <p:cNvSpPr/>
          <p:nvPr/>
        </p:nvSpPr>
        <p:spPr>
          <a:xfrm>
            <a:off x="231064" y="4901671"/>
            <a:ext cx="8445392" cy="984885"/>
          </a:xfrm>
          <a:prstGeom prst="rect">
            <a:avLst/>
          </a:prstGeom>
        </p:spPr>
        <p:txBody>
          <a:bodyPr wrap="square">
            <a:spAutoFit/>
          </a:bodyPr>
          <a:lstStyle/>
          <a:p>
            <a:pPr algn="just"/>
            <a:r>
              <a:rPr lang="pt-BR" sz="1400" dirty="0">
                <a:latin typeface="Arial" panose="020B0604020202020204" pitchFamily="34" charset="0"/>
                <a:ea typeface="Times New Roman" panose="02020603050405020304" pitchFamily="18" charset="0"/>
                <a:cs typeface="Arial" panose="020B0604020202020204" pitchFamily="34" charset="0"/>
              </a:rPr>
              <a:t>Após a realização das cotações por outros estabelecimentos, a equipe plataforma deve avaliar o orçamento e cotações apresentados, seus itens e serviços, e os seus respectivos preços, e negociar melhores condições junto aos estabelecimentos da rede credenciada.</a:t>
            </a: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505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31064" y="671210"/>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3.6.1 Procedimentos para a Realização de Cotações e Negociação com os Estabelecimentos </a:t>
            </a:r>
          </a:p>
        </p:txBody>
      </p:sp>
      <p:sp>
        <p:nvSpPr>
          <p:cNvPr id="4" name="Retângulo 3"/>
          <p:cNvSpPr/>
          <p:nvPr/>
        </p:nvSpPr>
        <p:spPr>
          <a:xfrm>
            <a:off x="231064" y="1379096"/>
            <a:ext cx="8612492" cy="5139869"/>
          </a:xfrm>
          <a:prstGeom prst="rect">
            <a:avLst/>
          </a:prstGeom>
        </p:spPr>
        <p:txBody>
          <a:bodyPr wrap="square">
            <a:spAutoFit/>
          </a:bodyPr>
          <a:lstStyle/>
          <a:p>
            <a:pPr marL="342900" lvl="0" indent="-342900" algn="just">
              <a:buFont typeface="+mj-lt"/>
              <a:buAutoNum type="alphaUcPeriod"/>
            </a:pPr>
            <a:r>
              <a:rPr lang="pt-BR" sz="1400" dirty="0">
                <a:latin typeface="Arial" panose="020B0604020202020204" pitchFamily="34" charset="0"/>
                <a:cs typeface="Arial" panose="020B0604020202020204" pitchFamily="34" charset="0"/>
              </a:rPr>
              <a:t>A equipe plataforma envia, por meio do sistema SOU LOG, o orçamento original sem os preços para outros estabelecimentos da rede credenciada, de forma a</a:t>
            </a:r>
            <a:r>
              <a:rPr lang="pt-BR" sz="1400" b="1" dirty="0">
                <a:latin typeface="Arial" panose="020B0604020202020204" pitchFamily="34" charset="0"/>
                <a:cs typeface="Arial" panose="020B0604020202020204" pitchFamily="34" charset="0"/>
              </a:rPr>
              <a:t> obter, ao fim, no mínimo 03 (três) preços para cada peça/material e serviço</a:t>
            </a:r>
            <a:r>
              <a:rPr lang="pt-BR" sz="1400" dirty="0">
                <a:latin typeface="Arial" panose="020B0604020202020204" pitchFamily="34" charset="0"/>
                <a:cs typeface="Arial" panose="020B0604020202020204" pitchFamily="34" charset="0"/>
              </a:rPr>
              <a:t>.</a:t>
            </a: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Os estabelecimentos que receberam o pedido de cotação deverão informar seus preços no sistema SOU LOG, referentes aos itens de peças e de serviços do orçamento original. Além disso, deverão apresentar as demais informações, tais como a garantia. </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Caso não existam 03 (três) estabelecimentos no município, onde se encontra o veículo, as cotações poderão ser realizadas nos estabelecimentos da rede credenciada mais próximos, situados a até 200 km de onde o veículo se encontra, conforme tabela apresentada no item 1.3 deste manual.</a:t>
            </a: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As </a:t>
            </a:r>
            <a:r>
              <a:rPr lang="pt-BR" sz="1400" b="1" dirty="0">
                <a:latin typeface="Arial" panose="020B0604020202020204" pitchFamily="34" charset="0"/>
                <a:cs typeface="Arial" panose="020B0604020202020204" pitchFamily="34" charset="0"/>
              </a:rPr>
              <a:t>cotações</a:t>
            </a:r>
            <a:r>
              <a:rPr lang="pt-BR" sz="1400" dirty="0">
                <a:latin typeface="Arial" panose="020B0604020202020204" pitchFamily="34" charset="0"/>
                <a:cs typeface="Arial" panose="020B0604020202020204" pitchFamily="34" charset="0"/>
              </a:rPr>
              <a:t> dos estabelecimentos </a:t>
            </a:r>
            <a:r>
              <a:rPr lang="pt-BR" sz="1400" b="1" dirty="0">
                <a:latin typeface="Arial" panose="020B0604020202020204" pitchFamily="34" charset="0"/>
                <a:cs typeface="Arial" panose="020B0604020202020204" pitchFamily="34" charset="0"/>
              </a:rPr>
              <a:t>deverão ser emitidas em até 01 (hum) dia útil</a:t>
            </a:r>
            <a:r>
              <a:rPr lang="pt-BR" sz="1400" dirty="0">
                <a:latin typeface="Arial" panose="020B0604020202020204" pitchFamily="34" charset="0"/>
                <a:cs typeface="Arial" panose="020B0604020202020204" pitchFamily="34" charset="0"/>
              </a:rPr>
              <a:t>, a ser contado após o registro do orçamento no sistema SOU LOG.</a:t>
            </a: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A equipe plataforma </a:t>
            </a:r>
            <a:r>
              <a:rPr lang="pt-BR" sz="1400" b="1" dirty="0">
                <a:latin typeface="Arial" panose="020B0604020202020204" pitchFamily="34" charset="0"/>
                <a:cs typeface="Arial" panose="020B0604020202020204" pitchFamily="34" charset="0"/>
              </a:rPr>
              <a:t>deve negociar </a:t>
            </a:r>
            <a:r>
              <a:rPr lang="pt-BR" sz="1400" dirty="0">
                <a:latin typeface="Arial" panose="020B0604020202020204" pitchFamily="34" charset="0"/>
                <a:cs typeface="Arial" panose="020B0604020202020204" pitchFamily="34" charset="0"/>
              </a:rPr>
              <a:t>com os estabelecimentos a fim de obter o melhor preço, e inferior aos limites máximos previstos no contrato.</a:t>
            </a: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A negociação de preços </a:t>
            </a:r>
            <a:r>
              <a:rPr lang="pt-BR" sz="1400" b="1" dirty="0">
                <a:latin typeface="Arial" panose="020B0604020202020204" pitchFamily="34" charset="0"/>
                <a:cs typeface="Arial" panose="020B0604020202020204" pitchFamily="34" charset="0"/>
              </a:rPr>
              <a:t>deverá ser concluída em até 01 (hum) dia útil</a:t>
            </a:r>
            <a:r>
              <a:rPr lang="pt-BR" sz="1400" dirty="0">
                <a:latin typeface="Arial" panose="020B0604020202020204" pitchFamily="34" charset="0"/>
                <a:cs typeface="Arial" panose="020B0604020202020204" pitchFamily="34" charset="0"/>
              </a:rPr>
              <a:t>, após o registro de todas as cotações realizadas, exceto no caso de manutenção de média monta, que poderá ser realizada em prazo superior a este.</a:t>
            </a:r>
          </a:p>
          <a:p>
            <a:pPr marL="342900" lvl="0" indent="-342900" algn="just">
              <a:buFont typeface="+mj-lt"/>
              <a:buAutoNum type="alphaUcPeriod"/>
            </a:pPr>
            <a:endParaRPr lang="pt-BR" sz="1400" dirty="0">
              <a:latin typeface="Arial" panose="020B0604020202020204" pitchFamily="34" charset="0"/>
              <a:cs typeface="Arial" panose="020B0604020202020204" pitchFamily="34" charset="0"/>
            </a:endParaRPr>
          </a:p>
          <a:p>
            <a:pPr lvl="0" algn="just"/>
            <a:r>
              <a:rPr lang="pt-BR" sz="1400" dirty="0">
                <a:latin typeface="Arial" panose="020B0604020202020204" pitchFamily="34" charset="0"/>
                <a:cs typeface="Arial" panose="020B0604020202020204" pitchFamily="34" charset="0"/>
              </a:rPr>
              <a:t>Terminada esta etapa, passa-se para a etapa de indicação do melhor orçamento/cotação ou da melhor combinação econômica pela equipe plataforma.</a:t>
            </a:r>
          </a:p>
          <a:p>
            <a:pPr marL="742950" lvl="1" indent="-285750">
              <a:buFont typeface="Wingdings" panose="05000000000000000000" pitchFamily="2" charset="2"/>
              <a:buChar char="Ø"/>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679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29072" y="68683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3.7 Diretrizes para Troca de Oficina </a:t>
            </a:r>
          </a:p>
        </p:txBody>
      </p:sp>
      <p:sp>
        <p:nvSpPr>
          <p:cNvPr id="6" name="Retângulo 5"/>
          <p:cNvSpPr/>
          <p:nvPr/>
        </p:nvSpPr>
        <p:spPr>
          <a:xfrm>
            <a:off x="229072" y="1268760"/>
            <a:ext cx="8642951" cy="2831544"/>
          </a:xfrm>
          <a:prstGeom prst="rect">
            <a:avLst/>
          </a:prstGeom>
        </p:spPr>
        <p:txBody>
          <a:bodyPr wrap="square">
            <a:spAutoFit/>
          </a:bodyPr>
          <a:lstStyle/>
          <a:p>
            <a:pPr algn="just"/>
            <a:endParaRPr lang="pt-BR" sz="1400" b="1" u="sng"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Conceito</a:t>
            </a:r>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troca de oficina é a retirada do veículo do local onde foi realizado o orçamento inicial para que seja manutenido em outro estabelecimento, conforme previsão no Anexo II do Edital.</a:t>
            </a:r>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endParaRPr lang="pt-BR" sz="1600" dirty="0">
              <a:latin typeface="Calibri" panose="020F0502020204030204" pitchFamily="34" charset="0"/>
            </a:endParaRPr>
          </a:p>
          <a:p>
            <a:pPr algn="just"/>
            <a:r>
              <a:rPr lang="pt-BR" sz="1600" b="1" u="sng" dirty="0">
                <a:latin typeface="Arial" panose="020B0604020202020204" pitchFamily="34" charset="0"/>
                <a:cs typeface="Arial" panose="020B0604020202020204" pitchFamily="34" charset="0"/>
              </a:rPr>
              <a:t>Atenção</a:t>
            </a:r>
            <a:r>
              <a:rPr lang="pt-BR" sz="16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As regras detalhadas e que estabelecem diretrizes para troca de oficina, estão descritas no Manual GTM.</a:t>
            </a: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454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29072" y="686839"/>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 Indicação da Melhor Combinação Econômica e Comprovação da Economicidade  </a:t>
            </a:r>
          </a:p>
        </p:txBody>
      </p:sp>
      <p:sp>
        <p:nvSpPr>
          <p:cNvPr id="6" name="Retângulo 5"/>
          <p:cNvSpPr/>
          <p:nvPr/>
        </p:nvSpPr>
        <p:spPr>
          <a:xfrm>
            <a:off x="230068" y="1394725"/>
            <a:ext cx="8642952" cy="7109639"/>
          </a:xfrm>
          <a:prstGeom prst="rect">
            <a:avLst/>
          </a:prstGeom>
        </p:spPr>
        <p:txBody>
          <a:bodyPr wrap="square">
            <a:spAutoFit/>
          </a:bodyPr>
          <a:lstStyle/>
          <a:p>
            <a:pPr marL="0" lvl="1" algn="just"/>
            <a:endParaRPr lang="pt-BR" sz="1400" b="1" u="sng"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Após o registro do orçamento e das cotações no sistema SOU LOG, e da realização de eventual negociação com os estabelecimentos, a equipe plataforma deve selecionar a </a:t>
            </a:r>
            <a:r>
              <a:rPr lang="pt-BR" sz="1400" b="1" dirty="0">
                <a:latin typeface="Arial" panose="020B0604020202020204" pitchFamily="34" charset="0"/>
                <a:cs typeface="Arial" panose="020B0604020202020204" pitchFamily="34" charset="0"/>
              </a:rPr>
              <a:t>melhor combinação econômica</a:t>
            </a:r>
            <a:r>
              <a:rPr lang="pt-BR" sz="1400" dirty="0">
                <a:latin typeface="Arial" panose="020B0604020202020204" pitchFamily="34" charset="0"/>
                <a:cs typeface="Arial" panose="020B0604020202020204" pitchFamily="34" charset="0"/>
              </a:rPr>
              <a:t> dentre os preços oferecidos e encaminhá-la ao gestor de frota.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indicação da melhor proposta (orçamento ou cotações) deve vir, </a:t>
            </a:r>
            <a:r>
              <a:rPr lang="pt-BR" sz="1400" b="1" dirty="0">
                <a:latin typeface="Arial" panose="020B0604020202020204" pitchFamily="34" charset="0"/>
                <a:cs typeface="Arial" panose="020B0604020202020204" pitchFamily="34" charset="0"/>
              </a:rPr>
              <a:t>obrigatoriamente</a:t>
            </a:r>
            <a:r>
              <a:rPr lang="pt-BR" sz="1400" dirty="0">
                <a:latin typeface="Arial" panose="020B0604020202020204" pitchFamily="34" charset="0"/>
                <a:cs typeface="Arial" panose="020B0604020202020204" pitchFamily="34" charset="0"/>
              </a:rPr>
              <a:t>, acompanhada de relatório com a comprovação de que os preços de peças/materiais são inferiores ao preço, à vista, do fabricante e, também, a comprovação dos tempos de referência para os serviços realizados, conforme regras em Edital.</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A empresa TICKET LOG efetua esta comprovação por meio de relatório PDF extraído do sistema eletrônico de orçamentação Cília.</a:t>
            </a:r>
          </a:p>
          <a:p>
            <a:pPr lvl="1" algn="just"/>
            <a:endParaRPr lang="pt-BR" sz="1600" dirty="0">
              <a:latin typeface="Calibri" panose="020F0502020204030204" pitchFamily="34" charset="0"/>
            </a:endParaRPr>
          </a:p>
          <a:p>
            <a:pPr marL="285750" lvl="0" indent="-285750" algn="just">
              <a:buFont typeface="Wingdings" panose="05000000000000000000" pitchFamily="2" charset="2"/>
              <a:buChar char="Ø"/>
            </a:pPr>
            <a:endParaRPr lang="pt-BR" sz="1600" dirty="0">
              <a:latin typeface="Calibri" panose="020F0502020204030204" pitchFamily="34" charset="0"/>
            </a:endParaRPr>
          </a:p>
          <a:p>
            <a:pPr marL="285750" lvl="0" indent="-285750" algn="just">
              <a:buFont typeface="Wingdings" panose="05000000000000000000" pitchFamily="2" charset="2"/>
              <a:buChar char="Ø"/>
            </a:pPr>
            <a:endParaRPr lang="pt-BR" sz="1600" dirty="0">
              <a:latin typeface="Calibri" panose="020F0502020204030204" pitchFamily="34" charset="0"/>
            </a:endParaRPr>
          </a:p>
          <a:p>
            <a:pPr marL="342900" lvl="0" indent="-342900">
              <a:buFont typeface="+mj-lt"/>
              <a:buAutoNum type="arabicParenR" startAt="9"/>
            </a:pPr>
            <a:endParaRPr lang="pt-BR" sz="1600" dirty="0">
              <a:latin typeface="Calibri" panose="020F0502020204030204" pitchFamily="34" charset="0"/>
            </a:endParaRPr>
          </a:p>
          <a:p>
            <a:pPr marL="342900" lvl="0" indent="-342900" algn="just">
              <a:buFont typeface="+mj-lt"/>
              <a:buAutoNum type="arabicParenR" startAt="9"/>
            </a:pPr>
            <a:endParaRPr lang="pt-BR" sz="1600" dirty="0">
              <a:latin typeface="Calibri" panose="020F0502020204030204" pitchFamily="34" charset="0"/>
            </a:endParaRPr>
          </a:p>
          <a:p>
            <a:pPr marL="800100" lvl="1" indent="-342900" algn="just">
              <a:buFont typeface="Wingdings" panose="05000000000000000000" pitchFamily="2" charset="2"/>
              <a:buChar char="ü"/>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b="1"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285750" indent="-285750">
              <a:buFont typeface="Wingdings" panose="05000000000000000000" pitchFamily="2" charset="2"/>
              <a:buChar char="Ø"/>
            </a:pPr>
            <a:endParaRPr lang="pt-BR" sz="1600" dirty="0">
              <a:latin typeface="Calibri" panose="020F0502020204030204" pitchFamily="34" charset="0"/>
            </a:endParaRPr>
          </a:p>
          <a:p>
            <a:pPr lvl="0"/>
            <a:r>
              <a:rPr lang="pt-BR" sz="1600" b="1" dirty="0">
                <a:latin typeface="Calibri" panose="020F0502020204030204" pitchFamily="34" charset="0"/>
              </a:rPr>
              <a:t> </a:t>
            </a:r>
            <a:endParaRPr lang="pt-BR" sz="1600" dirty="0">
              <a:latin typeface="Calibri" panose="020F050202020403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26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1. O MODELO DE MANUTENÇÃO DE VEÍCULOS</a:t>
            </a:r>
          </a:p>
        </p:txBody>
      </p:sp>
      <p:sp>
        <p:nvSpPr>
          <p:cNvPr id="2" name="Retângulo 1"/>
          <p:cNvSpPr/>
          <p:nvPr/>
        </p:nvSpPr>
        <p:spPr>
          <a:xfrm>
            <a:off x="231064" y="965339"/>
            <a:ext cx="6155852" cy="400110"/>
          </a:xfrm>
          <a:prstGeom prst="rect">
            <a:avLst/>
          </a:prstGeom>
        </p:spPr>
        <p:txBody>
          <a:bodyPr wrap="none">
            <a:spAutoFit/>
          </a:bodyPr>
          <a:lstStyle/>
          <a:p>
            <a:r>
              <a:rPr lang="pt-BR" dirty="0">
                <a:solidFill>
                  <a:srgbClr val="C00000"/>
                </a:solidFill>
                <a:latin typeface="Arial" pitchFamily="34" charset="0"/>
                <a:cs typeface="Arial" pitchFamily="34" charset="0"/>
              </a:rPr>
              <a:t>1.2 Equipe </a:t>
            </a:r>
            <a:r>
              <a:rPr lang="pt-BR" sz="2000" dirty="0">
                <a:solidFill>
                  <a:srgbClr val="C00000"/>
                </a:solidFill>
                <a:latin typeface="Arial" pitchFamily="34" charset="0"/>
                <a:cs typeface="Arial" pitchFamily="34" charset="0"/>
              </a:rPr>
              <a:t>Especializada</a:t>
            </a:r>
            <a:r>
              <a:rPr lang="pt-BR" dirty="0">
                <a:solidFill>
                  <a:srgbClr val="C00000"/>
                </a:solidFill>
                <a:latin typeface="Arial" pitchFamily="34" charset="0"/>
                <a:cs typeface="Arial" pitchFamily="34" charset="0"/>
              </a:rPr>
              <a:t> para Gestão das Manutenções</a:t>
            </a:r>
          </a:p>
        </p:txBody>
      </p:sp>
      <p:sp>
        <p:nvSpPr>
          <p:cNvPr id="7" name="Retângulo 6"/>
          <p:cNvSpPr/>
          <p:nvPr/>
        </p:nvSpPr>
        <p:spPr>
          <a:xfrm>
            <a:off x="231064" y="1659578"/>
            <a:ext cx="8640960" cy="4216539"/>
          </a:xfrm>
          <a:prstGeom prst="rect">
            <a:avLst/>
          </a:prstGeom>
        </p:spPr>
        <p:txBody>
          <a:bodyPr wrap="square">
            <a:spAutoFit/>
          </a:bodyPr>
          <a:lstStyle/>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Principais responsabilidades da equipe especializada da empresa gestora:</a:t>
            </a:r>
          </a:p>
          <a:p>
            <a:pPr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1200"/>
              </a:spcBef>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Estabelecer os planos de manutenções preventivas para os veículos;</a:t>
            </a:r>
          </a:p>
          <a:p>
            <a:pPr marL="342900" lvl="0" indent="-342900" algn="just">
              <a:spcBef>
                <a:spcPts val="1200"/>
              </a:spcBef>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Prestar assistência aos usuários, quanto aos procedimentos a serem seguidos para a manutenção, serviço de reboque/guincho, bem como em caso de sinistro;</a:t>
            </a:r>
          </a:p>
          <a:p>
            <a:pPr marL="342900" lvl="0" indent="-342900" algn="just">
              <a:spcBef>
                <a:spcPts val="1200"/>
              </a:spcBef>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Direcionar os veículos para os estabelecimentos da rede credenciada, realizar cotações e negociações, comprovar a economicidade das manutenções, avaliar e indicar a melhor combinação econômica;</a:t>
            </a:r>
          </a:p>
          <a:p>
            <a:pPr marL="342000" indent="-342000" algn="just">
              <a:spcBef>
                <a:spcPts val="1200"/>
              </a:spcBef>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Garantir que os orçamentos apresentados ao gestor de frota para aprovação estejam dentro dos limites máximos de preços.</a:t>
            </a:r>
          </a:p>
          <a:p>
            <a:pPr marL="342900" lvl="0" indent="-342900" algn="just">
              <a:spcBef>
                <a:spcPts val="1200"/>
              </a:spcBef>
              <a:spcAft>
                <a:spcPts val="600"/>
              </a:spcAft>
              <a:buFont typeface="Symbol" panose="05050102010706020507" pitchFamily="18" charset="2"/>
              <a:buChar char=""/>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1200"/>
              </a:spcBef>
              <a:spcAft>
                <a:spcPts val="600"/>
              </a:spcAft>
              <a:buFont typeface="Symbol" panose="05050102010706020507" pitchFamily="18" charset="2"/>
              <a:buChar char=""/>
            </a:pP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2219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29072" y="68683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3.8.1 Procedimentos para a Indicação da Melhor Combinação </a:t>
            </a:r>
          </a:p>
        </p:txBody>
      </p:sp>
      <p:sp>
        <p:nvSpPr>
          <p:cNvPr id="8" name="Retângulo 7"/>
          <p:cNvSpPr/>
          <p:nvPr/>
        </p:nvSpPr>
        <p:spPr>
          <a:xfrm>
            <a:off x="229072" y="1340768"/>
            <a:ext cx="8642952" cy="2862322"/>
          </a:xfrm>
          <a:prstGeom prst="rect">
            <a:avLst/>
          </a:prstGeom>
        </p:spPr>
        <p:txBody>
          <a:bodyPr wrap="square">
            <a:spAutoFit/>
          </a:bodyPr>
          <a:lstStyle/>
          <a:p>
            <a:pPr marL="342900" lvl="0" indent="-342900" algn="just">
              <a:spcAft>
                <a:spcPts val="0"/>
              </a:spcAf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A equipe plataforma visualiza os preços de todos os itens de peças/material e serviços constantes do orçamento e das cotações registradas no sistema SOU LOG pelos estabelecimentos da rede credenciada.</a:t>
            </a:r>
          </a:p>
          <a:p>
            <a:pPr marL="342900" lvl="0" indent="-342900" algn="just">
              <a:spcBef>
                <a:spcPts val="1200"/>
              </a:spcBef>
              <a:spcAft>
                <a:spcPts val="600"/>
              </a:spcAft>
              <a:buFont typeface="+mj-lt"/>
              <a:buAutoNum type="alphaUcPeriod"/>
            </a:pPr>
            <a:r>
              <a:rPr lang="pt-BR" sz="1400" dirty="0">
                <a:latin typeface="Arial" panose="020B0604020202020204" pitchFamily="34" charset="0"/>
                <a:ea typeface="Times New Roman" panose="02020603050405020304" pitchFamily="18" charset="0"/>
                <a:cs typeface="Arial" panose="020B0604020202020204" pitchFamily="34" charset="0"/>
              </a:rPr>
              <a:t>A equipe plataforma irá selecionar a melhor combinação econômica para a manutenção, considerando as seguintes diretrizes:  </a:t>
            </a:r>
          </a:p>
          <a:p>
            <a:pPr marL="742950" lvl="1" indent="-285750" algn="just">
              <a:spcBef>
                <a:spcPts val="1200"/>
              </a:spcBef>
              <a:spcAft>
                <a:spcPts val="600"/>
              </a:spcAft>
              <a:buFont typeface="Wingdings" panose="05000000000000000000" pitchFamily="2" charset="2"/>
              <a:buChar char="Ø"/>
            </a:pPr>
            <a:r>
              <a:rPr lang="pt-BR" sz="1400" u="sng" dirty="0">
                <a:latin typeface="Arial" panose="020B0604020202020204" pitchFamily="34" charset="0"/>
                <a:ea typeface="Times New Roman" panose="02020603050405020304" pitchFamily="18" charset="0"/>
                <a:cs typeface="Arial" panose="020B0604020202020204" pitchFamily="34" charset="0"/>
              </a:rPr>
              <a:t>Em regra, os </a:t>
            </a:r>
            <a:r>
              <a:rPr lang="pt-BR" sz="1400" b="1" u="sng" dirty="0">
                <a:latin typeface="Arial" panose="020B0604020202020204" pitchFamily="34" charset="0"/>
                <a:ea typeface="Times New Roman" panose="02020603050405020304" pitchFamily="18" charset="0"/>
                <a:cs typeface="Arial" panose="020B0604020202020204" pitchFamily="34" charset="0"/>
              </a:rPr>
              <a:t>SERVIÇOS</a:t>
            </a:r>
            <a:r>
              <a:rPr lang="pt-BR" sz="1400" u="sng" dirty="0">
                <a:latin typeface="Arial" panose="020B0604020202020204" pitchFamily="34" charset="0"/>
                <a:ea typeface="Times New Roman" panose="02020603050405020304" pitchFamily="18" charset="0"/>
                <a:cs typeface="Arial" panose="020B0604020202020204" pitchFamily="34" charset="0"/>
              </a:rPr>
              <a:t> de uma manutenção devem ocorrer em apenas </a:t>
            </a:r>
            <a:r>
              <a:rPr lang="pt-BR" sz="1400" b="1" u="sng" dirty="0">
                <a:latin typeface="Arial" panose="020B0604020202020204" pitchFamily="34" charset="0"/>
                <a:ea typeface="Times New Roman" panose="02020603050405020304" pitchFamily="18" charset="0"/>
                <a:cs typeface="Arial" panose="020B0604020202020204" pitchFamily="34" charset="0"/>
              </a:rPr>
              <a:t>um estabelecimento da rede credenciada.</a:t>
            </a:r>
            <a:r>
              <a:rPr lang="pt-BR" sz="1400" b="1" dirty="0">
                <a:latin typeface="Arial" panose="020B0604020202020204" pitchFamily="34" charset="0"/>
                <a:ea typeface="Times New Roman" panose="02020603050405020304" pitchFamily="18" charset="0"/>
                <a:cs typeface="Arial" panose="020B0604020202020204" pitchFamily="34" charset="0"/>
              </a:rPr>
              <a:t> </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Bef>
                <a:spcPts val="1200"/>
              </a:spcBef>
              <a:spcAft>
                <a:spcPts val="600"/>
              </a:spcAf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A </a:t>
            </a:r>
            <a:r>
              <a:rPr lang="pt-BR" sz="1400" b="1" dirty="0">
                <a:latin typeface="Arial" panose="020B0604020202020204" pitchFamily="34" charset="0"/>
                <a:ea typeface="Times New Roman" panose="02020603050405020304" pitchFamily="18" charset="0"/>
                <a:cs typeface="Arial" panose="020B0604020202020204" pitchFamily="34" charset="0"/>
              </a:rPr>
              <a:t>realização da manutenção em mais de um estabelecimento da rede credenciada</a:t>
            </a:r>
            <a:r>
              <a:rPr lang="pt-BR" sz="1400" dirty="0">
                <a:latin typeface="Arial" panose="020B0604020202020204" pitchFamily="34" charset="0"/>
                <a:ea typeface="Times New Roman" panose="02020603050405020304" pitchFamily="18" charset="0"/>
                <a:cs typeface="Arial" panose="020B0604020202020204" pitchFamily="34" charset="0"/>
              </a:rPr>
              <a:t> ocorrerá quando houver preços de peças/materiais mais vantajosos em outros estabelecimentos, que deverão ser entregues no local onde o veículo se encontra.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6401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29072" y="68683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3.8.1 Procedimentos para a Indicação da Melhor Combinação </a:t>
            </a:r>
          </a:p>
        </p:txBody>
      </p:sp>
      <p:pic>
        <p:nvPicPr>
          <p:cNvPr id="6" name="Imagem 5"/>
          <p:cNvPicPr/>
          <p:nvPr/>
        </p:nvPicPr>
        <p:blipFill>
          <a:blip r:embed="rId2"/>
          <a:stretch>
            <a:fillRect/>
          </a:stretch>
        </p:blipFill>
        <p:spPr>
          <a:xfrm>
            <a:off x="539552" y="1196752"/>
            <a:ext cx="7654033" cy="4786366"/>
          </a:xfrm>
          <a:prstGeom prst="rect">
            <a:avLst/>
          </a:prstGeom>
          <a:ln w="19050">
            <a:solidFill>
              <a:schemeClr val="accent1">
                <a:lumMod val="20000"/>
                <a:lumOff val="80000"/>
              </a:schemeClr>
            </a:solidFill>
          </a:ln>
        </p:spPr>
      </p:pic>
    </p:spTree>
    <p:extLst>
      <p:ext uri="{BB962C8B-B14F-4D97-AF65-F5344CB8AC3E}">
        <p14:creationId xmlns:p14="http://schemas.microsoft.com/office/powerpoint/2010/main" val="4292460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7" name="Retângulo 6"/>
          <p:cNvSpPr/>
          <p:nvPr/>
        </p:nvSpPr>
        <p:spPr>
          <a:xfrm>
            <a:off x="229072" y="686839"/>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3.8.1 Procedimentos para a Indicação da Melhor Combinação </a:t>
            </a:r>
          </a:p>
        </p:txBody>
      </p:sp>
      <p:sp>
        <p:nvSpPr>
          <p:cNvPr id="8" name="Retângulo 7"/>
          <p:cNvSpPr/>
          <p:nvPr/>
        </p:nvSpPr>
        <p:spPr>
          <a:xfrm>
            <a:off x="229072" y="1122972"/>
            <a:ext cx="8632647" cy="8094524"/>
          </a:xfrm>
          <a:prstGeom prst="rect">
            <a:avLst/>
          </a:prstGeom>
        </p:spPr>
        <p:txBody>
          <a:bodyPr wrap="square">
            <a:spAutoFit/>
          </a:bodyPr>
          <a:lstStyle/>
          <a:p>
            <a:pPr marL="285750"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Por exemplo: A equipe plataforma verificará se cada item de peça/material ou serviço recebeu pelo menos três preços e fará a seleção das melhores propostas da seguinte forma:</a:t>
            </a:r>
          </a:p>
          <a:p>
            <a:pPr algn="just"/>
            <a:r>
              <a:rPr lang="pt-BR" sz="1400" dirty="0">
                <a:latin typeface="Arial" panose="020B0604020202020204" pitchFamily="34" charset="0"/>
                <a:cs typeface="Arial" panose="020B0604020202020204" pitchFamily="34" charset="0"/>
              </a:rPr>
              <a:t> </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Os </a:t>
            </a:r>
            <a:r>
              <a:rPr lang="pt-BR" sz="1400" u="sng" dirty="0">
                <a:latin typeface="Arial" panose="020B0604020202020204" pitchFamily="34" charset="0"/>
                <a:cs typeface="Arial" panose="020B0604020202020204" pitchFamily="34" charset="0"/>
              </a:rPr>
              <a:t>serviços</a:t>
            </a:r>
            <a:r>
              <a:rPr lang="pt-BR" sz="1400" dirty="0">
                <a:latin typeface="Arial" panose="020B0604020202020204" pitchFamily="34" charset="0"/>
                <a:cs typeface="Arial" panose="020B0604020202020204" pitchFamily="34" charset="0"/>
              </a:rPr>
              <a:t> necessários para a manutenção devem ser realizados em </a:t>
            </a:r>
            <a:r>
              <a:rPr lang="pt-BR" sz="1400" b="1" dirty="0">
                <a:latin typeface="Arial" panose="020B0604020202020204" pitchFamily="34" charset="0"/>
                <a:cs typeface="Arial" panose="020B0604020202020204" pitchFamily="34" charset="0"/>
              </a:rPr>
              <a:t>um único estabelecimento;</a:t>
            </a:r>
            <a:endParaRPr lang="pt-BR" sz="1400" dirty="0">
              <a:latin typeface="Arial" panose="020B0604020202020204" pitchFamily="34" charset="0"/>
              <a:cs typeface="Arial" panose="020B0604020202020204" pitchFamily="34" charset="0"/>
            </a:endParaRP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As </a:t>
            </a:r>
            <a:r>
              <a:rPr lang="pt-BR" sz="1400" u="sng" dirty="0">
                <a:latin typeface="Arial" panose="020B0604020202020204" pitchFamily="34" charset="0"/>
                <a:cs typeface="Arial" panose="020B0604020202020204" pitchFamily="34" charset="0"/>
              </a:rPr>
              <a:t>peças, componentes, acessórios e materiais</a:t>
            </a:r>
            <a:r>
              <a:rPr lang="pt-BR" sz="1400" dirty="0">
                <a:latin typeface="Arial" panose="020B0604020202020204" pitchFamily="34" charset="0"/>
                <a:cs typeface="Arial" panose="020B0604020202020204" pitchFamily="34" charset="0"/>
              </a:rPr>
              <a:t> necessários à realização da manutenção podem ser fornecidos por estabelecimento diverso daquele que realizará o serviço de manutenção.  Esses itens podem ser fornecidos por mais de um estabelecimento e deverão ser entregues no local de realização do serviço.</a:t>
            </a:r>
          </a:p>
          <a:p>
            <a:pPr marL="1200150" lvl="2"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0" lvl="1" algn="just"/>
            <a:endParaRPr lang="pt-BR" sz="1400" b="1" u="sng" dirty="0">
              <a:latin typeface="Arial" panose="020B0604020202020204" pitchFamily="34" charset="0"/>
              <a:cs typeface="Arial" panose="020B0604020202020204" pitchFamily="34" charset="0"/>
            </a:endParaRPr>
          </a:p>
          <a:p>
            <a:pPr lvl="1" algn="just"/>
            <a:endParaRPr lang="pt-BR"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342900" indent="-342900" algn="just">
              <a:buFont typeface="+mj-lt"/>
              <a:buAutoNum type="alphaUcPeriod"/>
            </a:pPr>
            <a:r>
              <a:rPr lang="pt-BR" sz="1400" dirty="0">
                <a:latin typeface="Arial" panose="020B0604020202020204" pitchFamily="34" charset="0"/>
                <a:cs typeface="Arial" panose="020B0604020202020204" pitchFamily="34" charset="0"/>
              </a:rPr>
              <a:t>A comprovação da economicidade </a:t>
            </a:r>
            <a:r>
              <a:rPr lang="pt-BR" sz="1400" b="1" dirty="0">
                <a:latin typeface="Arial" panose="020B0604020202020204" pitchFamily="34" charset="0"/>
                <a:cs typeface="Arial" panose="020B0604020202020204" pitchFamily="34" charset="0"/>
              </a:rPr>
              <a:t>para a realização dos serviços</a:t>
            </a:r>
            <a:r>
              <a:rPr lang="pt-BR" sz="1400" dirty="0">
                <a:latin typeface="Arial" panose="020B0604020202020204" pitchFamily="34" charset="0"/>
                <a:cs typeface="Arial" panose="020B0604020202020204" pitchFamily="34" charset="0"/>
              </a:rPr>
              <a:t> deve ter como referência a proposta comercial da empresa TICKET LOG para a licitação. Os</a:t>
            </a:r>
            <a:r>
              <a:rPr lang="pt-BR" sz="1400" b="1" dirty="0">
                <a:latin typeface="Arial" panose="020B0604020202020204" pitchFamily="34" charset="0"/>
                <a:cs typeface="Arial" panose="020B0604020202020204" pitchFamily="34" charset="0"/>
              </a:rPr>
              <a:t> valores máximos </a:t>
            </a:r>
            <a:r>
              <a:rPr lang="pt-BR" sz="1400" dirty="0">
                <a:latin typeface="Arial" panose="020B0604020202020204" pitchFamily="34" charset="0"/>
                <a:cs typeface="Arial" panose="020B0604020202020204" pitchFamily="34" charset="0"/>
              </a:rPr>
              <a:t>da hora/homem para cada porte de veículo (moto, leve e pesado) estão discriminados na proposta comercial da empresa TICKET LOG. Esses valores também estão registrados na Ata de Registro de Preços e nos contratos firmados e representam o limite máximo (teto) passível de ser pago pela hora/homem em cada manutenção. Eles podem ser conferidos na tabela abaixo:</a:t>
            </a:r>
          </a:p>
          <a:p>
            <a:pPr marL="342900" lvl="0" indent="-342900">
              <a:buFont typeface="+mj-lt"/>
              <a:buAutoNum type="alphaUcPeriod"/>
            </a:pPr>
            <a:endParaRPr lang="pt-BR" sz="1600" dirty="0">
              <a:latin typeface="Calibri" panose="020F0502020204030204" pitchFamily="34" charset="0"/>
            </a:endParaRPr>
          </a:p>
          <a:p>
            <a:pPr marL="342900" lvl="0" indent="-342900" algn="just">
              <a:buFont typeface="+mj-lt"/>
              <a:buAutoNum type="alphaUcPeriod"/>
            </a:pPr>
            <a:endParaRPr lang="pt-BR" sz="1600" dirty="0">
              <a:latin typeface="Calibri" panose="020F0502020204030204" pitchFamily="34" charset="0"/>
            </a:endParaRPr>
          </a:p>
          <a:p>
            <a:pPr marL="800100" lvl="1" indent="-342900" algn="just">
              <a:buFont typeface="Wingdings" panose="05000000000000000000" pitchFamily="2" charset="2"/>
              <a:buChar char="ü"/>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b="1"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285750" indent="-285750">
              <a:buFont typeface="Wingdings" panose="05000000000000000000" pitchFamily="2" charset="2"/>
              <a:buChar char="Ø"/>
            </a:pPr>
            <a:endParaRPr lang="pt-BR" sz="1600" dirty="0">
              <a:latin typeface="Calibri" panose="020F0502020204030204" pitchFamily="34" charset="0"/>
            </a:endParaRPr>
          </a:p>
          <a:p>
            <a:pPr lvl="0"/>
            <a:r>
              <a:rPr lang="pt-BR" sz="1600" b="1" dirty="0">
                <a:latin typeface="Calibri" panose="020F0502020204030204" pitchFamily="34" charset="0"/>
              </a:rPr>
              <a:t> </a:t>
            </a:r>
            <a:endParaRPr lang="pt-BR" sz="1600" dirty="0">
              <a:latin typeface="Calibri" panose="020F050202020403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tângulo 9"/>
          <p:cNvSpPr/>
          <p:nvPr/>
        </p:nvSpPr>
        <p:spPr>
          <a:xfrm>
            <a:off x="229072" y="3212976"/>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3.8.2 Procedimentos para a Comprovação da Economicidade da (s) Proposta (s) Selecionada (s)   </a:t>
            </a:r>
          </a:p>
        </p:txBody>
      </p:sp>
    </p:spTree>
    <p:extLst>
      <p:ext uri="{BB962C8B-B14F-4D97-AF65-F5344CB8AC3E}">
        <p14:creationId xmlns:p14="http://schemas.microsoft.com/office/powerpoint/2010/main" val="2104643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3.8.2 Procedimentos para a Comprovação da Economicidade da (s) Proposta (s) Selecionada (s)   </a:t>
            </a:r>
          </a:p>
        </p:txBody>
      </p:sp>
      <p:pic>
        <p:nvPicPr>
          <p:cNvPr id="6" name="Imagem 5"/>
          <p:cNvPicPr/>
          <p:nvPr/>
        </p:nvPicPr>
        <p:blipFill>
          <a:blip r:embed="rId2"/>
          <a:stretch>
            <a:fillRect/>
          </a:stretch>
        </p:blipFill>
        <p:spPr>
          <a:xfrm>
            <a:off x="1619672" y="1445812"/>
            <a:ext cx="5976664" cy="2287515"/>
          </a:xfrm>
          <a:prstGeom prst="rect">
            <a:avLst/>
          </a:prstGeom>
        </p:spPr>
      </p:pic>
      <p:sp>
        <p:nvSpPr>
          <p:cNvPr id="11" name="Retângulo 10"/>
          <p:cNvSpPr/>
          <p:nvPr/>
        </p:nvSpPr>
        <p:spPr>
          <a:xfrm>
            <a:off x="229072" y="3933056"/>
            <a:ext cx="8642952" cy="2031325"/>
          </a:xfrm>
          <a:prstGeom prst="rect">
            <a:avLst/>
          </a:prstGeom>
        </p:spPr>
        <p:txBody>
          <a:bodyPr wrap="square">
            <a:spAutoFit/>
          </a:bodyPr>
          <a:lstStyle/>
          <a:p>
            <a:pPr marL="342900" indent="-342900" algn="just">
              <a:buFont typeface="+mj-lt"/>
              <a:buAutoNum type="alphaUcPeriod" startAt="2"/>
            </a:pPr>
            <a:r>
              <a:rPr lang="pt-BR" sz="1400" dirty="0">
                <a:latin typeface="Arial" panose="020B0604020202020204" pitchFamily="34" charset="0"/>
                <a:cs typeface="Arial" panose="020B0604020202020204" pitchFamily="34" charset="0"/>
              </a:rPr>
              <a:t>A comprovação da economicidade para as peças/materiais será feita por meio de comparação dos preços do orçamento/cotações selecionado(s) com os preços do sistema de orçamentação eletrônica:</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sistema </a:t>
            </a:r>
            <a:r>
              <a:rPr lang="pt-BR" sz="1400" b="1" dirty="0">
                <a:latin typeface="Arial" panose="020B0604020202020204" pitchFamily="34" charset="0"/>
                <a:cs typeface="Arial" panose="020B0604020202020204" pitchFamily="34" charset="0"/>
              </a:rPr>
              <a:t>de orçamentação</a:t>
            </a:r>
            <a:r>
              <a:rPr lang="pt-BR" sz="1400" dirty="0">
                <a:latin typeface="Arial" panose="020B0604020202020204" pitchFamily="34" charset="0"/>
                <a:cs typeface="Arial" panose="020B0604020202020204" pitchFamily="34" charset="0"/>
              </a:rPr>
              <a:t> contém o preço à vista atualizado de fabricantes e montadoras para peças/ materiais;</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 equipe plataforma deverá gerar relatório, em PDF, contendo os preços de todas as peças/materiais necessários para a manutenção;</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Em seguida, a equipe plataforma irá verificar se os preços do orçamento/cotações são inferiores aos preços à vista presentes no sistema de orçamentação com os descontos mínimos fixados na proposta comercial sobre esses valores;</a:t>
            </a:r>
          </a:p>
        </p:txBody>
      </p:sp>
    </p:spTree>
    <p:extLst>
      <p:ext uri="{BB962C8B-B14F-4D97-AF65-F5344CB8AC3E}">
        <p14:creationId xmlns:p14="http://schemas.microsoft.com/office/powerpoint/2010/main" val="2418548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3.8.2 Procedimentos para a Comprovação da Economicidade da (s) Proposta (s) Selecionada (s)   </a:t>
            </a:r>
          </a:p>
        </p:txBody>
      </p:sp>
      <p:sp>
        <p:nvSpPr>
          <p:cNvPr id="7" name="Retângulo 6"/>
          <p:cNvSpPr/>
          <p:nvPr/>
        </p:nvSpPr>
        <p:spPr>
          <a:xfrm>
            <a:off x="195568" y="1636767"/>
            <a:ext cx="8640960" cy="738664"/>
          </a:xfrm>
          <a:prstGeom prst="rect">
            <a:avLst/>
          </a:prstGeom>
        </p:spPr>
        <p:txBody>
          <a:bodyPr wrap="square">
            <a:spAutoFit/>
          </a:bodyPr>
          <a:lstStyle/>
          <a:p>
            <a:pPr marL="1200150" lvl="2" indent="-28575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Os descontos mínimos, a serem aplicados sobre os preços constantes na planilha, para as peças genuínas, originais e 1ª linha, conforme proposta comercial da empresa TICKET LOG, são:</a:t>
            </a:r>
          </a:p>
        </p:txBody>
      </p:sp>
      <p:pic>
        <p:nvPicPr>
          <p:cNvPr id="12" name="Imagem 11"/>
          <p:cNvPicPr/>
          <p:nvPr/>
        </p:nvPicPr>
        <p:blipFill rotWithShape="1">
          <a:blip r:embed="rId2"/>
          <a:srcRect b="60392"/>
          <a:stretch/>
        </p:blipFill>
        <p:spPr bwMode="auto">
          <a:xfrm>
            <a:off x="1835696" y="2599744"/>
            <a:ext cx="6048672" cy="1141535"/>
          </a:xfrm>
          <a:prstGeom prst="rect">
            <a:avLst/>
          </a:prstGeom>
          <a:ln>
            <a:noFill/>
          </a:ln>
          <a:extLst>
            <a:ext uri="{53640926-AAD7-44D8-BBD7-CCE9431645EC}">
              <a14:shadowObscured xmlns:a14="http://schemas.microsoft.com/office/drawing/2010/main"/>
            </a:ext>
          </a:extLst>
        </p:spPr>
      </p:pic>
      <p:sp>
        <p:nvSpPr>
          <p:cNvPr id="13" name="Retângulo 12"/>
          <p:cNvSpPr/>
          <p:nvPr/>
        </p:nvSpPr>
        <p:spPr>
          <a:xfrm>
            <a:off x="195568" y="4077072"/>
            <a:ext cx="8676456" cy="1692771"/>
          </a:xfrm>
          <a:prstGeom prst="rect">
            <a:avLst/>
          </a:prstGeom>
        </p:spPr>
        <p:txBody>
          <a:bodyPr wrap="square">
            <a:spAutoFit/>
          </a:bodyPr>
          <a:lstStyle/>
          <a:p>
            <a:pPr marL="1200150" lvl="2" indent="-28575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Este relatório deve ser inserido no sistema SOU LOG para conferência do gestor de frota (GFO ou GFU) do órgão contratante.</a:t>
            </a:r>
          </a:p>
          <a:p>
            <a:pPr marL="342900" indent="-342900" algn="just">
              <a:spcBef>
                <a:spcPts val="1200"/>
              </a:spcBef>
              <a:spcAft>
                <a:spcPts val="600"/>
              </a:spcAft>
              <a:buFont typeface="+mj-lt"/>
              <a:buAutoNum type="alphaUcPeriod" startAt="3"/>
            </a:pPr>
            <a:r>
              <a:rPr lang="pt-BR" sz="1400" dirty="0">
                <a:latin typeface="Arial" panose="020B0604020202020204" pitchFamily="34" charset="0"/>
                <a:cs typeface="Arial" panose="020B0604020202020204" pitchFamily="34" charset="0"/>
              </a:rPr>
              <a:t>Os serviços realizados nas manutenções deverão ter comprovação dos tempos de referência das montadoras por meio de tabela tempária. Tal comprovação deverá ser anexada no sistema SOU LOG</a:t>
            </a:r>
            <a:r>
              <a:rPr lang="pt-BR" sz="1600" dirty="0">
                <a:latin typeface="Calibri" panose="020F0502020204030204" pitchFamily="34" charset="0"/>
              </a:rPr>
              <a:t>.</a:t>
            </a:r>
          </a:p>
          <a:p>
            <a:pPr marL="1200150" lvl="2" indent="-28575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p:txBody>
      </p:sp>
    </p:spTree>
    <p:extLst>
      <p:ext uri="{BB962C8B-B14F-4D97-AF65-F5344CB8AC3E}">
        <p14:creationId xmlns:p14="http://schemas.microsoft.com/office/powerpoint/2010/main" val="2794391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3.8.3 Diretrizes para Comprovação da Economicidade das Peças Não Abrangidas pelo Sistema de Orçamentação    </a:t>
            </a:r>
          </a:p>
        </p:txBody>
      </p:sp>
      <p:sp>
        <p:nvSpPr>
          <p:cNvPr id="11" name="Retângulo 10"/>
          <p:cNvSpPr/>
          <p:nvPr/>
        </p:nvSpPr>
        <p:spPr>
          <a:xfrm>
            <a:off x="233141" y="1628800"/>
            <a:ext cx="8638883" cy="4185761"/>
          </a:xfrm>
          <a:prstGeom prst="rect">
            <a:avLst/>
          </a:prstGeom>
        </p:spPr>
        <p:txBody>
          <a:bodyPr wrap="square">
            <a:spAutoFit/>
          </a:bodyPr>
          <a:lstStyle/>
          <a:p>
            <a:pPr marL="342900" indent="-342900" algn="just">
              <a:buFont typeface="+mj-lt"/>
              <a:buAutoNum type="alphaUcPeriod"/>
            </a:pPr>
            <a:r>
              <a:rPr lang="pt-BR" sz="1400" b="1" u="sng" dirty="0">
                <a:latin typeface="Arial" panose="020B0604020202020204" pitchFamily="34" charset="0"/>
                <a:cs typeface="Arial" panose="020B0604020202020204" pitchFamily="34" charset="0"/>
              </a:rPr>
              <a:t>Peças cujos valores não dependem de marca ou modelo</a:t>
            </a:r>
            <a:endParaRPr lang="pt-BR" sz="1400"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Para alguns tipos de itens será possível considerar os preços do sistema de orçamentação mesmo que não correspondam a uma marca/modelo específicos;</a:t>
            </a:r>
          </a:p>
          <a:p>
            <a:pPr marL="800100" lvl="1" indent="-34290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Dentre estes itens, podem ser citados: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Pneus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Baterias</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Óleos, lubrificantes e aditivos (para um mesmo tipo de uso)</a:t>
            </a:r>
          </a:p>
          <a:p>
            <a:pPr marL="1200150" lvl="2"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Outros: Bicos de pneus; descarbonizante; desingripante; Extintor de incêndio; Fluido de freio; Fusível; Graxa; Higienizador do ar condicionado; Kit cola para brisa; Limpa ar condicionado; Silicones; Colas; Vedações. </a:t>
            </a:r>
          </a:p>
          <a:p>
            <a:pPr marL="1200150" lvl="2"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ATENÇÃO:</a:t>
            </a:r>
            <a:r>
              <a:rPr lang="pt-BR" sz="1400" b="1"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Apesar de o sistema de orçamentação retornar, em regra, peças genuínas, pode haver exceções em que os preços de referência são relativos a peças “ORIGINAIS”. Como exemplo, pode ser citado o caso de pneus, em que o preço apresentado no sistema de orçamentação já é o preço da peça “ORIGINAL”. Portanto, neste caso, não cabe desconto obrigatório, o que não impede a TICKET LOG de negociar um preço inferior. </a:t>
            </a:r>
          </a:p>
          <a:p>
            <a:pPr marL="1200150" lvl="2" indent="-285750" algn="just">
              <a:buFont typeface="Wingdings" panose="05000000000000000000" pitchFamily="2" charset="2"/>
              <a:buChar char="ü"/>
            </a:pPr>
            <a:endParaRPr lang="pt-BR" sz="1600" dirty="0">
              <a:latin typeface="Calibri" panose="020F0502020204030204" pitchFamily="34" charset="0"/>
            </a:endParaRPr>
          </a:p>
          <a:p>
            <a:pPr marL="285750" indent="-28575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p:txBody>
      </p:sp>
    </p:spTree>
    <p:extLst>
      <p:ext uri="{BB962C8B-B14F-4D97-AF65-F5344CB8AC3E}">
        <p14:creationId xmlns:p14="http://schemas.microsoft.com/office/powerpoint/2010/main" val="669035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3.8.3 Diretrizes para Comprovação da Economicidade das Peças Não Abrangidas pelo Sistema de Orçamentação    </a:t>
            </a:r>
          </a:p>
        </p:txBody>
      </p:sp>
      <p:sp>
        <p:nvSpPr>
          <p:cNvPr id="6" name="Retângulo 5"/>
          <p:cNvSpPr/>
          <p:nvPr/>
        </p:nvSpPr>
        <p:spPr>
          <a:xfrm>
            <a:off x="231064" y="1700808"/>
            <a:ext cx="8638884" cy="5309146"/>
          </a:xfrm>
          <a:prstGeom prst="rect">
            <a:avLst/>
          </a:prstGeom>
        </p:spPr>
        <p:txBody>
          <a:bodyPr wrap="square">
            <a:spAutoFit/>
          </a:bodyPr>
          <a:lstStyle/>
          <a:p>
            <a:pPr marL="800100" lvl="1" indent="-285750" algn="jus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Nestes casos, a equipe plataforma poderá apresentar a comprovação da economicidade para estes itens mesmo que não sejam da mesma marca/modelo do veículo em manutenção.</a:t>
            </a:r>
          </a:p>
          <a:p>
            <a:pPr marL="1257300" lvl="2" algn="just">
              <a:buFont typeface="Wingdings" panose="05000000000000000000" pitchFamily="2" charset="2"/>
              <a:buChar char="ü"/>
            </a:pPr>
            <a:r>
              <a:rPr lang="pt-BR" sz="1400" b="1" u="sng" dirty="0">
                <a:latin typeface="Arial" panose="020B0604020202020204" pitchFamily="34" charset="0"/>
                <a:cs typeface="Arial" panose="020B0604020202020204" pitchFamily="34" charset="0"/>
              </a:rPr>
              <a:t>Exemplo:</a:t>
            </a:r>
            <a:r>
              <a:rPr lang="pt-BR" sz="1400" dirty="0">
                <a:latin typeface="Arial" panose="020B0604020202020204" pitchFamily="34" charset="0"/>
                <a:cs typeface="Arial" panose="020B0604020202020204" pitchFamily="34" charset="0"/>
              </a:rPr>
              <a:t> Um veículo marca HONDA necessita substituir a sua bateria que é de 60 Ah. O sistema de orçamentação não retorna este item para a marca Honda. Entretanto, tem-se a mesma bateria de 60 Ah para a marca FIAT ou FORD. Esta comprovação será válida para a marca HONDA.</a:t>
            </a:r>
          </a:p>
          <a:p>
            <a:pPr marL="800100" lvl="1" indent="-285750" algn="jus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Importante ressaltar que, para estes tipos de itens, somente serão válidos caso as especificações sejam idênticas entre o orçamento fornecido pelo estabelecimento e pelo sistema de orçamentação.</a:t>
            </a:r>
          </a:p>
          <a:p>
            <a:pPr marL="800100" lvl="1" indent="-285750" algn="just">
              <a:buFont typeface="Wingdings" panose="05000000000000000000" pitchFamily="2" charset="2"/>
              <a:buChar char="Ø"/>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400050" indent="-342900" algn="just">
              <a:buFont typeface="+mj-lt"/>
              <a:buAutoNum type="alphaUcPeriod" startAt="2"/>
            </a:pPr>
            <a:r>
              <a:rPr lang="pt-BR" sz="1400" b="1" u="sng" dirty="0">
                <a:latin typeface="Arial" panose="020B0604020202020204" pitchFamily="34" charset="0"/>
                <a:cs typeface="Arial" panose="020B0604020202020204" pitchFamily="34" charset="0"/>
              </a:rPr>
              <a:t>Itens que possuem mais de uma nomenclatura</a:t>
            </a:r>
          </a:p>
          <a:p>
            <a:pPr marL="400050" indent="-342900" algn="just">
              <a:buFont typeface="+mj-lt"/>
              <a:buAutoNum type="alphaUcPeriod" startAt="2"/>
            </a:pPr>
            <a:endParaRPr lang="pt-BR" sz="1400" b="1" u="sng" dirty="0">
              <a:latin typeface="Arial" panose="020B0604020202020204" pitchFamily="34" charset="0"/>
              <a:cs typeface="Arial" panose="020B0604020202020204" pitchFamily="34" charset="0"/>
            </a:endParaRPr>
          </a:p>
          <a:p>
            <a:pPr marL="800100" lvl="1" indent="-285750" algn="just">
              <a:buFont typeface="Wingdings" panose="05000000000000000000" pitchFamily="2" charset="2"/>
              <a:buChar char="Ø"/>
            </a:pPr>
            <a:r>
              <a:rPr lang="pt-BR" sz="1400" dirty="0">
                <a:latin typeface="Arial" panose="020B0604020202020204" pitchFamily="34" charset="0"/>
                <a:ea typeface="Times New Roman" panose="02020603050405020304" pitchFamily="18" charset="0"/>
                <a:cs typeface="Arial" panose="020B0604020202020204" pitchFamily="34" charset="0"/>
              </a:rPr>
              <a:t>Caso haja mais de uma nomenclatura para um mesmo tipo de item no mercado automobilístico, caberá à TICKET LOG esclarecer as dúvidas dos órgãos/entidades contratantes, caso ocorra, justificando no próprio orçamento tal ocorrência para que possa subsidiar o órgão no entendimento e aceitação da comprovação da economicidade.</a:t>
            </a:r>
          </a:p>
          <a:p>
            <a:pPr marL="400050" indent="-342900" algn="just">
              <a:buFont typeface="+mj-lt"/>
              <a:buAutoNum type="alphaUcPeriod" startAt="2"/>
            </a:pPr>
            <a:endParaRPr lang="pt-BR" sz="1600" dirty="0">
              <a:latin typeface="Calibri" panose="020F0502020204030204" pitchFamily="34" charset="0"/>
            </a:endParaRPr>
          </a:p>
          <a:p>
            <a:pPr marL="800100" lvl="1" indent="-285750" algn="just">
              <a:buFont typeface="Wingdings" panose="05000000000000000000" pitchFamily="2" charset="2"/>
              <a:buChar char="Ø"/>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285750" algn="just">
              <a:buFont typeface="Wingdings" panose="05000000000000000000" pitchFamily="2" charset="2"/>
              <a:buChar char="Ø"/>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1257300" lvl="2" algn="jus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Ø"/>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Wingdings" panose="05000000000000000000" pitchFamily="2" charset="2"/>
              <a:buChar char="Ø"/>
            </a:pP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589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707886"/>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3.8.3 Diretrizes para Comprovação da Economicidade das Peças Não Abrangidas pelo Sistema de Orçamentação    </a:t>
            </a:r>
          </a:p>
        </p:txBody>
      </p:sp>
      <p:sp>
        <p:nvSpPr>
          <p:cNvPr id="7" name="Retângulo 6"/>
          <p:cNvSpPr/>
          <p:nvPr/>
        </p:nvSpPr>
        <p:spPr>
          <a:xfrm>
            <a:off x="231064" y="1383807"/>
            <a:ext cx="8638884" cy="6663363"/>
          </a:xfrm>
          <a:prstGeom prst="rect">
            <a:avLst/>
          </a:prstGeom>
        </p:spPr>
        <p:txBody>
          <a:bodyPr wrap="square">
            <a:spAutoFit/>
          </a:bodyPr>
          <a:lstStyle/>
          <a:p>
            <a:pPr marL="514350" lvl="1" algn="just"/>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400050" lvl="1" indent="-342900" algn="just">
              <a:buFont typeface="+mj-lt"/>
              <a:buAutoNum type="alphaUcPeriod" startAt="3"/>
            </a:pPr>
            <a:r>
              <a:rPr lang="pt-BR" sz="1400" b="1" u="sng" dirty="0">
                <a:latin typeface="Arial" panose="020B0604020202020204" pitchFamily="34" charset="0"/>
                <a:cs typeface="Arial" panose="020B0604020202020204" pitchFamily="34" charset="0"/>
              </a:rPr>
              <a:t>Itens específicos por marca/modelo, e não presentes no sistema de orçamentação</a:t>
            </a:r>
          </a:p>
          <a:p>
            <a:pPr marL="400050" lvl="1" indent="-342900" algn="just">
              <a:buFont typeface="+mj-lt"/>
              <a:buAutoNum type="alphaUcPeriod" startAt="3"/>
            </a:pPr>
            <a:endParaRPr lang="pt-BR" sz="1400" b="1" u="sng"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Caso não haja retorno no</a:t>
            </a:r>
            <a:r>
              <a:rPr lang="pt-BR" sz="1400" b="1" u="sng" dirty="0">
                <a:latin typeface="Arial" panose="020B0604020202020204" pitchFamily="34" charset="0"/>
                <a:cs typeface="Arial" panose="020B0604020202020204" pitchFamily="34" charset="0"/>
              </a:rPr>
              <a:t> sistema de orçamentação</a:t>
            </a:r>
            <a:r>
              <a:rPr lang="pt-BR" sz="1400" dirty="0">
                <a:latin typeface="Arial" panose="020B0604020202020204" pitchFamily="34" charset="0"/>
                <a:cs typeface="Arial" panose="020B0604020202020204" pitchFamily="34" charset="0"/>
              </a:rPr>
              <a:t> para certo item, este deve ter sua comprovação conforme regras Editalícias e contratuais.</a:t>
            </a:r>
          </a:p>
          <a:p>
            <a:pPr marL="800100" lvl="1" indent="-34290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A TICKET LOG, sempre que não houver a comprovação da economicidade por meio do</a:t>
            </a:r>
            <a:r>
              <a:rPr lang="pt-BR" sz="1400" b="1" u="sng" dirty="0">
                <a:latin typeface="Arial" panose="020B0604020202020204" pitchFamily="34" charset="0"/>
                <a:cs typeface="Arial" panose="020B0604020202020204" pitchFamily="34" charset="0"/>
              </a:rPr>
              <a:t> sistema de orçamentação</a:t>
            </a:r>
            <a:r>
              <a:rPr lang="pt-BR" sz="1400" dirty="0">
                <a:latin typeface="Arial" panose="020B0604020202020204" pitchFamily="34" charset="0"/>
                <a:cs typeface="Arial" panose="020B0604020202020204" pitchFamily="34" charset="0"/>
              </a:rPr>
              <a:t>, deverá seguir as regras do Edital, realizando cotações no mercado ou por meio de histórico, caso as cotações não sejam possíveis.</a:t>
            </a:r>
          </a:p>
          <a:p>
            <a:pPr marL="800100" lvl="1" indent="-342900" algn="jus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400050" lvl="1" indent="-342900" algn="just">
              <a:buFont typeface="+mj-lt"/>
              <a:buAutoNum type="alphaUcPeriod" startAt="4"/>
            </a:pPr>
            <a:r>
              <a:rPr lang="pt-BR" sz="1400" b="1" u="sng" dirty="0">
                <a:latin typeface="Arial" panose="020B0604020202020204" pitchFamily="34" charset="0"/>
                <a:cs typeface="Arial" panose="020B0604020202020204" pitchFamily="34" charset="0"/>
              </a:rPr>
              <a:t>Itens não presentes no sistema de orçamentação e sem retorno às pesquisas de mercado</a:t>
            </a:r>
          </a:p>
          <a:p>
            <a:pPr marL="800100" lvl="1" indent="-342900" algn="just">
              <a:buFont typeface="Wingdings" panose="05000000000000000000" pitchFamily="2" charset="2"/>
              <a:buChar char="Ø"/>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Caso a TICKET LOG não tenha sucesso no retorno às pesquisas de preços no mercado, poderá ser apresentada, para comprovação da economicidade, tabela com o histórico de preços das peças, por marca/modelo, no sistema SOU LOG.</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Somente poderão ser considerados os preços praticados nos últimos 6 (seis) meses pela rede credenciada.</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Caso não haja histórico de no mínimo 3 (três) registros nos últimos 6 (seis) meses, poderão, caso autorizado pelo gestor de frota, ser utilizados dados relativos a histórico anterior, desde que devidamente atualizados monetariamente com base em indicador econômico oficial.</a:t>
            </a:r>
          </a:p>
          <a:p>
            <a:pPr marL="742950" lvl="1" indent="-285750" algn="just">
              <a:buFont typeface="Wingdings" panose="05000000000000000000" pitchFamily="2" charset="2"/>
              <a:buChar char="Ø"/>
            </a:pPr>
            <a:r>
              <a:rPr lang="pt-BR" sz="1400" dirty="0">
                <a:latin typeface="Arial" panose="020B0604020202020204" pitchFamily="34" charset="0"/>
                <a:cs typeface="Arial" panose="020B0604020202020204" pitchFamily="34" charset="0"/>
              </a:rPr>
              <a:t>O preço considerado será a média aritmética dos preços históricos da rede credenciada nos últimos 6 meses, priorizando os registros com quantidades de aquisição similares.</a:t>
            </a:r>
          </a:p>
          <a:p>
            <a:pPr marL="400050" indent="-342900" algn="just">
              <a:buFont typeface="+mj-lt"/>
              <a:buAutoNum type="alphaUcPeriod" startAt="2"/>
            </a:pPr>
            <a:endParaRPr lang="pt-BR" sz="1600" b="1" u="sng" dirty="0">
              <a:latin typeface="Calibri" panose="020F0502020204030204" pitchFamily="34" charset="0"/>
            </a:endParaRPr>
          </a:p>
          <a:p>
            <a:pPr marL="400050" indent="-342900" algn="just">
              <a:buFont typeface="+mj-lt"/>
              <a:buAutoNum type="alphaUcPeriod" startAt="2"/>
            </a:pPr>
            <a:endParaRPr lang="pt-BR" sz="1600" dirty="0">
              <a:latin typeface="Calibri" panose="020F0502020204030204" pitchFamily="34" charset="0"/>
            </a:endParaRPr>
          </a:p>
          <a:p>
            <a:pPr marL="800100" lvl="1" indent="-285750" algn="just">
              <a:buFont typeface="Wingdings" panose="05000000000000000000" pitchFamily="2" charset="2"/>
              <a:buChar char="Ø"/>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285750" algn="just">
              <a:buFont typeface="Wingdings" panose="05000000000000000000" pitchFamily="2" charset="2"/>
              <a:buChar char="Ø"/>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1257300" lvl="2" algn="jus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Ø"/>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Wingdings" panose="05000000000000000000" pitchFamily="2" charset="2"/>
              <a:buChar char="Ø"/>
            </a:pP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387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 Aprovação pelo Gestor de Frota </a:t>
            </a:r>
          </a:p>
        </p:txBody>
      </p:sp>
      <p:sp>
        <p:nvSpPr>
          <p:cNvPr id="6" name="Retângulo 5"/>
          <p:cNvSpPr/>
          <p:nvPr/>
        </p:nvSpPr>
        <p:spPr>
          <a:xfrm>
            <a:off x="233139" y="850655"/>
            <a:ext cx="8638885" cy="9110186"/>
          </a:xfrm>
          <a:prstGeom prst="rect">
            <a:avLst/>
          </a:prstGeom>
        </p:spPr>
        <p:txBody>
          <a:bodyPr wrap="square">
            <a:spAutoFit/>
          </a:bodyPr>
          <a:lstStyle/>
          <a:p>
            <a:pPr marL="0" lvl="1"/>
            <a:endParaRPr lang="pt-BR" sz="1600" b="1" u="sng" dirty="0">
              <a:latin typeface="Calibri" panose="020F0502020204030204" pitchFamily="34" charset="0"/>
            </a:endParaRPr>
          </a:p>
          <a:p>
            <a:pPr lvl="1" algn="just"/>
            <a:endParaRPr lang="pt-BR" sz="1600" dirty="0">
              <a:latin typeface="Calibri" panose="020F0502020204030204" pitchFamily="34" charset="0"/>
            </a:endParaRPr>
          </a:p>
          <a:p>
            <a:pPr algn="just"/>
            <a:r>
              <a:rPr lang="pt-BR" sz="1400" dirty="0">
                <a:latin typeface="Arial" panose="020B0604020202020204" pitchFamily="34" charset="0"/>
                <a:cs typeface="Arial" panose="020B0604020202020204" pitchFamily="34" charset="0"/>
              </a:rPr>
              <a:t>A melhor combinação econômica, selecionada pela equipe plataforma, deve ser aprovada pelo gestor de frota (GFO ou GFU) para que a manutenção possa ser efetuada.</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gestor de frota poderá </a:t>
            </a:r>
            <a:r>
              <a:rPr lang="pt-BR" sz="1400" b="1" dirty="0">
                <a:latin typeface="Arial" panose="020B0604020202020204" pitchFamily="34" charset="0"/>
                <a:cs typeface="Arial" panose="020B0604020202020204" pitchFamily="34" charset="0"/>
              </a:rPr>
              <a:t>aprovar totalmente</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aprovar parcialmente</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reprovar</a:t>
            </a:r>
            <a:r>
              <a:rPr lang="pt-BR" sz="1400" dirty="0">
                <a:latin typeface="Arial" panose="020B0604020202020204" pitchFamily="34" charset="0"/>
                <a:cs typeface="Arial" panose="020B0604020202020204" pitchFamily="34" charset="0"/>
              </a:rPr>
              <a:t> ou, ainda, solicitar a </a:t>
            </a:r>
            <a:r>
              <a:rPr lang="pt-BR" sz="1400" b="1" dirty="0">
                <a:latin typeface="Arial" panose="020B0604020202020204" pitchFamily="34" charset="0"/>
                <a:cs typeface="Arial" panose="020B0604020202020204" pitchFamily="34" charset="0"/>
              </a:rPr>
              <a:t>revisão de preços</a:t>
            </a:r>
            <a:r>
              <a:rPr lang="pt-BR" sz="1400" dirty="0">
                <a:latin typeface="Arial" panose="020B0604020202020204" pitchFamily="34" charset="0"/>
                <a:cs typeface="Arial" panose="020B0604020202020204" pitchFamily="34" charset="0"/>
              </a:rPr>
              <a:t> da melhor combinação econômica indicada pela equipe plataforma.</a:t>
            </a:r>
          </a:p>
          <a:p>
            <a:pPr algn="just"/>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ATENÇÃO: </a:t>
            </a:r>
            <a:r>
              <a:rPr lang="pt-BR" sz="1400" dirty="0">
                <a:latin typeface="Arial" panose="020B0604020202020204" pitchFamily="34" charset="0"/>
                <a:cs typeface="Arial" panose="020B0604020202020204" pitchFamily="34" charset="0"/>
              </a:rPr>
              <a:t>Ao receber a melhor combinação econômica da equipe plataforma, o gestor de frota deve verificar, antes de aprová-la, se:</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Foram efetuadas todas as cotações no sistema SOU LOG, de modo que cada item de peças/ materiais e de serviços contenham, pelo menos, </a:t>
            </a:r>
            <a:r>
              <a:rPr lang="pt-BR" sz="1400" b="1" dirty="0">
                <a:latin typeface="Arial" panose="020B0604020202020204" pitchFamily="34" charset="0"/>
                <a:cs typeface="Arial" panose="020B0604020202020204" pitchFamily="34" charset="0"/>
              </a:rPr>
              <a:t>03</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três) preços</a:t>
            </a:r>
            <a:r>
              <a:rPr lang="pt-BR" sz="1400" dirty="0">
                <a:latin typeface="Arial" panose="020B0604020202020204" pitchFamily="34" charset="0"/>
                <a:cs typeface="Arial" panose="020B0604020202020204" pitchFamily="34" charset="0"/>
              </a:rPr>
              <a:t>;</a:t>
            </a:r>
          </a:p>
          <a:p>
            <a:pPr marL="742950" lvl="1"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Via de regra, o fornecedor deverá apresentar pelo menos três preços para cada item do orçamento. A exceção à regra ocorrerá quando o valor total do orçamento for inferior a R$ 500,00, para veículos leves, e R$ 1.000,00, para veículos pesados.</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tipo de peça definido na solicitação de manutenção (genuína, original e 1ª linha) encontra-se na combinação econômica selecionada;</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relatório do </a:t>
            </a:r>
            <a:r>
              <a:rPr lang="pt-BR" sz="1400" b="1" u="sng" dirty="0">
                <a:latin typeface="Arial" panose="020B0604020202020204" pitchFamily="34" charset="0"/>
                <a:cs typeface="Arial" panose="020B0604020202020204" pitchFamily="34" charset="0"/>
              </a:rPr>
              <a:t>sistema de orçamentação e de tempos de referência</a:t>
            </a:r>
            <a:r>
              <a:rPr lang="pt-BR" sz="1400" dirty="0">
                <a:latin typeface="Arial" panose="020B0604020202020204" pitchFamily="34" charset="0"/>
                <a:cs typeface="Arial" panose="020B0604020202020204" pitchFamily="34" charset="0"/>
              </a:rPr>
              <a:t> estão presentes;</a:t>
            </a: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Os preços dos serviços da combinação econômica são inferiores ou, pelo menos, iguais aos valores máximos estabelecidos no contrato;</a:t>
            </a:r>
          </a:p>
          <a:p>
            <a:pPr algn="just"/>
            <a:endParaRPr lang="pt-BR" sz="1600" dirty="0">
              <a:latin typeface="Calibri" panose="020F0502020204030204" pitchFamily="34" charset="0"/>
            </a:endParaRPr>
          </a:p>
          <a:p>
            <a:pPr algn="just"/>
            <a:endParaRPr lang="pt-BR" sz="1600" dirty="0">
              <a:latin typeface="Calibri" panose="020F0502020204030204" pitchFamily="34" charset="0"/>
            </a:endParaRPr>
          </a:p>
          <a:p>
            <a:pPr marL="742950" lvl="1" indent="-285750">
              <a:buFont typeface="Wingdings" panose="05000000000000000000" pitchFamily="2" charset="2"/>
              <a:buChar char="ü"/>
            </a:pPr>
            <a:endParaRPr lang="pt-BR" sz="1600" dirty="0">
              <a:latin typeface="Calibri" panose="020F0502020204030204" pitchFamily="34" charset="0"/>
            </a:endParaRPr>
          </a:p>
          <a:p>
            <a:pPr marL="342900" indent="-342900" algn="just">
              <a:buFont typeface="+mj-lt"/>
              <a:buAutoNum type="alphaUcPeriod" startAt="2"/>
            </a:pPr>
            <a:endParaRPr lang="pt-BR" sz="1600" dirty="0">
              <a:latin typeface="Calibri" panose="020F0502020204030204" pitchFamily="34" charset="0"/>
            </a:endParaRPr>
          </a:p>
          <a:p>
            <a:pPr marL="342900" lvl="0" indent="-342900" algn="just">
              <a:buFont typeface="+mj-lt"/>
              <a:buAutoNum type="alphaUcPeriod" startAt="2"/>
            </a:pPr>
            <a:endParaRPr lang="pt-BR" sz="1600" dirty="0">
              <a:latin typeface="Calibri" panose="020F0502020204030204" pitchFamily="34" charset="0"/>
            </a:endParaRPr>
          </a:p>
          <a:p>
            <a:pPr marL="800100" lvl="1" indent="-342900" algn="just">
              <a:buFont typeface="Wingdings" panose="05000000000000000000" pitchFamily="2" charset="2"/>
              <a:buChar char="ü"/>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b="1"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285750" indent="-285750">
              <a:buFont typeface="Wingdings" panose="05000000000000000000" pitchFamily="2" charset="2"/>
              <a:buChar char="Ø"/>
            </a:pPr>
            <a:endParaRPr lang="pt-BR" sz="1600" dirty="0">
              <a:latin typeface="Calibri" panose="020F0502020204030204" pitchFamily="34" charset="0"/>
            </a:endParaRPr>
          </a:p>
          <a:p>
            <a:pPr lvl="0"/>
            <a:r>
              <a:rPr lang="pt-BR" sz="1600" b="1" dirty="0">
                <a:latin typeface="Calibri" panose="020F0502020204030204" pitchFamily="34" charset="0"/>
              </a:rPr>
              <a:t> </a:t>
            </a:r>
            <a:endParaRPr lang="pt-BR" sz="1600" dirty="0">
              <a:latin typeface="Calibri" panose="020F050202020403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864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0" name="Retângulo 9"/>
          <p:cNvSpPr/>
          <p:nvPr/>
        </p:nvSpPr>
        <p:spPr>
          <a:xfrm>
            <a:off x="231064" y="704568"/>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 Aprovação pelo Gestor de Frota </a:t>
            </a:r>
          </a:p>
        </p:txBody>
      </p:sp>
      <p:sp>
        <p:nvSpPr>
          <p:cNvPr id="7" name="Retângulo 6"/>
          <p:cNvSpPr/>
          <p:nvPr/>
        </p:nvSpPr>
        <p:spPr>
          <a:xfrm>
            <a:off x="231064" y="354579"/>
            <a:ext cx="8638885" cy="8740854"/>
          </a:xfrm>
          <a:prstGeom prst="rect">
            <a:avLst/>
          </a:prstGeom>
        </p:spPr>
        <p:txBody>
          <a:bodyPr wrap="square">
            <a:spAutoFit/>
          </a:bodyPr>
          <a:lstStyle/>
          <a:p>
            <a:pPr lvl="0" algn="just"/>
            <a:endParaRPr lang="pt-BR" sz="1400" dirty="0">
              <a:latin typeface="Arial" panose="020B0604020202020204" pitchFamily="34" charset="0"/>
              <a:cs typeface="Arial" panose="020B0604020202020204" pitchFamily="34" charset="0"/>
            </a:endParaRPr>
          </a:p>
          <a:p>
            <a:pPr lvl="0" algn="just"/>
            <a:endParaRPr lang="pt-BR" sz="1400" dirty="0">
              <a:latin typeface="Arial" panose="020B0604020202020204" pitchFamily="34" charset="0"/>
              <a:cs typeface="Arial" panose="020B0604020202020204" pitchFamily="34" charset="0"/>
            </a:endParaRPr>
          </a:p>
          <a:p>
            <a:pPr lvl="0" algn="just"/>
            <a:endParaRPr lang="pt-BR"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algn="just"/>
            <a:r>
              <a:rPr lang="pt-BR" sz="1400" b="1" u="sng" dirty="0">
                <a:latin typeface="Arial" panose="020B0604020202020204" pitchFamily="34" charset="0"/>
                <a:cs typeface="Arial" panose="020B0604020202020204" pitchFamily="34" charset="0"/>
              </a:rPr>
              <a:t>IMPORTANTE:</a:t>
            </a:r>
            <a:r>
              <a:rPr lang="pt-BR" sz="1400" dirty="0">
                <a:latin typeface="Arial" panose="020B0604020202020204" pitchFamily="34" charset="0"/>
                <a:cs typeface="Arial" panose="020B0604020202020204" pitchFamily="34" charset="0"/>
              </a:rPr>
              <a:t> O Gestor de Frota do Órgão/Unidade antes de proceder via sistema SOU LOG as ações </a:t>
            </a:r>
            <a:r>
              <a:rPr lang="pt-BR" sz="1400" b="1" dirty="0">
                <a:latin typeface="Arial" panose="020B0604020202020204" pitchFamily="34" charset="0"/>
                <a:cs typeface="Arial" panose="020B0604020202020204" pitchFamily="34" charset="0"/>
              </a:rPr>
              <a:t>aprovar parcialmente</a:t>
            </a:r>
            <a:r>
              <a:rPr lang="pt-BR" sz="1400"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reprovar</a:t>
            </a:r>
            <a:r>
              <a:rPr lang="pt-BR" sz="1400" dirty="0">
                <a:latin typeface="Arial" panose="020B0604020202020204" pitchFamily="34" charset="0"/>
                <a:cs typeface="Arial" panose="020B0604020202020204" pitchFamily="34" charset="0"/>
              </a:rPr>
              <a:t> ou, ainda, solicitar a </a:t>
            </a:r>
            <a:r>
              <a:rPr lang="pt-BR" sz="1400" b="1" dirty="0">
                <a:latin typeface="Arial" panose="020B0604020202020204" pitchFamily="34" charset="0"/>
                <a:cs typeface="Arial" panose="020B0604020202020204" pitchFamily="34" charset="0"/>
              </a:rPr>
              <a:t>revisão de preços</a:t>
            </a:r>
            <a:r>
              <a:rPr lang="pt-BR" sz="1400" dirty="0">
                <a:latin typeface="Arial" panose="020B0604020202020204" pitchFamily="34" charset="0"/>
                <a:cs typeface="Arial" panose="020B0604020202020204" pitchFamily="34" charset="0"/>
              </a:rPr>
              <a:t> da melhor combinação econômica indicada pela equipe plataforma, deverá registrar as dúvidas/questionamentos no </a:t>
            </a:r>
            <a:r>
              <a:rPr lang="pt-BR" sz="1400" b="1" dirty="0">
                <a:latin typeface="Arial" panose="020B0604020202020204" pitchFamily="34" charset="0"/>
                <a:cs typeface="Arial" panose="020B0604020202020204" pitchFamily="34" charset="0"/>
              </a:rPr>
              <a:t>“FORUM DE APROVADORES”</a:t>
            </a:r>
            <a:r>
              <a:rPr lang="pt-BR" sz="1400" dirty="0">
                <a:latin typeface="Arial" panose="020B0604020202020204" pitchFamily="34" charset="0"/>
                <a:cs typeface="Arial" panose="020B0604020202020204" pitchFamily="34" charset="0"/>
              </a:rPr>
              <a:t> e aguardar o retorno das questões apontadas. Somente a partir daí sugere-se o procedimento normal de aprovação/revisão/reprovação parcial ou total da Ordem de Serviço.</a:t>
            </a:r>
          </a:p>
          <a:p>
            <a:pPr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É necessária aprovação adicional quando o valor da manutenção a ser realizada, somada aos valores das manutenções realizadas nos últimos 12 (doze) meses no veículo, ultrapassar 40% de seu valor venal. Nesses casos, será necessária, além da aprovação do gestor de frota do órgão/unidade, a autorização do gestor de frota do Estado (GFE), a ser realizada por servidor da SEPLAG.</a:t>
            </a:r>
          </a:p>
          <a:p>
            <a:pPr algn="just"/>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cs typeface="Arial" panose="020B0604020202020204" pitchFamily="34" charset="0"/>
              </a:rPr>
              <a:t>O gestor de frota (GFO ou GFU) poderá aprovar ou não um orçamento, indicado pela equipe plataforma, que esteja aguardando aprovação (Status = “Aguardando GFO / GFU”). Para isso, deverá seguir os passos seguintes:</a:t>
            </a:r>
          </a:p>
          <a:p>
            <a:pPr marL="342900" indent="-342900" algn="just">
              <a:buFont typeface="+mj-lt"/>
              <a:buAutoNum type="alphaUcPeriod"/>
            </a:pPr>
            <a:endParaRPr lang="pt-BR" sz="1600" dirty="0">
              <a:latin typeface="Calibri" panose="020F0502020204030204" pitchFamily="34" charset="0"/>
            </a:endParaRPr>
          </a:p>
          <a:p>
            <a:pPr marL="342900" lvl="0" indent="-342900" algn="just">
              <a:buFont typeface="+mj-lt"/>
              <a:buAutoNum type="alphaUcPeriod"/>
            </a:pPr>
            <a:endParaRPr lang="pt-BR" sz="1600" dirty="0">
              <a:latin typeface="Calibri" panose="020F0502020204030204" pitchFamily="34" charset="0"/>
            </a:endParaRPr>
          </a:p>
          <a:p>
            <a:pPr marL="800100" lvl="1" indent="-342900" algn="just">
              <a:buFont typeface="Wingdings" panose="05000000000000000000" pitchFamily="2" charset="2"/>
              <a:buChar char="ü"/>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b="1"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285750" indent="-285750">
              <a:buFont typeface="Wingdings" panose="05000000000000000000" pitchFamily="2" charset="2"/>
              <a:buChar char="Ø"/>
            </a:pPr>
            <a:endParaRPr lang="pt-BR" sz="1600" dirty="0">
              <a:latin typeface="Calibri" panose="020F0502020204030204" pitchFamily="34" charset="0"/>
            </a:endParaRPr>
          </a:p>
          <a:p>
            <a:pPr lvl="0"/>
            <a:r>
              <a:rPr lang="pt-BR" sz="1600" b="1" dirty="0">
                <a:latin typeface="Calibri" panose="020F0502020204030204" pitchFamily="34" charset="0"/>
              </a:rPr>
              <a:t> </a:t>
            </a:r>
            <a:endParaRPr lang="pt-BR" sz="1600" dirty="0">
              <a:latin typeface="Calibri" panose="020F050202020403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tângulo 7"/>
          <p:cNvSpPr/>
          <p:nvPr/>
        </p:nvSpPr>
        <p:spPr>
          <a:xfrm>
            <a:off x="228989" y="378904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Tree>
    <p:extLst>
      <p:ext uri="{BB962C8B-B14F-4D97-AF65-F5344CB8AC3E}">
        <p14:creationId xmlns:p14="http://schemas.microsoft.com/office/powerpoint/2010/main" val="390549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1. O MODELO DE MANUTENÇÃO DE VEÍCULOS</a:t>
            </a:r>
          </a:p>
        </p:txBody>
      </p:sp>
      <p:sp>
        <p:nvSpPr>
          <p:cNvPr id="2" name="Retângulo 1"/>
          <p:cNvSpPr/>
          <p:nvPr/>
        </p:nvSpPr>
        <p:spPr>
          <a:xfrm>
            <a:off x="231064" y="965339"/>
            <a:ext cx="8295861" cy="400110"/>
          </a:xfrm>
          <a:prstGeom prst="rect">
            <a:avLst/>
          </a:prstGeom>
        </p:spPr>
        <p:txBody>
          <a:bodyPr wrap="none">
            <a:spAutoFit/>
          </a:bodyPr>
          <a:lstStyle/>
          <a:p>
            <a:r>
              <a:rPr lang="pt-BR" dirty="0">
                <a:solidFill>
                  <a:srgbClr val="C00000"/>
                </a:solidFill>
                <a:latin typeface="Arial" pitchFamily="34" charset="0"/>
                <a:cs typeface="Arial" pitchFamily="34" charset="0"/>
              </a:rPr>
              <a:t>1.3 Rede </a:t>
            </a:r>
            <a:r>
              <a:rPr lang="pt-BR" sz="2000" dirty="0">
                <a:solidFill>
                  <a:srgbClr val="C00000"/>
                </a:solidFill>
                <a:latin typeface="Arial" pitchFamily="34" charset="0"/>
                <a:cs typeface="Arial" pitchFamily="34" charset="0"/>
              </a:rPr>
              <a:t>Credenciada</a:t>
            </a:r>
            <a:r>
              <a:rPr lang="pt-BR" dirty="0">
                <a:solidFill>
                  <a:srgbClr val="C00000"/>
                </a:solidFill>
                <a:latin typeface="Arial" pitchFamily="34" charset="0"/>
                <a:cs typeface="Arial" pitchFamily="34" charset="0"/>
              </a:rPr>
              <a:t> de estabelecimentos do setor de reposição automotiva</a:t>
            </a:r>
          </a:p>
        </p:txBody>
      </p:sp>
      <p:sp>
        <p:nvSpPr>
          <p:cNvPr id="7" name="Retângulo 6"/>
          <p:cNvSpPr/>
          <p:nvPr/>
        </p:nvSpPr>
        <p:spPr>
          <a:xfrm>
            <a:off x="231064" y="1772816"/>
            <a:ext cx="8640960" cy="3077766"/>
          </a:xfrm>
          <a:prstGeom prst="rect">
            <a:avLst/>
          </a:prstGeom>
        </p:spPr>
        <p:txBody>
          <a:bodyPr wrap="square">
            <a:spAutoFit/>
          </a:bodyPr>
          <a:lstStyle/>
          <a:p>
            <a:pPr algn="just">
              <a:spcBef>
                <a:spcPts val="1200"/>
              </a:spcBef>
              <a:spcAft>
                <a:spcPts val="600"/>
              </a:spcAft>
            </a:pPr>
            <a:r>
              <a:rPr lang="pt-BR" sz="1400" dirty="0">
                <a:latin typeface="Arial" panose="020B0604020202020204" pitchFamily="34" charset="0"/>
                <a:cs typeface="Arial" panose="020B0604020202020204" pitchFamily="34" charset="0"/>
              </a:rPr>
              <a:t>A empresa gestora (TICKET LOG) deverá manter uma rede credenciada de estabelecimentos do setor de reposição automotiva formada por oficinas, autopeças, distribuidoras e concessionárias autorizadas a prestarem o serviço de manutenção preventiva e corretiva à frota de veículos dos órgãos e entidades contratantes, bem como serviços de assistência em situações de emergência, como serviço de reboque/guincho 24 (vintes e quatro) horas por dia e 7 (sete) dias por semana.</a:t>
            </a:r>
          </a:p>
          <a:p>
            <a:pPr algn="just">
              <a:spcBef>
                <a:spcPts val="1200"/>
              </a:spcBef>
              <a:spcAft>
                <a:spcPts val="600"/>
              </a:spcAft>
            </a:pPr>
            <a:endParaRPr lang="pt-BR" sz="1600" dirty="0">
              <a:latin typeface="Calibri" panose="020F0502020204030204" pitchFamily="34" charset="0"/>
            </a:endParaRPr>
          </a:p>
          <a:p>
            <a:pPr algn="just">
              <a:spcBef>
                <a:spcPts val="1200"/>
              </a:spcBef>
              <a:spcAft>
                <a:spcPts val="600"/>
              </a:spcAft>
            </a:pPr>
            <a:endParaRPr lang="pt-BR" sz="1600" dirty="0">
              <a:latin typeface="Calibri" panose="020F0502020204030204" pitchFamily="34" charset="0"/>
            </a:endParaRPr>
          </a:p>
          <a:p>
            <a:pPr algn="just">
              <a:spcBef>
                <a:spcPts val="1200"/>
              </a:spcBef>
              <a:spcAft>
                <a:spcPts val="600"/>
              </a:spcAft>
            </a:pPr>
            <a:endParaRPr lang="pt-BR" sz="1600" dirty="0">
              <a:latin typeface="Calibri" panose="020F0502020204030204" pitchFamily="34" charset="0"/>
            </a:endParaRPr>
          </a:p>
          <a:p>
            <a:pPr marL="342900" lvl="0" indent="-342900" algn="just">
              <a:spcBef>
                <a:spcPts val="1200"/>
              </a:spcBef>
              <a:spcAft>
                <a:spcPts val="600"/>
              </a:spcAft>
              <a:buFont typeface="Symbol" panose="05050102010706020507" pitchFamily="18" charset="2"/>
              <a:buChar char=""/>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983080406"/>
              </p:ext>
            </p:extLst>
          </p:nvPr>
        </p:nvGraphicFramePr>
        <p:xfrm>
          <a:off x="1174638" y="3403522"/>
          <a:ext cx="6408712" cy="1872208"/>
        </p:xfrm>
        <a:graphic>
          <a:graphicData uri="http://schemas.openxmlformats.org/drawingml/2006/table">
            <a:tbl>
              <a:tblPr firstRow="1" bandRow="1">
                <a:tableStyleId>{5C22544A-7EE6-4342-B048-85BDC9FD1C3A}</a:tableStyleId>
              </a:tblPr>
              <a:tblGrid>
                <a:gridCol w="2448739">
                  <a:extLst>
                    <a:ext uri="{9D8B030D-6E8A-4147-A177-3AD203B41FA5}">
                      <a16:colId xmlns:a16="http://schemas.microsoft.com/office/drawing/2014/main" val="20000"/>
                    </a:ext>
                  </a:extLst>
                </a:gridCol>
                <a:gridCol w="1944586">
                  <a:extLst>
                    <a:ext uri="{9D8B030D-6E8A-4147-A177-3AD203B41FA5}">
                      <a16:colId xmlns:a16="http://schemas.microsoft.com/office/drawing/2014/main" val="20001"/>
                    </a:ext>
                  </a:extLst>
                </a:gridCol>
                <a:gridCol w="2015387">
                  <a:extLst>
                    <a:ext uri="{9D8B030D-6E8A-4147-A177-3AD203B41FA5}">
                      <a16:colId xmlns:a16="http://schemas.microsoft.com/office/drawing/2014/main" val="20002"/>
                    </a:ext>
                  </a:extLst>
                </a:gridCol>
              </a:tblGrid>
              <a:tr h="773528">
                <a:tc>
                  <a:txBody>
                    <a:bodyPr/>
                    <a:lstStyle/>
                    <a:p>
                      <a:pPr algn="ctr"/>
                      <a:endParaRPr lang="pt-BR" dirty="0"/>
                    </a:p>
                  </a:txBody>
                  <a:tcPr anchor="ctr">
                    <a:solidFill>
                      <a:schemeClr val="bg1"/>
                    </a:solidFill>
                  </a:tcPr>
                </a:tc>
                <a:tc>
                  <a:txBody>
                    <a:bodyPr/>
                    <a:lstStyle/>
                    <a:p>
                      <a:pPr algn="ctr"/>
                      <a:r>
                        <a:rPr lang="pt-BR" dirty="0"/>
                        <a:t>Previsão do Edital </a:t>
                      </a:r>
                    </a:p>
                  </a:txBody>
                  <a:tcPr anchor="ctr">
                    <a:solidFill>
                      <a:schemeClr val="bg1">
                        <a:lumMod val="50000"/>
                      </a:schemeClr>
                    </a:solidFill>
                  </a:tcPr>
                </a:tc>
                <a:tc>
                  <a:txBody>
                    <a:bodyPr/>
                    <a:lstStyle/>
                    <a:p>
                      <a:pPr algn="ctr"/>
                      <a:r>
                        <a:rPr lang="pt-BR" dirty="0"/>
                        <a:t>Situação </a:t>
                      </a:r>
                      <a:r>
                        <a:rPr lang="pt-BR" dirty="0" err="1"/>
                        <a:t>Nov</a:t>
                      </a:r>
                      <a:r>
                        <a:rPr lang="pt-BR" dirty="0"/>
                        <a:t>/2019</a:t>
                      </a:r>
                    </a:p>
                  </a:txBody>
                  <a:tcPr anchor="ctr">
                    <a:solidFill>
                      <a:schemeClr val="bg1">
                        <a:lumMod val="50000"/>
                      </a:schemeClr>
                    </a:solidFill>
                  </a:tcPr>
                </a:tc>
                <a:extLst>
                  <a:ext uri="{0D108BD9-81ED-4DB2-BD59-A6C34878D82A}">
                    <a16:rowId xmlns:a16="http://schemas.microsoft.com/office/drawing/2014/main" val="10000"/>
                  </a:ext>
                </a:extLst>
              </a:tr>
              <a:tr h="576556">
                <a:tc>
                  <a:txBody>
                    <a:bodyPr/>
                    <a:lstStyle/>
                    <a:p>
                      <a:r>
                        <a:rPr lang="pt-BR" b="1" dirty="0">
                          <a:solidFill>
                            <a:schemeClr val="bg1"/>
                          </a:solidFill>
                        </a:rPr>
                        <a:t>Nº município</a:t>
                      </a:r>
                      <a:r>
                        <a:rPr lang="pt-BR" b="1" baseline="0" dirty="0">
                          <a:solidFill>
                            <a:schemeClr val="bg1"/>
                          </a:solidFill>
                        </a:rPr>
                        <a:t>s</a:t>
                      </a:r>
                      <a:endParaRPr lang="pt-BR" b="1" dirty="0">
                        <a:solidFill>
                          <a:schemeClr val="bg1"/>
                        </a:solidFill>
                      </a:endParaRPr>
                    </a:p>
                  </a:txBody>
                  <a:tcPr>
                    <a:solidFill>
                      <a:schemeClr val="bg1">
                        <a:lumMod val="50000"/>
                      </a:schemeClr>
                    </a:solidFill>
                  </a:tcPr>
                </a:tc>
                <a:tc>
                  <a:txBody>
                    <a:bodyPr/>
                    <a:lstStyle/>
                    <a:p>
                      <a:pPr algn="ctr"/>
                      <a:r>
                        <a:rPr lang="pt-BR" dirty="0"/>
                        <a:t>79</a:t>
                      </a:r>
                    </a:p>
                  </a:txBody>
                  <a:tcPr>
                    <a:solidFill>
                      <a:schemeClr val="bg1">
                        <a:lumMod val="85000"/>
                      </a:schemeClr>
                    </a:solidFill>
                  </a:tcPr>
                </a:tc>
                <a:tc>
                  <a:txBody>
                    <a:bodyPr/>
                    <a:lstStyle/>
                    <a:p>
                      <a:pPr algn="ctr"/>
                      <a:r>
                        <a:rPr lang="pt-BR" dirty="0"/>
                        <a:t>79</a:t>
                      </a:r>
                    </a:p>
                  </a:txBody>
                  <a:tcPr>
                    <a:solidFill>
                      <a:schemeClr val="bg1">
                        <a:lumMod val="85000"/>
                      </a:schemeClr>
                    </a:solidFill>
                  </a:tcPr>
                </a:tc>
                <a:extLst>
                  <a:ext uri="{0D108BD9-81ED-4DB2-BD59-A6C34878D82A}">
                    <a16:rowId xmlns:a16="http://schemas.microsoft.com/office/drawing/2014/main" val="10001"/>
                  </a:ext>
                </a:extLst>
              </a:tr>
              <a:tr h="522124">
                <a:tc>
                  <a:txBody>
                    <a:bodyPr/>
                    <a:lstStyle/>
                    <a:p>
                      <a:r>
                        <a:rPr lang="pt-BR" b="1" dirty="0">
                          <a:solidFill>
                            <a:schemeClr val="bg1"/>
                          </a:solidFill>
                        </a:rPr>
                        <a:t>Nº estabelecimentos</a:t>
                      </a:r>
                    </a:p>
                  </a:txBody>
                  <a:tcPr>
                    <a:solidFill>
                      <a:schemeClr val="bg1">
                        <a:lumMod val="50000"/>
                      </a:schemeClr>
                    </a:solidFill>
                  </a:tcPr>
                </a:tc>
                <a:tc>
                  <a:txBody>
                    <a:bodyPr/>
                    <a:lstStyle/>
                    <a:p>
                      <a:pPr algn="ctr"/>
                      <a:r>
                        <a:rPr lang="pt-BR" dirty="0"/>
                        <a:t>269</a:t>
                      </a:r>
                    </a:p>
                  </a:txBody>
                  <a:tcPr>
                    <a:solidFill>
                      <a:schemeClr val="bg1">
                        <a:lumMod val="85000"/>
                      </a:schemeClr>
                    </a:solidFill>
                  </a:tcPr>
                </a:tc>
                <a:tc>
                  <a:txBody>
                    <a:bodyPr/>
                    <a:lstStyle/>
                    <a:p>
                      <a:pPr algn="ctr"/>
                      <a:r>
                        <a:rPr lang="pt-BR" dirty="0"/>
                        <a:t>1606</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53487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6" name="Retângulo 5"/>
          <p:cNvSpPr/>
          <p:nvPr/>
        </p:nvSpPr>
        <p:spPr>
          <a:xfrm>
            <a:off x="231064" y="487343"/>
            <a:ext cx="8640960" cy="5755422"/>
          </a:xfrm>
          <a:prstGeom prst="rect">
            <a:avLst/>
          </a:prstGeom>
        </p:spPr>
        <p:txBody>
          <a:bodyPr wrap="square">
            <a:spAutoFit/>
          </a:bodyPr>
          <a:lstStyle/>
          <a:p>
            <a:pPr marL="0" lvl="1"/>
            <a:endParaRPr lang="pt-BR" sz="1600" b="1" u="sng" dirty="0">
              <a:latin typeface="Calibri" panose="020F0502020204030204" pitchFamily="34" charset="0"/>
            </a:endParaRPr>
          </a:p>
          <a:p>
            <a:pPr lvl="1" algn="just"/>
            <a:endParaRPr lang="pt-BR" sz="1600" dirty="0">
              <a:latin typeface="Calibri" panose="020F0502020204030204" pitchFamily="34" charset="0"/>
            </a:endParaRPr>
          </a:p>
          <a:p>
            <a:pPr marL="285750" lvl="0" indent="-285750" algn="just">
              <a:buFont typeface="Wingdings" panose="05000000000000000000" pitchFamily="2" charset="2"/>
              <a:buChar char="Ø"/>
            </a:pPr>
            <a:endParaRPr lang="pt-BR" sz="1600" dirty="0">
              <a:latin typeface="Calibri" panose="020F0502020204030204" pitchFamily="34" charset="0"/>
            </a:endParaRPr>
          </a:p>
          <a:p>
            <a:pPr marL="285750" lvl="0" indent="-285750" algn="just">
              <a:buFont typeface="Wingdings" panose="05000000000000000000" pitchFamily="2" charset="2"/>
              <a:buChar char="Ø"/>
            </a:pPr>
            <a:endParaRPr lang="pt-BR" sz="1600" dirty="0">
              <a:latin typeface="Calibri" panose="020F0502020204030204" pitchFamily="34" charset="0"/>
            </a:endParaRPr>
          </a:p>
          <a:p>
            <a:pPr marL="342900" lvl="0" indent="-342900" algn="just">
              <a:buFont typeface="+mj-lt"/>
              <a:buAutoNum type="alphaUcPeriod"/>
            </a:pPr>
            <a:r>
              <a:rPr lang="pt-BR" sz="1400" dirty="0">
                <a:latin typeface="Arial" panose="020B0604020202020204" pitchFamily="34" charset="0"/>
                <a:cs typeface="Arial" panose="020B0604020202020204" pitchFamily="34" charset="0"/>
              </a:rPr>
              <a:t>Acessar o orçamento que necessita de aprovação e analisá-lo.</a:t>
            </a: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No menu superior da tela inicial, clicar no item CONSULTA e, em seguida, clicar em ORDEM DE SERVIÇO DE VEÍCULO, como mostrado na figura a seguir:</a:t>
            </a:r>
          </a:p>
          <a:p>
            <a:pPr marL="742950" lvl="1" indent="-285750">
              <a:buFont typeface="Wingdings" panose="05000000000000000000" pitchFamily="2" charset="2"/>
              <a:buChar char="ü"/>
            </a:pPr>
            <a:endParaRPr lang="pt-BR" sz="1600" dirty="0">
              <a:latin typeface="Calibri" panose="020F0502020204030204" pitchFamily="34" charset="0"/>
            </a:endParaRPr>
          </a:p>
          <a:p>
            <a:pPr marL="342900" indent="-342900" algn="just">
              <a:buFont typeface="+mj-lt"/>
              <a:buAutoNum type="alphaUcPeriod" startAt="2"/>
            </a:pPr>
            <a:endParaRPr lang="pt-BR" sz="1600" dirty="0">
              <a:latin typeface="Calibri" panose="020F0502020204030204" pitchFamily="34" charset="0"/>
            </a:endParaRPr>
          </a:p>
          <a:p>
            <a:pPr marL="342900" lvl="0" indent="-342900" algn="just">
              <a:buFont typeface="+mj-lt"/>
              <a:buAutoNum type="alphaUcPeriod" startAt="2"/>
            </a:pPr>
            <a:endParaRPr lang="pt-BR" sz="1600" dirty="0">
              <a:latin typeface="Calibri" panose="020F0502020204030204" pitchFamily="34" charset="0"/>
            </a:endParaRPr>
          </a:p>
          <a:p>
            <a:pPr marL="800100" lvl="1" indent="-342900" algn="just">
              <a:buFont typeface="Wingdings" panose="05000000000000000000" pitchFamily="2" charset="2"/>
              <a:buChar char="ü"/>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b="1"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285750" indent="-285750">
              <a:buFont typeface="Wingdings" panose="05000000000000000000" pitchFamily="2" charset="2"/>
              <a:buChar char="Ø"/>
            </a:pPr>
            <a:endParaRPr lang="pt-BR" sz="1600" dirty="0">
              <a:latin typeface="Calibri" panose="020F0502020204030204" pitchFamily="34" charset="0"/>
            </a:endParaRPr>
          </a:p>
          <a:p>
            <a:pPr lvl="0"/>
            <a:r>
              <a:rPr lang="pt-BR" sz="1600" b="1" dirty="0">
                <a:latin typeface="Calibri" panose="020F0502020204030204" pitchFamily="34" charset="0"/>
              </a:rPr>
              <a:t> </a:t>
            </a:r>
            <a:endParaRPr lang="pt-BR" sz="1600" dirty="0">
              <a:latin typeface="Calibri" panose="020F050202020403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m 8"/>
          <p:cNvPicPr/>
          <p:nvPr/>
        </p:nvPicPr>
        <p:blipFill rotWithShape="1">
          <a:blip r:embed="rId2" cstate="print">
            <a:extLst>
              <a:ext uri="{28A0092B-C50C-407E-A947-70E740481C1C}">
                <a14:useLocalDpi xmlns:a14="http://schemas.microsoft.com/office/drawing/2010/main" val="0"/>
              </a:ext>
            </a:extLst>
          </a:blip>
          <a:srcRect l="46695" b="23872"/>
          <a:stretch/>
        </p:blipFill>
        <p:spPr bwMode="auto">
          <a:xfrm>
            <a:off x="2123728" y="2636912"/>
            <a:ext cx="4824536" cy="26642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8157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7" name="Retângulo 6"/>
          <p:cNvSpPr/>
          <p:nvPr/>
        </p:nvSpPr>
        <p:spPr>
          <a:xfrm>
            <a:off x="-108520" y="598621"/>
            <a:ext cx="8640960" cy="8894743"/>
          </a:xfrm>
          <a:prstGeom prst="rect">
            <a:avLst/>
          </a:prstGeom>
        </p:spPr>
        <p:txBody>
          <a:bodyPr wrap="square">
            <a:spAutoFit/>
          </a:bodyPr>
          <a:lstStyle/>
          <a:p>
            <a:pPr marL="0" lvl="1"/>
            <a:endParaRPr lang="pt-BR" sz="1600" b="1" u="sng" dirty="0">
              <a:latin typeface="Calibri" panose="020F0502020204030204" pitchFamily="34" charset="0"/>
            </a:endParaRPr>
          </a:p>
          <a:p>
            <a:pPr lvl="1" algn="just"/>
            <a:endParaRPr lang="pt-BR" sz="1600" dirty="0">
              <a:latin typeface="Calibri" panose="020F0502020204030204" pitchFamily="34" charset="0"/>
            </a:endParaRPr>
          </a:p>
          <a:p>
            <a:pPr marL="285750" lvl="0" indent="-285750" algn="just">
              <a:buFont typeface="Wingdings" panose="05000000000000000000" pitchFamily="2" charset="2"/>
              <a:buChar char="Ø"/>
            </a:pPr>
            <a:endParaRPr lang="pt-BR" sz="1600" dirty="0">
              <a:latin typeface="Calibri" panose="020F0502020204030204" pitchFamily="34" charset="0"/>
            </a:endParaRPr>
          </a:p>
          <a:p>
            <a:pPr marL="285750" lvl="0" indent="-285750" algn="just">
              <a:buFont typeface="Wingdings" panose="05000000000000000000" pitchFamily="2" charset="2"/>
              <a:buChar char="Ø"/>
            </a:pPr>
            <a:endParaRPr lang="pt-BR" sz="1600" dirty="0">
              <a:latin typeface="Calibri" panose="020F050202020403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Na tela seguinte, deve ser escolhido o “STATUS” e, dentre as opções disponíveis, selecionar a opção “GFO / GFU”</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lvl="1" algn="just"/>
            <a:endParaRPr lang="pt-BR" sz="1400" dirty="0">
              <a:latin typeface="Arial" panose="020B0604020202020204" pitchFamily="34" charset="0"/>
              <a:cs typeface="Arial" panose="020B0604020202020204" pitchFamily="34" charset="0"/>
            </a:endParaRPr>
          </a:p>
          <a:p>
            <a:pPr lvl="1" algn="just"/>
            <a:endParaRPr lang="pt-BR" sz="1400" dirty="0">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Caso haja um orçamento específico para ser aprovado, o gestor de frota poderá apenas inserir a </a:t>
            </a:r>
            <a:r>
              <a:rPr lang="pt-BR" sz="1400" b="1" dirty="0">
                <a:latin typeface="Arial" panose="020B0604020202020204" pitchFamily="34" charset="0"/>
                <a:cs typeface="Arial" panose="020B0604020202020204" pitchFamily="34" charset="0"/>
              </a:rPr>
              <a:t>placa do veículo</a:t>
            </a:r>
            <a:r>
              <a:rPr lang="pt-BR" sz="1400" dirty="0">
                <a:latin typeface="Arial" panose="020B0604020202020204" pitchFamily="34" charset="0"/>
                <a:cs typeface="Arial" panose="020B0604020202020204" pitchFamily="34" charset="0"/>
              </a:rPr>
              <a:t> ou o </a:t>
            </a:r>
            <a:r>
              <a:rPr lang="pt-BR" sz="1400" b="1" dirty="0">
                <a:latin typeface="Arial" panose="020B0604020202020204" pitchFamily="34" charset="0"/>
                <a:cs typeface="Arial" panose="020B0604020202020204" pitchFamily="34" charset="0"/>
              </a:rPr>
              <a:t>número da ordem de serviço</a:t>
            </a:r>
            <a:r>
              <a:rPr lang="pt-BR" sz="1400" dirty="0">
                <a:latin typeface="Arial" panose="020B0604020202020204" pitchFamily="34" charset="0"/>
                <a:cs typeface="Arial" panose="020B0604020202020204" pitchFamily="34" charset="0"/>
              </a:rPr>
              <a:t> e, em seguida, clicar em “CONTINUAR”;</a:t>
            </a:r>
          </a:p>
          <a:p>
            <a:pPr marL="742950" lvl="1" indent="-285750">
              <a:buFont typeface="Wingdings" panose="05000000000000000000" pitchFamily="2" charset="2"/>
              <a:buChar char="ü"/>
            </a:pPr>
            <a:endParaRPr lang="pt-BR" sz="1600" dirty="0">
              <a:latin typeface="Calibri" panose="020F0502020204030204" pitchFamily="34" charset="0"/>
            </a:endParaRPr>
          </a:p>
          <a:p>
            <a:pPr marL="342900" indent="-342900" algn="just">
              <a:buFont typeface="+mj-lt"/>
              <a:buAutoNum type="alphaUcPeriod" startAt="2"/>
            </a:pPr>
            <a:endParaRPr lang="pt-BR" sz="1600" dirty="0">
              <a:latin typeface="Calibri" panose="020F0502020204030204" pitchFamily="34" charset="0"/>
            </a:endParaRPr>
          </a:p>
          <a:p>
            <a:pPr marL="342900" lvl="0" indent="-342900" algn="just">
              <a:buFont typeface="+mj-lt"/>
              <a:buAutoNum type="alphaUcPeriod" startAt="2"/>
            </a:pPr>
            <a:endParaRPr lang="pt-BR" sz="1600" dirty="0">
              <a:latin typeface="Calibri" panose="020F0502020204030204" pitchFamily="34" charset="0"/>
            </a:endParaRPr>
          </a:p>
          <a:p>
            <a:pPr marL="800100" lvl="1" indent="-342900" algn="just">
              <a:buFont typeface="Wingdings" panose="05000000000000000000" pitchFamily="2" charset="2"/>
              <a:buChar char="ü"/>
            </a:pPr>
            <a:endParaRPr lang="pt-BR" sz="1600" dirty="0">
              <a:latin typeface="Calibri" panose="020F0502020204030204" pitchFamily="34" charset="0"/>
            </a:endParaRPr>
          </a:p>
          <a:p>
            <a:pPr lvl="1"/>
            <a:endParaRPr lang="pt-BR" sz="1600" dirty="0">
              <a:latin typeface="Calibri" panose="020F0502020204030204" pitchFamily="34" charset="0"/>
            </a:endParaRPr>
          </a:p>
          <a:p>
            <a:pPr algn="just"/>
            <a:endParaRPr lang="pt-BR" sz="1600" dirty="0">
              <a:latin typeface="Calibri" panose="020F0502020204030204" pitchFamily="34" charset="0"/>
            </a:endParaRPr>
          </a:p>
          <a:p>
            <a:pPr lvl="1" algn="just"/>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dirty="0">
              <a:latin typeface="Calibri" panose="020F0502020204030204" pitchFamily="34" charset="0"/>
            </a:endParaRPr>
          </a:p>
          <a:p>
            <a:pPr marL="285750" indent="-285750" algn="just">
              <a:buFont typeface="Wingdings" panose="05000000000000000000" pitchFamily="2" charset="2"/>
              <a:buChar char="Ø"/>
            </a:pPr>
            <a:endParaRPr lang="pt-BR" sz="1600" b="1"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1200150" lvl="2" indent="-285750" algn="just">
              <a:buFont typeface="Courier New" panose="02070309020205020404" pitchFamily="49" charset="0"/>
              <a:buChar char="o"/>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285750" indent="-285750">
              <a:buFont typeface="Wingdings" panose="05000000000000000000" pitchFamily="2" charset="2"/>
              <a:buChar char="Ø"/>
            </a:pPr>
            <a:endParaRPr lang="pt-BR" sz="1600" dirty="0">
              <a:latin typeface="Calibri" panose="020F0502020204030204" pitchFamily="34" charset="0"/>
            </a:endParaRPr>
          </a:p>
          <a:p>
            <a:pPr lvl="0"/>
            <a:r>
              <a:rPr lang="pt-BR" sz="1600" b="1" dirty="0">
                <a:latin typeface="Calibri" panose="020F0502020204030204" pitchFamily="34" charset="0"/>
              </a:rPr>
              <a:t> </a:t>
            </a:r>
            <a:endParaRPr lang="pt-BR" sz="1600" dirty="0">
              <a:latin typeface="Calibri" panose="020F0502020204030204" pitchFamily="34" charset="0"/>
            </a:endParaRPr>
          </a:p>
          <a:p>
            <a:endParaRPr lang="pt-BR" sz="1600" dirty="0">
              <a:latin typeface="Calibri" panose="020F0502020204030204" pitchFamily="34" charset="0"/>
            </a:endParaRPr>
          </a:p>
          <a:p>
            <a:pPr algn="just">
              <a:spcAft>
                <a:spcPts val="0"/>
              </a:spcAft>
            </a:pP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Imagem 9"/>
          <p:cNvPicPr/>
          <p:nvPr/>
        </p:nvPicPr>
        <p:blipFill rotWithShape="1">
          <a:blip r:embed="rId2">
            <a:extLst>
              <a:ext uri="{28A0092B-C50C-407E-A947-70E740481C1C}">
                <a14:useLocalDpi xmlns:a14="http://schemas.microsoft.com/office/drawing/2010/main" val="0"/>
              </a:ext>
            </a:extLst>
          </a:blip>
          <a:srcRect b="4681"/>
          <a:stretch/>
        </p:blipFill>
        <p:spPr bwMode="auto">
          <a:xfrm>
            <a:off x="2715340" y="2132856"/>
            <a:ext cx="3672408" cy="252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224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9" name="Rectangle 4"/>
          <p:cNvSpPr>
            <a:spLocks noChangeArrowheads="1"/>
          </p:cNvSpPr>
          <p:nvPr/>
        </p:nvSpPr>
        <p:spPr bwMode="auto">
          <a:xfrm>
            <a:off x="211933" y="1083508"/>
            <a:ext cx="864095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200150" lvl="2"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O gestor de frota pode utilizar-se dos filtros disponíveis para personalizar sua pesquisa de forma a ter listados todos os veículos que se enquadrarem nos filtros selecionados;</a:t>
            </a:r>
          </a:p>
          <a:p>
            <a:pPr lvl="3" algn="just"/>
            <a:r>
              <a:rPr lang="pt-BR" sz="1400" b="1" dirty="0">
                <a:latin typeface="Arial" panose="020B0604020202020204" pitchFamily="34" charset="0"/>
                <a:cs typeface="Arial" panose="020B0604020202020204" pitchFamily="34" charset="0"/>
              </a:rPr>
              <a:t>Exemplo 1</a:t>
            </a:r>
            <a:r>
              <a:rPr lang="pt-BR" sz="1400" dirty="0">
                <a:latin typeface="Arial" panose="020B0604020202020204" pitchFamily="34" charset="0"/>
                <a:cs typeface="Arial" panose="020B0604020202020204" pitchFamily="34" charset="0"/>
              </a:rPr>
              <a:t>: Intervalo de tempo: mostrará os orçamentos em aprovação criados no intervalo informado;</a:t>
            </a:r>
          </a:p>
          <a:p>
            <a:pPr lvl="3" algn="just"/>
            <a:r>
              <a:rPr lang="pt-BR" sz="1400" b="1" dirty="0">
                <a:latin typeface="Arial" panose="020B0604020202020204" pitchFamily="34" charset="0"/>
                <a:cs typeface="Arial" panose="020B0604020202020204" pitchFamily="34" charset="0"/>
              </a:rPr>
              <a:t>Exemplo 2</a:t>
            </a:r>
            <a:r>
              <a:rPr lang="pt-BR" sz="1400" dirty="0">
                <a:latin typeface="Arial" panose="020B0604020202020204" pitchFamily="34" charset="0"/>
                <a:cs typeface="Arial" panose="020B0604020202020204" pitchFamily="34" charset="0"/>
              </a:rPr>
              <a:t>: Estabelecimento/Cidade/Estado: mostrará os orçamentos em aprovação de todos os veículos pertencentes ao estabelecimento ou cidade ou estado selecionado.</a:t>
            </a:r>
          </a:p>
          <a:p>
            <a:pPr lvl="3" algn="just"/>
            <a:r>
              <a:rPr lang="pt-BR" sz="1400" b="1" dirty="0">
                <a:latin typeface="Arial" panose="020B0604020202020204" pitchFamily="34" charset="0"/>
                <a:cs typeface="Arial" panose="020B0604020202020204" pitchFamily="34" charset="0"/>
              </a:rPr>
              <a:t>Exemplo 3</a:t>
            </a:r>
            <a:r>
              <a:rPr lang="pt-BR" sz="1400" dirty="0">
                <a:latin typeface="Arial" panose="020B0604020202020204" pitchFamily="34" charset="0"/>
                <a:cs typeface="Arial" panose="020B0604020202020204" pitchFamily="34" charset="0"/>
              </a:rPr>
              <a:t>: Unidade/Órgão: mostrará os orçamentos em aprovação de todos os veículos pertencentes à Unidade/Órgão informado.</a:t>
            </a:r>
          </a:p>
          <a:p>
            <a:pPr lvl="3" algn="just"/>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Após o filtro serão exibidos os resultados da pesquisa. O gestor de frota deve, então, clicar no número da ordem de serviço referente ao orçamento desejado;</a:t>
            </a:r>
          </a:p>
          <a:p>
            <a:pPr marL="1200150" lvl="2"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É possível também acessar a ordem de serviço através do </a:t>
            </a:r>
            <a:r>
              <a:rPr lang="pt-BR" sz="1400" b="1" dirty="0">
                <a:latin typeface="Arial" panose="020B0604020202020204" pitchFamily="34" charset="0"/>
                <a:cs typeface="Arial" panose="020B0604020202020204" pitchFamily="34" charset="0"/>
              </a:rPr>
              <a:t>ACESSO RÁPIDO</a:t>
            </a:r>
            <a:r>
              <a:rPr lang="pt-BR" sz="1400" dirty="0">
                <a:latin typeface="Arial" panose="020B0604020202020204" pitchFamily="34" charset="0"/>
                <a:cs typeface="Arial" panose="020B0604020202020204" pitchFamily="34" charset="0"/>
              </a:rPr>
              <a:t>, depois selecionar </a:t>
            </a:r>
            <a:r>
              <a:rPr lang="pt-BR" sz="1400" b="1" dirty="0">
                <a:latin typeface="Arial" panose="020B0604020202020204" pitchFamily="34" charset="0"/>
                <a:cs typeface="Arial" panose="020B0604020202020204" pitchFamily="34" charset="0"/>
              </a:rPr>
              <a:t>ORDEM DE SERVIÇO </a:t>
            </a:r>
            <a:r>
              <a:rPr lang="pt-BR" sz="1400" dirty="0">
                <a:latin typeface="Arial" panose="020B0604020202020204" pitchFamily="34" charset="0"/>
                <a:cs typeface="Arial" panose="020B0604020202020204" pitchFamily="34" charset="0"/>
              </a:rPr>
              <a:t>na lupa, inserir o número da ordem de serviço, clicar em buscar, e por fim, selecionar GOV MG e clicar em Ordem de Serviço conforme a figura a seguir:</a:t>
            </a: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742950" lvl="1" indent="-285750" algn="just">
              <a:buFont typeface="Wingdings" panose="05000000000000000000" pitchFamily="2" charset="2"/>
              <a:buChar char="ü"/>
            </a:pPr>
            <a:endParaRPr lang="pt-BR" sz="1600" dirty="0">
              <a:latin typeface="Calibri" panose="020F0502020204030204" pitchFamily="34" charset="0"/>
            </a:endParaRPr>
          </a:p>
          <a:p>
            <a:pPr marL="742950" lvl="1" indent="-285750">
              <a:buFont typeface="Wingdings" panose="05000000000000000000" pitchFamily="2" charset="2"/>
              <a:buChar char="ü"/>
            </a:pPr>
            <a:endParaRPr lang="pt-BR" sz="1600" dirty="0">
              <a:latin typeface="Calibri" panose="020F0502020204030204" pitchFamily="34" charset="0"/>
            </a:endParaRPr>
          </a:p>
        </p:txBody>
      </p:sp>
      <p:pic>
        <p:nvPicPr>
          <p:cNvPr id="11" name="Imagem 10"/>
          <p:cNvPicPr/>
          <p:nvPr/>
        </p:nvPicPr>
        <p:blipFill rotWithShape="1">
          <a:blip r:embed="rId2"/>
          <a:srcRect r="1451"/>
          <a:stretch/>
        </p:blipFill>
        <p:spPr bwMode="auto">
          <a:xfrm>
            <a:off x="3563888" y="4365104"/>
            <a:ext cx="2664296"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5891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12" name="Espaço Reservado para Conteúdo 2"/>
          <p:cNvSpPr>
            <a:spLocks noGrp="1"/>
          </p:cNvSpPr>
          <p:nvPr>
            <p:ph idx="1"/>
          </p:nvPr>
        </p:nvSpPr>
        <p:spPr>
          <a:xfrm>
            <a:off x="231064" y="1409874"/>
            <a:ext cx="8640960" cy="2932305"/>
          </a:xfrm>
        </p:spPr>
        <p:txBody>
          <a:bodyPr>
            <a:normAutofit/>
          </a:bodyPr>
          <a:lstStyle/>
          <a:p>
            <a:pPr marL="742950" lvl="1" indent="-285750" algn="just">
              <a:buClrTx/>
              <a:buSzPct val="100000"/>
              <a:buFont typeface="Wingdings" panose="05000000000000000000" pitchFamily="2" charset="2"/>
              <a:buChar char="ü"/>
            </a:pPr>
            <a:r>
              <a:rPr lang="pt-BR" sz="1400" dirty="0">
                <a:latin typeface="Arial" panose="020B0604020202020204" pitchFamily="34" charset="0"/>
                <a:cs typeface="Arial" panose="020B0604020202020204" pitchFamily="34" charset="0"/>
              </a:rPr>
              <a:t>Após clicar, será exibida uma nova tela com informações detalhadas sobre o orçamento selecionado. Na 3º aba superior, ao clicar em “ITENS”, será exibida uma tela com os itens e serviços em aprovação, seus valores unitários, as garantias oferecidas e, para as peças, o seu tipo (genuína, original ou 1ª Linha). Essa tela está retratada a seguir:</a:t>
            </a:r>
          </a:p>
          <a:p>
            <a:pPr marL="365760" lvl="1" indent="0">
              <a:buNone/>
            </a:pPr>
            <a:endParaRPr lang="pt-BR" sz="1600" dirty="0"/>
          </a:p>
        </p:txBody>
      </p:sp>
      <p:pic>
        <p:nvPicPr>
          <p:cNvPr id="15" name="Imagem 14"/>
          <p:cNvPicPr/>
          <p:nvPr/>
        </p:nvPicPr>
        <p:blipFill>
          <a:blip r:embed="rId2"/>
          <a:stretch>
            <a:fillRect/>
          </a:stretch>
        </p:blipFill>
        <p:spPr>
          <a:xfrm>
            <a:off x="1691680" y="2924944"/>
            <a:ext cx="6120680" cy="251936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00427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pic>
        <p:nvPicPr>
          <p:cNvPr id="10" name="Imagem 9"/>
          <p:cNvPicPr/>
          <p:nvPr/>
        </p:nvPicPr>
        <p:blipFill>
          <a:blip r:embed="rId2"/>
          <a:stretch>
            <a:fillRect/>
          </a:stretch>
        </p:blipFill>
        <p:spPr>
          <a:xfrm>
            <a:off x="2195736" y="2737676"/>
            <a:ext cx="5040560" cy="2736304"/>
          </a:xfrm>
          <a:prstGeom prst="rect">
            <a:avLst/>
          </a:prstGeom>
          <a:ln>
            <a:solidFill>
              <a:schemeClr val="accent1">
                <a:lumMod val="40000"/>
                <a:lumOff val="60000"/>
              </a:schemeClr>
            </a:solidFill>
          </a:ln>
        </p:spPr>
      </p:pic>
      <p:sp>
        <p:nvSpPr>
          <p:cNvPr id="11" name="Retângulo 10"/>
          <p:cNvSpPr/>
          <p:nvPr/>
        </p:nvSpPr>
        <p:spPr>
          <a:xfrm>
            <a:off x="233141" y="1409874"/>
            <a:ext cx="8638883" cy="1354217"/>
          </a:xfrm>
          <a:prstGeom prst="rect">
            <a:avLst/>
          </a:prstGeom>
        </p:spPr>
        <p:txBody>
          <a:bodyPr wrap="square">
            <a:spAutoFit/>
          </a:bodyPr>
          <a:lstStyle/>
          <a:p>
            <a:pPr marL="342900" lvl="0" indent="-342900" algn="just">
              <a:buFont typeface="+mj-lt"/>
              <a:buAutoNum type="alphaUcPeriod" startAt="2"/>
            </a:pPr>
            <a:r>
              <a:rPr lang="pt-BR" sz="1400" dirty="0">
                <a:latin typeface="Arial" panose="020B0604020202020204" pitchFamily="34" charset="0"/>
                <a:ea typeface="Times New Roman" panose="02020603050405020304" pitchFamily="18" charset="0"/>
                <a:cs typeface="Arial" panose="020B0604020202020204" pitchFamily="34" charset="0"/>
              </a:rPr>
              <a:t>O gestor de frota, antes de proceder com a aprovação do orçamento, deverá seguir alguns passos para verificar se ele está de acordo com as regras estabelecidas, informadas a seguir:</a:t>
            </a:r>
          </a:p>
          <a:p>
            <a:pPr marL="800100" lvl="1" indent="-34290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gestor de frota deve conferir se foram realizadas todas as cotações necessárias. Para isso, clicar na aba “ORDEM DE SERVIÇO” e no botão “COTAÇÕES”;</a:t>
            </a:r>
          </a:p>
          <a:p>
            <a:pPr marL="342900" lvl="0" indent="-342900" algn="just">
              <a:spcBef>
                <a:spcPts val="1200"/>
              </a:spcBef>
              <a:spcAft>
                <a:spcPts val="600"/>
              </a:spcAft>
              <a:buFont typeface="+mj-lt"/>
              <a:buAutoNum type="alphaUcPeriod" startAt="2"/>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883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7" name="Retângulo 6"/>
          <p:cNvSpPr/>
          <p:nvPr/>
        </p:nvSpPr>
        <p:spPr>
          <a:xfrm>
            <a:off x="233141" y="1099203"/>
            <a:ext cx="8638883" cy="2246769"/>
          </a:xfrm>
          <a:prstGeom prst="rect">
            <a:avLst/>
          </a:prstGeom>
        </p:spPr>
        <p:txBody>
          <a:bodyPr wrap="square">
            <a:spAutoFit/>
          </a:bodyPr>
          <a:lstStyle/>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Ao clicar nesse botão, o sistema SOU LOG exibirá o resumo da negociação até o momento, com a apresentação do orçamento e das cotações realizadas, bem como seus respectivos preços. Será exibida, também, a combinação econômica selecionada pela equipe plataforma. Estarão marcadas as opções de itens e serviços previamente indicados pela equipe plataforma como sendo a melhor combinação econômica;</a:t>
            </a:r>
          </a:p>
          <a:p>
            <a:pPr marL="1200150" lvl="2"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Conforme vimos no item </a:t>
            </a:r>
            <a:r>
              <a:rPr lang="pt-BR" sz="1400" b="1" dirty="0">
                <a:latin typeface="Arial" panose="020B0604020202020204" pitchFamily="34" charset="0"/>
                <a:cs typeface="Arial" panose="020B0604020202020204" pitchFamily="34" charset="0"/>
              </a:rPr>
              <a:t>3.8</a:t>
            </a:r>
            <a:r>
              <a:rPr lang="pt-BR" sz="1400" dirty="0">
                <a:latin typeface="Arial" panose="020B0604020202020204" pitchFamily="34" charset="0"/>
                <a:cs typeface="Arial" panose="020B0604020202020204" pitchFamily="34" charset="0"/>
              </a:rPr>
              <a:t>, a combinação pode ser formada por uma ou várias propostas (orçamento e cotações).</a:t>
            </a:r>
          </a:p>
          <a:p>
            <a:pPr marL="1200150" lvl="2" indent="-285750">
              <a:buFont typeface="Courier New" panose="02070309020205020404" pitchFamily="49" charset="0"/>
              <a:buChar char="o"/>
            </a:pPr>
            <a:endParaRPr lang="pt-BR" sz="1600" dirty="0">
              <a:latin typeface="Calibri" panose="020F0502020204030204" pitchFamily="34" charset="0"/>
            </a:endParaRPr>
          </a:p>
          <a:p>
            <a:pPr marL="342900" lvl="0" indent="-342900" algn="just">
              <a:spcBef>
                <a:spcPts val="1200"/>
              </a:spcBef>
              <a:spcAft>
                <a:spcPts val="600"/>
              </a:spcAft>
              <a:buFont typeface="+mj-lt"/>
              <a:buAutoNum type="alphaUcPeriod" startAt="2"/>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9" name="Imagem 8"/>
          <p:cNvPicPr/>
          <p:nvPr/>
        </p:nvPicPr>
        <p:blipFill>
          <a:blip r:embed="rId2"/>
          <a:stretch>
            <a:fillRect/>
          </a:stretch>
        </p:blipFill>
        <p:spPr>
          <a:xfrm>
            <a:off x="1979712" y="2708920"/>
            <a:ext cx="5544616" cy="3312368"/>
          </a:xfrm>
          <a:prstGeom prst="rect">
            <a:avLst/>
          </a:prstGeom>
          <a:ln>
            <a:solidFill>
              <a:srgbClr val="4F81BD"/>
            </a:solidFill>
          </a:ln>
        </p:spPr>
      </p:pic>
    </p:spTree>
    <p:extLst>
      <p:ext uri="{BB962C8B-B14F-4D97-AF65-F5344CB8AC3E}">
        <p14:creationId xmlns:p14="http://schemas.microsoft.com/office/powerpoint/2010/main" val="2324966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9" name="Retângulo 8"/>
          <p:cNvSpPr/>
          <p:nvPr/>
        </p:nvSpPr>
        <p:spPr>
          <a:xfrm>
            <a:off x="231064" y="1268760"/>
            <a:ext cx="8640960" cy="4601260"/>
          </a:xfrm>
          <a:prstGeom prst="rect">
            <a:avLst/>
          </a:prstGeom>
        </p:spPr>
        <p:txBody>
          <a:bodyPr wrap="square">
            <a:spAutoFit/>
          </a:bodyPr>
          <a:lstStyle/>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gestor de frota deve verificar na proposta se as peças/materiais informadas no sistema SOU LOG são do tipo definido na solicitação de manutenção (genuína, original ou 1ª linha);</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Posteriormente, deve verificar se os preços de serviços atendem aos critérios de economicidade definidos, ou seja, se os valores dos serviços são inferiores ou iguais aos valores máximos estabelecidos no contrato;</a:t>
            </a:r>
          </a:p>
          <a:p>
            <a:pPr marL="742950" lvl="1" indent="-285750" algn="jus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Feito isso, deve verificar se os preços de peças/ materiais são inferiores ou iguais aos preços à vista da montadora/ fabricante com os descontos estabelecidos em contrato, para cada tipo de peça (genuína, ou original, ou 1ª linha).</a:t>
            </a:r>
          </a:p>
          <a:p>
            <a:pPr marL="1200150" lvl="2"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Para isso, o gestor de frota deve acessar o relatório do </a:t>
            </a:r>
            <a:r>
              <a:rPr lang="pt-BR" sz="1400" b="1" u="sng" dirty="0">
                <a:latin typeface="Arial" panose="020B0604020202020204" pitchFamily="34" charset="0"/>
                <a:cs typeface="Arial" panose="020B0604020202020204" pitchFamily="34" charset="0"/>
              </a:rPr>
              <a:t>sistema de orçamentação</a:t>
            </a:r>
            <a:r>
              <a:rPr lang="pt-BR" sz="1400" dirty="0">
                <a:latin typeface="Arial" panose="020B0604020202020204" pitchFamily="34" charset="0"/>
                <a:cs typeface="Arial" panose="020B0604020202020204" pitchFamily="34" charset="0"/>
              </a:rPr>
              <a:t>, clicando na aba “</a:t>
            </a:r>
            <a:r>
              <a:rPr lang="pt-BR" sz="1400" b="1" dirty="0">
                <a:latin typeface="Arial" panose="020B0604020202020204" pitchFamily="34" charset="0"/>
                <a:cs typeface="Arial" panose="020B0604020202020204" pitchFamily="34" charset="0"/>
              </a:rPr>
              <a:t>ANEXOS”</a:t>
            </a:r>
            <a:r>
              <a:rPr lang="pt-BR" sz="1400" dirty="0">
                <a:latin typeface="Arial" panose="020B0604020202020204" pitchFamily="34" charset="0"/>
                <a:cs typeface="Arial" panose="020B0604020202020204" pitchFamily="34" charset="0"/>
              </a:rPr>
              <a:t> da proposta em análise.</a:t>
            </a:r>
          </a:p>
          <a:p>
            <a:pPr marL="1200150" lvl="2"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O gestor deverá verificar, também, se há comprovação dos tempos de referência dos serviços realizados.</a:t>
            </a:r>
          </a:p>
          <a:p>
            <a:pPr marL="1200150" lvl="2" indent="-285750" algn="just">
              <a:buFont typeface="Courier New" panose="02070309020205020404" pitchFamily="49" charset="0"/>
              <a:buChar char="o"/>
            </a:pPr>
            <a:endParaRPr lang="pt-BR" sz="1400" dirty="0">
              <a:latin typeface="Arial" panose="020B0604020202020204" pitchFamily="34" charset="0"/>
              <a:cs typeface="Arial" panose="020B0604020202020204" pitchFamily="34" charset="0"/>
            </a:endParaRPr>
          </a:p>
          <a:p>
            <a:pPr marL="342900" indent="-342900" algn="just">
              <a:spcBef>
                <a:spcPts val="1200"/>
              </a:spcBef>
              <a:spcAft>
                <a:spcPts val="600"/>
              </a:spcAft>
              <a:buFont typeface="+mj-lt"/>
              <a:buAutoNum type="alphaUcPeriod" startAt="3"/>
            </a:pPr>
            <a:r>
              <a:rPr lang="pt-BR" sz="1400" dirty="0">
                <a:latin typeface="Arial" panose="020B0604020202020204" pitchFamily="34" charset="0"/>
                <a:ea typeface="Times New Roman" panose="02020603050405020304" pitchFamily="18" charset="0"/>
                <a:cs typeface="Arial" panose="020B0604020202020204" pitchFamily="34" charset="0"/>
              </a:rPr>
              <a:t>Somente se o orçamento/cotação atender a todos os critérios acima elencados, o gestor de frota poderá aprová-lo. O gestor de frota, após analisar o orçamento e suas informações, deverá, então, decidir pela aprovação (total ou parcial) ou reprovação do orçamento.</a:t>
            </a:r>
          </a:p>
          <a:p>
            <a:pPr marL="342900" lvl="0" indent="-342900" algn="just">
              <a:spcBef>
                <a:spcPts val="1200"/>
              </a:spcBef>
              <a:spcAft>
                <a:spcPts val="600"/>
              </a:spcAft>
              <a:buFont typeface="+mj-lt"/>
              <a:buAutoNum type="alphaUcPeriod" startAt="3"/>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162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6" name="Retângulo 5"/>
          <p:cNvSpPr/>
          <p:nvPr/>
        </p:nvSpPr>
        <p:spPr>
          <a:xfrm>
            <a:off x="329886" y="639122"/>
            <a:ext cx="8542138" cy="3616375"/>
          </a:xfrm>
          <a:prstGeom prst="rect">
            <a:avLst/>
          </a:prstGeom>
        </p:spPr>
        <p:txBody>
          <a:bodyPr wrap="square">
            <a:spAutoFit/>
          </a:bodyPr>
          <a:lstStyle/>
          <a:p>
            <a:pPr lvl="2"/>
            <a:endParaRPr lang="pt-BR" sz="1600" dirty="0">
              <a:latin typeface="Calibri" panose="020F0502020204030204" pitchFamily="34" charset="0"/>
            </a:endParaRPr>
          </a:p>
          <a:p>
            <a:pPr marL="342900" lvl="0" indent="-342900" algn="just">
              <a:spcBef>
                <a:spcPts val="1200"/>
              </a:spcBef>
              <a:spcAft>
                <a:spcPts val="600"/>
              </a:spcAft>
              <a:buFont typeface="+mj-lt"/>
              <a:buAutoNum type="alphaUcPeriod" startAt="4"/>
            </a:pPr>
            <a:r>
              <a:rPr lang="pt-BR" sz="1400" dirty="0">
                <a:latin typeface="Arial" panose="020B0604020202020204" pitchFamily="34" charset="0"/>
                <a:ea typeface="Times New Roman" panose="02020603050405020304" pitchFamily="18" charset="0"/>
                <a:cs typeface="Arial" panose="020B0604020202020204" pitchFamily="34" charset="0"/>
              </a:rPr>
              <a:t>Para efetuar a </a:t>
            </a:r>
            <a:r>
              <a:rPr lang="pt-BR" sz="1400" b="1" u="sng" dirty="0">
                <a:latin typeface="Arial" panose="020B0604020202020204" pitchFamily="34" charset="0"/>
                <a:ea typeface="Times New Roman" panose="02020603050405020304" pitchFamily="18" charset="0"/>
                <a:cs typeface="Arial" panose="020B0604020202020204" pitchFamily="34" charset="0"/>
              </a:rPr>
              <a:t>aprovação total</a:t>
            </a:r>
            <a:r>
              <a:rPr lang="pt-BR" sz="1400" dirty="0">
                <a:latin typeface="Arial" panose="020B0604020202020204" pitchFamily="34" charset="0"/>
                <a:ea typeface="Times New Roman" panose="02020603050405020304" pitchFamily="18" charset="0"/>
                <a:cs typeface="Arial" panose="020B0604020202020204" pitchFamily="34" charset="0"/>
              </a:rPr>
              <a:t> da melhor combinação econômica, o gestor de frota deverá:</a:t>
            </a:r>
          </a:p>
          <a:p>
            <a:pPr marL="800100" lvl="1" indent="-34290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Com cotação: Acessar aba “ORDEM DE SERVIÇO”, clicar no botão “COTAÇÕES” e clicar no botão “APROVAR”, na parte de baixo da tela. Após retornar para aba “ORDEM DE SERVIÇO” inserir um relato no campo “Relato do Gestor” e na “Justificativa da Aprovação” caso desejar e clicar no botão “Aprovar</a:t>
            </a:r>
            <a:r>
              <a:rPr lang="pt-BR" sz="1400" i="1" dirty="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a:t>
            </a:r>
          </a:p>
          <a:p>
            <a:pPr marL="800100" lvl="1" indent="-34290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1" name="Retângulo 10"/>
          <p:cNvSpPr/>
          <p:nvPr/>
        </p:nvSpPr>
        <p:spPr>
          <a:xfrm>
            <a:off x="-396552" y="5085184"/>
            <a:ext cx="8764520" cy="2800767"/>
          </a:xfrm>
          <a:prstGeom prst="rect">
            <a:avLst/>
          </a:prstGeom>
        </p:spPr>
        <p:txBody>
          <a:bodyPr wrap="square">
            <a:spAutoFit/>
          </a:bodyPr>
          <a:lstStyle/>
          <a:p>
            <a:pPr lvl="2"/>
            <a:endParaRPr lang="pt-BR" sz="1600" dirty="0">
              <a:latin typeface="Calibri" panose="020F0502020204030204" pitchFamily="34" charset="0"/>
            </a:endParaRPr>
          </a:p>
          <a:p>
            <a:pPr marL="1257300" lvl="2" indent="-34290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Sem cotação: Na aba “ORDEM DE SERVIÇO” inserir um relato no campo “Relato do Gestor” e na “Justificativa da Aprovação” caso desejar e clicar no botão “Aprovar”;</a:t>
            </a:r>
          </a:p>
          <a:p>
            <a:pPr marL="800100" lvl="1" indent="-34290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9" name="Imagem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420888"/>
            <a:ext cx="4752528" cy="2946558"/>
          </a:xfrm>
          <a:prstGeom prst="rect">
            <a:avLst/>
          </a:prstGeom>
          <a:noFill/>
          <a:ln>
            <a:solidFill>
              <a:srgbClr val="00B0F0"/>
            </a:solidFill>
          </a:ln>
        </p:spPr>
      </p:pic>
    </p:spTree>
    <p:extLst>
      <p:ext uri="{BB962C8B-B14F-4D97-AF65-F5344CB8AC3E}">
        <p14:creationId xmlns:p14="http://schemas.microsoft.com/office/powerpoint/2010/main" val="3545015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9" name="Retângulo 8"/>
          <p:cNvSpPr/>
          <p:nvPr/>
        </p:nvSpPr>
        <p:spPr>
          <a:xfrm>
            <a:off x="231064" y="1009764"/>
            <a:ext cx="8640960" cy="4262705"/>
          </a:xfrm>
          <a:prstGeom prst="rect">
            <a:avLst/>
          </a:prstGeom>
        </p:spPr>
        <p:txBody>
          <a:bodyPr wrap="square">
            <a:spAutoFit/>
          </a:bodyPr>
          <a:lstStyle/>
          <a:p>
            <a:pPr lvl="2"/>
            <a:endParaRPr lang="pt-BR" sz="1600" dirty="0">
              <a:latin typeface="Calibri" panose="020F0502020204030204" pitchFamily="34" charset="0"/>
            </a:endParaRPr>
          </a:p>
          <a:p>
            <a:pPr marL="342900" lvl="0" indent="-342900" algn="just">
              <a:spcBef>
                <a:spcPts val="1200"/>
              </a:spcBef>
              <a:spcAft>
                <a:spcPts val="600"/>
              </a:spcAft>
              <a:buFont typeface="+mj-lt"/>
              <a:buAutoNum type="alphaUcPeriod" startAt="5"/>
            </a:pPr>
            <a:r>
              <a:rPr lang="pt-BR" sz="1400" dirty="0">
                <a:latin typeface="Arial" panose="020B0604020202020204" pitchFamily="34" charset="0"/>
                <a:ea typeface="Times New Roman" panose="02020603050405020304" pitchFamily="18" charset="0"/>
                <a:cs typeface="Arial" panose="020B0604020202020204" pitchFamily="34" charset="0"/>
              </a:rPr>
              <a:t>Se o gestor de frota efetuar a </a:t>
            </a:r>
            <a:r>
              <a:rPr lang="pt-BR" sz="1400" b="1" u="sng" dirty="0">
                <a:latin typeface="Arial" panose="020B0604020202020204" pitchFamily="34" charset="0"/>
                <a:ea typeface="Times New Roman" panose="02020603050405020304" pitchFamily="18" charset="0"/>
                <a:cs typeface="Arial" panose="020B0604020202020204" pitchFamily="34" charset="0"/>
              </a:rPr>
              <a:t>aprovação parcial</a:t>
            </a:r>
            <a:r>
              <a:rPr lang="pt-BR" sz="1400" dirty="0">
                <a:latin typeface="Arial" panose="020B0604020202020204" pitchFamily="34" charset="0"/>
                <a:ea typeface="Times New Roman" panose="02020603050405020304" pitchFamily="18" charset="0"/>
                <a:cs typeface="Arial" panose="020B0604020202020204" pitchFamily="34" charset="0"/>
              </a:rPr>
              <a:t>:</a:t>
            </a:r>
          </a:p>
          <a:p>
            <a:pPr marL="800100" lvl="1" indent="-342900" algn="just">
              <a:spcBef>
                <a:spcPts val="1200"/>
              </a:spcBef>
              <a:spcAft>
                <a:spcPts val="600"/>
              </a:spcAft>
              <a:buFont typeface="+mj-lt"/>
              <a:buAutoNum type="alphaLcParenR"/>
            </a:pPr>
            <a:r>
              <a:rPr lang="pt-BR" sz="1400" b="1" dirty="0">
                <a:latin typeface="Arial" panose="020B0604020202020204" pitchFamily="34" charset="0"/>
                <a:ea typeface="Times New Roman" panose="02020603050405020304" pitchFamily="18" charset="0"/>
                <a:cs typeface="Arial" panose="020B0604020202020204" pitchFamily="34" charset="0"/>
              </a:rPr>
              <a:t>Sem cotação</a:t>
            </a:r>
            <a:r>
              <a:rPr lang="pt-BR" sz="1400" dirty="0">
                <a:latin typeface="Arial" panose="020B0604020202020204" pitchFamily="34" charset="0"/>
                <a:ea typeface="Times New Roman" panose="02020603050405020304" pitchFamily="18" charset="0"/>
                <a:cs typeface="Arial" panose="020B0604020202020204" pitchFamily="34" charset="0"/>
              </a:rPr>
              <a:t>: o gestor de frota deverá reprovar, </a:t>
            </a:r>
            <a:r>
              <a:rPr lang="pt-BR" sz="1400" b="1" u="sng" dirty="0">
                <a:latin typeface="Arial" panose="020B0604020202020204" pitchFamily="34" charset="0"/>
                <a:ea typeface="Times New Roman" panose="02020603050405020304" pitchFamily="18" charset="0"/>
                <a:cs typeface="Arial" panose="020B0604020202020204" pitchFamily="34" charset="0"/>
              </a:rPr>
              <a:t>individualmente</a:t>
            </a:r>
            <a:r>
              <a:rPr lang="pt-BR" sz="1400" dirty="0">
                <a:latin typeface="Arial" panose="020B0604020202020204" pitchFamily="34" charset="0"/>
                <a:ea typeface="Times New Roman" panose="02020603050405020304" pitchFamily="18" charset="0"/>
                <a:cs typeface="Arial" panose="020B0604020202020204" pitchFamily="34" charset="0"/>
              </a:rPr>
              <a:t>, os itens de peça/material ou serviço por ele rejeitados para a manutenção e aprovar o restante. Para isso, o gestor de frota deverá:</a:t>
            </a: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No orçamento indicado pela equipe plataforma, clicar na aba </a:t>
            </a:r>
            <a:r>
              <a:rPr lang="pt-BR" sz="1400" b="1" dirty="0">
                <a:latin typeface="Arial" panose="020B0604020202020204" pitchFamily="34" charset="0"/>
                <a:ea typeface="Times New Roman" panose="02020603050405020304" pitchFamily="18" charset="0"/>
                <a:cs typeface="Arial" panose="020B0604020202020204" pitchFamily="34" charset="0"/>
              </a:rPr>
              <a:t>ITENS</a:t>
            </a:r>
            <a:r>
              <a:rPr lang="pt-BR" sz="1400" dirty="0">
                <a:latin typeface="Arial" panose="020B0604020202020204" pitchFamily="34" charset="0"/>
                <a:ea typeface="Times New Roman" panose="02020603050405020304" pitchFamily="18" charset="0"/>
                <a:cs typeface="Arial" panose="020B0604020202020204" pitchFamily="34" charset="0"/>
              </a:rPr>
              <a:t>;</a:t>
            </a: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Nessa aba, serão exibidos todos os itens de peças/materiais e de serviços;</a:t>
            </a: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Para reprovar, o gestor de frota deverá selecionar o item a ser reprovado, descrever o relato da reprovação e clicar no botão “reprovar”.</a:t>
            </a:r>
          </a:p>
          <a:p>
            <a:pPr marL="800100" lvl="1" indent="-34290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3" name="Imagem 12"/>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45024"/>
            <a:ext cx="6120680" cy="2376264"/>
          </a:xfrm>
          <a:prstGeom prst="rect">
            <a:avLst/>
          </a:prstGeom>
          <a:noFill/>
          <a:ln>
            <a:noFill/>
          </a:ln>
        </p:spPr>
      </p:pic>
    </p:spTree>
    <p:extLst>
      <p:ext uri="{BB962C8B-B14F-4D97-AF65-F5344CB8AC3E}">
        <p14:creationId xmlns:p14="http://schemas.microsoft.com/office/powerpoint/2010/main" val="3264358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7" name="Retângulo 6"/>
          <p:cNvSpPr/>
          <p:nvPr/>
        </p:nvSpPr>
        <p:spPr>
          <a:xfrm>
            <a:off x="37573" y="1556792"/>
            <a:ext cx="8638883" cy="2954655"/>
          </a:xfrm>
          <a:prstGeom prst="rect">
            <a:avLst/>
          </a:prstGeom>
        </p:spPr>
        <p:txBody>
          <a:bodyPr wrap="square">
            <a:spAutoFit/>
          </a:bodyPr>
          <a:lstStyle/>
          <a:p>
            <a:pPr lvl="2"/>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Após a reprovação dos itens o gestor de frota (GFO ou GFU) deverá acessar a aba “ORDEM DE SERVIÇO”, inserir um relato no campo “Relato do Gestor” e na “Justificativa da Aprovação” caso desejar e clicar no botão “Aprovar</a:t>
            </a:r>
            <a:r>
              <a:rPr lang="pt-BR" sz="1400" i="1" dirty="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a:t>
            </a:r>
          </a:p>
          <a:p>
            <a:pPr marL="800100" lvl="1" indent="-34290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stretch>
            <a:fillRect/>
          </a:stretch>
        </p:blipFill>
        <p:spPr>
          <a:xfrm>
            <a:off x="1979712" y="2996952"/>
            <a:ext cx="5400600" cy="2520563"/>
          </a:xfrm>
          <a:prstGeom prst="rect">
            <a:avLst/>
          </a:prstGeom>
        </p:spPr>
      </p:pic>
    </p:spTree>
    <p:extLst>
      <p:ext uri="{BB962C8B-B14F-4D97-AF65-F5344CB8AC3E}">
        <p14:creationId xmlns:p14="http://schemas.microsoft.com/office/powerpoint/2010/main" val="416820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1. O MODELO DE MANUTENÇÃO DE VEÍCULOS</a:t>
            </a:r>
          </a:p>
        </p:txBody>
      </p:sp>
      <p:sp>
        <p:nvSpPr>
          <p:cNvPr id="7" name="Retângulo 6"/>
          <p:cNvSpPr/>
          <p:nvPr/>
        </p:nvSpPr>
        <p:spPr>
          <a:xfrm>
            <a:off x="231064" y="857907"/>
            <a:ext cx="7213834" cy="400110"/>
          </a:xfrm>
          <a:prstGeom prst="rect">
            <a:avLst/>
          </a:prstGeom>
        </p:spPr>
        <p:txBody>
          <a:bodyPr wrap="none">
            <a:spAutoFit/>
          </a:bodyPr>
          <a:lstStyle/>
          <a:p>
            <a:r>
              <a:rPr lang="pt-BR" dirty="0">
                <a:solidFill>
                  <a:srgbClr val="C00000"/>
                </a:solidFill>
                <a:latin typeface="Arial" pitchFamily="34" charset="0"/>
                <a:cs typeface="Arial" pitchFamily="34" charset="0"/>
              </a:rPr>
              <a:t>1.4 </a:t>
            </a:r>
            <a:r>
              <a:rPr lang="pt-BR" sz="2000" dirty="0">
                <a:solidFill>
                  <a:srgbClr val="C00000"/>
                </a:solidFill>
                <a:latin typeface="Arial" pitchFamily="34" charset="0"/>
                <a:cs typeface="Arial" pitchFamily="34" charset="0"/>
              </a:rPr>
              <a:t>Inclusão e Bloqueio </a:t>
            </a:r>
            <a:r>
              <a:rPr lang="pt-BR" dirty="0">
                <a:solidFill>
                  <a:srgbClr val="C00000"/>
                </a:solidFill>
                <a:latin typeface="Arial" pitchFamily="34" charset="0"/>
                <a:cs typeface="Arial" pitchFamily="34" charset="0"/>
              </a:rPr>
              <a:t>de Estabelecimento na Rede Credenciada</a:t>
            </a:r>
          </a:p>
        </p:txBody>
      </p:sp>
      <p:pic>
        <p:nvPicPr>
          <p:cNvPr id="8" name="Imagem 7"/>
          <p:cNvPicPr/>
          <p:nvPr/>
        </p:nvPicPr>
        <p:blipFill rotWithShape="1">
          <a:blip r:embed="rId2" cstate="screen">
            <a:extLst>
              <a:ext uri="{28A0092B-C50C-407E-A947-70E740481C1C}">
                <a14:useLocalDpi xmlns:a14="http://schemas.microsoft.com/office/drawing/2010/main"/>
              </a:ext>
            </a:extLst>
          </a:blip>
          <a:srcRect/>
          <a:stretch/>
        </p:blipFill>
        <p:spPr bwMode="auto">
          <a:xfrm>
            <a:off x="1907704" y="1999620"/>
            <a:ext cx="5040000" cy="396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2" name="Retângulo 1"/>
          <p:cNvSpPr/>
          <p:nvPr/>
        </p:nvSpPr>
        <p:spPr>
          <a:xfrm>
            <a:off x="231064" y="1444714"/>
            <a:ext cx="8640960" cy="523220"/>
          </a:xfrm>
          <a:prstGeom prst="rect">
            <a:avLst/>
          </a:prstGeom>
        </p:spPr>
        <p:txBody>
          <a:bodyPr wrap="square">
            <a:spAutoFit/>
          </a:bodyPr>
          <a:lstStyle/>
          <a:p>
            <a:pPr lvl="0" algn="just">
              <a:spcBef>
                <a:spcPts val="0"/>
              </a:spcBef>
              <a:spcAft>
                <a:spcPts val="600"/>
              </a:spcAft>
              <a:buFont typeface="Wingdings" panose="05000000000000000000" pitchFamily="2" charset="2"/>
              <a:buChar char="Ø"/>
              <a:defRPr/>
            </a:pPr>
            <a:r>
              <a:rPr lang="pt-BR" sz="1400" dirty="0">
                <a:latin typeface="Arial" panose="020B0604020202020204" pitchFamily="34" charset="0"/>
                <a:cs typeface="Arial" panose="020B0604020202020204" pitchFamily="34" charset="0"/>
              </a:rPr>
              <a:t> </a:t>
            </a:r>
            <a:r>
              <a:rPr lang="pt-BR" sz="1400" b="1" dirty="0">
                <a:solidFill>
                  <a:srgbClr val="C00000"/>
                </a:solidFill>
                <a:latin typeface="Arial" panose="020B0604020202020204" pitchFamily="34" charset="0"/>
                <a:cs typeface="Arial" panose="020B0604020202020204" pitchFamily="34" charset="0"/>
              </a:rPr>
              <a:t>É previsto também </a:t>
            </a:r>
            <a:r>
              <a:rPr lang="pt-BR" sz="1400" dirty="0">
                <a:latin typeface="Arial" panose="020B0604020202020204" pitchFamily="34" charset="0"/>
                <a:cs typeface="Arial" panose="020B0604020202020204" pitchFamily="34" charset="0"/>
              </a:rPr>
              <a:t>de inclusão de novos estabelecimentos para atender às demandas dos órgãos/entidades contratantes.</a:t>
            </a:r>
          </a:p>
        </p:txBody>
      </p:sp>
      <p:sp>
        <p:nvSpPr>
          <p:cNvPr id="9" name="Elipse 8"/>
          <p:cNvSpPr/>
          <p:nvPr/>
        </p:nvSpPr>
        <p:spPr>
          <a:xfrm>
            <a:off x="2005900" y="3861048"/>
            <a:ext cx="4843607" cy="1944216"/>
          </a:xfrm>
          <a:prstGeom prst="ellipse">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O formulário deve ser encaminhado somente para a SEPLAG, e-mail:</a:t>
            </a:r>
          </a:p>
          <a:p>
            <a:pPr algn="ctr"/>
            <a:r>
              <a:rPr lang="pt-BR" sz="2000" b="1" dirty="0">
                <a:solidFill>
                  <a:schemeClr val="bg1"/>
                </a:solidFill>
              </a:rPr>
              <a:t>gtm@planejamento.mg.gov.br</a:t>
            </a:r>
          </a:p>
        </p:txBody>
      </p:sp>
    </p:spTree>
    <p:extLst>
      <p:ext uri="{BB962C8B-B14F-4D97-AF65-F5344CB8AC3E}">
        <p14:creationId xmlns:p14="http://schemas.microsoft.com/office/powerpoint/2010/main" val="2180788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9" name="Retângulo 8"/>
          <p:cNvSpPr/>
          <p:nvPr/>
        </p:nvSpPr>
        <p:spPr>
          <a:xfrm>
            <a:off x="231064" y="1009764"/>
            <a:ext cx="8640960" cy="5709255"/>
          </a:xfrm>
          <a:prstGeom prst="rect">
            <a:avLst/>
          </a:prstGeom>
        </p:spPr>
        <p:txBody>
          <a:bodyPr wrap="square">
            <a:spAutoFit/>
          </a:bodyPr>
          <a:lstStyle/>
          <a:p>
            <a:pPr lvl="2"/>
            <a:endParaRPr lang="pt-BR" sz="1600" dirty="0">
              <a:latin typeface="Calibri" panose="020F0502020204030204" pitchFamily="34" charset="0"/>
            </a:endParaRPr>
          </a:p>
          <a:p>
            <a:pPr marL="800100" lvl="1" indent="-342900" algn="just">
              <a:spcBef>
                <a:spcPts val="1200"/>
              </a:spcBef>
              <a:spcAft>
                <a:spcPts val="600"/>
              </a:spcAft>
              <a:buFont typeface="+mj-lt"/>
              <a:buAutoNum type="alphaLcParenR" startAt="2"/>
            </a:pPr>
            <a:r>
              <a:rPr lang="pt-BR" sz="1400" b="1" dirty="0">
                <a:latin typeface="Arial" panose="020B0604020202020204" pitchFamily="34" charset="0"/>
                <a:ea typeface="Times New Roman" panose="02020603050405020304" pitchFamily="18" charset="0"/>
                <a:cs typeface="Arial" panose="020B0604020202020204" pitchFamily="34" charset="0"/>
              </a:rPr>
              <a:t>Com cotação</a:t>
            </a:r>
            <a:r>
              <a:rPr lang="pt-BR" sz="1400" dirty="0">
                <a:latin typeface="Arial" panose="020B0604020202020204" pitchFamily="34" charset="0"/>
                <a:ea typeface="Times New Roman" panose="02020603050405020304" pitchFamily="18" charset="0"/>
                <a:cs typeface="Arial" panose="020B0604020202020204" pitchFamily="34" charset="0"/>
              </a:rPr>
              <a:t>: </a:t>
            </a: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O gestor de frota deverá incluir a justificativa através da aba fórum de aprovadores, inserindo um novo tópico justificando as alterações necessárias.</a:t>
            </a:r>
          </a:p>
          <a:p>
            <a:pPr lvl="1"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Após essa ação, o gestor de frota deverá clicar no botão “COTAÇÕES”, clicar no botão “NEGOCIAÇÃO”, selecionar um estabelecimento, escrever um breve relato e clicar em “REGISTRAR”, conforme figura abaixo</a:t>
            </a: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Após a equipe plataforma encaminhar novamente a ordem de serviço com as devidas alterações solicitadas, seguir o passo “D” (aprovação total)</a:t>
            </a: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6" name="Imagem 5"/>
          <p:cNvPicPr/>
          <p:nvPr/>
        </p:nvPicPr>
        <p:blipFill>
          <a:blip r:embed="rId2"/>
          <a:stretch>
            <a:fillRect/>
          </a:stretch>
        </p:blipFill>
        <p:spPr>
          <a:xfrm>
            <a:off x="1352302" y="3130134"/>
            <a:ext cx="6202916" cy="1530070"/>
          </a:xfrm>
          <a:prstGeom prst="rect">
            <a:avLst/>
          </a:prstGeom>
          <a:ln>
            <a:solidFill>
              <a:schemeClr val="accent1"/>
            </a:solidFill>
          </a:ln>
        </p:spPr>
      </p:pic>
    </p:spTree>
    <p:extLst>
      <p:ext uri="{BB962C8B-B14F-4D97-AF65-F5344CB8AC3E}">
        <p14:creationId xmlns:p14="http://schemas.microsoft.com/office/powerpoint/2010/main" val="2676251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9" name="Retângulo 8"/>
          <p:cNvSpPr/>
          <p:nvPr/>
        </p:nvSpPr>
        <p:spPr>
          <a:xfrm>
            <a:off x="218682" y="1196752"/>
            <a:ext cx="8653342" cy="4662815"/>
          </a:xfrm>
          <a:prstGeom prst="rect">
            <a:avLst/>
          </a:prstGeom>
        </p:spPr>
        <p:txBody>
          <a:bodyPr wrap="square">
            <a:spAutoFit/>
          </a:bodyPr>
          <a:lstStyle/>
          <a:p>
            <a:pPr lvl="2"/>
            <a:endParaRPr lang="pt-BR" sz="1600" dirty="0">
              <a:latin typeface="Calibri" panose="020F0502020204030204" pitchFamily="34" charset="0"/>
            </a:endParaRPr>
          </a:p>
          <a:p>
            <a:pPr marL="342900" lvl="0" indent="-342900" algn="just">
              <a:buFont typeface="+mj-lt"/>
              <a:buAutoNum type="alphaUcPeriod" startAt="6"/>
            </a:pPr>
            <a:r>
              <a:rPr lang="pt-BR" sz="1400" dirty="0">
                <a:latin typeface="Arial" panose="020B0604020202020204" pitchFamily="34" charset="0"/>
                <a:ea typeface="Times New Roman" panose="02020603050405020304" pitchFamily="18" charset="0"/>
                <a:cs typeface="Arial" panose="020B0604020202020204" pitchFamily="34" charset="0"/>
              </a:rPr>
              <a:t>Se o gestor de frota (GFO ou GFU) entender que a melhor combinação econômica deve ter os preços revisados, ele poderá requisitar, via SOU LOG, a </a:t>
            </a:r>
            <a:r>
              <a:rPr lang="pt-BR" sz="1400" b="1" dirty="0">
                <a:latin typeface="Arial" panose="020B0604020202020204" pitchFamily="34" charset="0"/>
                <a:ea typeface="Times New Roman" panose="02020603050405020304" pitchFamily="18" charset="0"/>
                <a:cs typeface="Arial" panose="020B0604020202020204" pitchFamily="34" charset="0"/>
              </a:rPr>
              <a:t>revisão do orçamento</a:t>
            </a:r>
            <a:r>
              <a:rPr lang="pt-BR" sz="1400" dirty="0">
                <a:latin typeface="Arial" panose="020B0604020202020204" pitchFamily="34" charset="0"/>
                <a:ea typeface="Times New Roman" panose="02020603050405020304" pitchFamily="18" charset="0"/>
                <a:cs typeface="Arial" panose="020B0604020202020204" pitchFamily="34" charset="0"/>
              </a:rPr>
              <a:t>. Para isso, o gestor de frota deverá:</a:t>
            </a:r>
          </a:p>
          <a:p>
            <a:pPr marL="800100" lvl="1" indent="-342900" algn="just">
              <a:buFont typeface="+mj-lt"/>
              <a:buAutoNum type="alphaLcParenR"/>
            </a:pPr>
            <a:r>
              <a:rPr lang="pt-BR" sz="1400" b="1" dirty="0">
                <a:latin typeface="Arial" panose="020B0604020202020204" pitchFamily="34" charset="0"/>
                <a:ea typeface="Times New Roman" panose="02020603050405020304" pitchFamily="18" charset="0"/>
                <a:cs typeface="Arial" panose="020B0604020202020204" pitchFamily="34" charset="0"/>
              </a:rPr>
              <a:t>Com cotação: </a:t>
            </a:r>
          </a:p>
          <a:p>
            <a:pPr lvl="1" algn="just"/>
            <a:endParaRPr lang="pt-BR" sz="1400" b="1"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O gestor de frota deverá incluir a justificativa através da aba fórum de aprovadores, inserindo um novo tópico justificando as alterações necessárias.</a:t>
            </a:r>
          </a:p>
          <a:p>
            <a:pPr marL="800100" lvl="1" indent="-342900" algn="just">
              <a:buFont typeface="Wingdings" panose="05000000000000000000" pitchFamily="2" charset="2"/>
              <a:buChar char="ü"/>
            </a:pPr>
            <a:r>
              <a:rPr lang="pt-BR" sz="1400" dirty="0">
                <a:latin typeface="Arial" panose="020B0604020202020204" pitchFamily="34" charset="0"/>
                <a:ea typeface="Times New Roman" panose="02020603050405020304" pitchFamily="18" charset="0"/>
                <a:cs typeface="Arial" panose="020B0604020202020204" pitchFamily="34" charset="0"/>
              </a:rPr>
              <a:t>Após essa ação, o gestor de frota deverá clicar no botão “COTAÇÕES”, clicar no botão “NEGOCIAÇÃO”, selecionar o estabelecimento, escrever um breve relato e clicar em   “REGISTRAR”, conforme abaixo:</a:t>
            </a:r>
          </a:p>
          <a:p>
            <a:pPr marL="800100" lvl="1" indent="-342900" algn="jus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lvl="1"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7" name="Imagem 6"/>
          <p:cNvPicPr/>
          <p:nvPr/>
        </p:nvPicPr>
        <p:blipFill>
          <a:blip r:embed="rId2"/>
          <a:stretch>
            <a:fillRect/>
          </a:stretch>
        </p:blipFill>
        <p:spPr>
          <a:xfrm>
            <a:off x="1547664" y="4005064"/>
            <a:ext cx="6202916" cy="1530070"/>
          </a:xfrm>
          <a:prstGeom prst="rect">
            <a:avLst/>
          </a:prstGeom>
          <a:ln>
            <a:solidFill>
              <a:schemeClr val="accent1"/>
            </a:solidFill>
          </a:ln>
        </p:spPr>
      </p:pic>
    </p:spTree>
    <p:extLst>
      <p:ext uri="{BB962C8B-B14F-4D97-AF65-F5344CB8AC3E}">
        <p14:creationId xmlns:p14="http://schemas.microsoft.com/office/powerpoint/2010/main" val="2553796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14" name="Retângulo 13"/>
          <p:cNvSpPr/>
          <p:nvPr/>
        </p:nvSpPr>
        <p:spPr>
          <a:xfrm>
            <a:off x="231064" y="711411"/>
            <a:ext cx="8443315" cy="2585323"/>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spcBef>
                <a:spcPts val="1200"/>
              </a:spcBef>
              <a:spcAft>
                <a:spcPts val="600"/>
              </a:spcAft>
              <a:buFont typeface="+mj-lt"/>
              <a:buAutoNum type="alphaLcPeriod" startAt="2"/>
            </a:pPr>
            <a:r>
              <a:rPr lang="pt-BR" sz="1400" b="1" dirty="0">
                <a:latin typeface="Arial" panose="020B0604020202020204" pitchFamily="34" charset="0"/>
                <a:cs typeface="Arial" panose="020B0604020202020204" pitchFamily="34" charset="0"/>
              </a:rPr>
              <a:t>Sem cotação: </a:t>
            </a:r>
          </a:p>
          <a:p>
            <a:pPr marL="800100" lvl="1" indent="-34290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O gestor de frota deverá incluir a justificativa através da aba fórum de aprovadores, inserindo um novo tópico justificando as alterações necessárias.</a:t>
            </a:r>
          </a:p>
          <a:p>
            <a:pPr marL="800100" lvl="1" indent="-34290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Após essa ação, o gestor de frota deverá clicar na “ITENS”, selecionar o item a ser revisado, descrever o relato da revisão e clicar no botão “revisar”, conforme abaixo:</a:t>
            </a: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2" name="Imagem 1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59632" y="3140968"/>
            <a:ext cx="6912768" cy="2248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2092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7" name="Retângulo 6"/>
          <p:cNvSpPr/>
          <p:nvPr/>
        </p:nvSpPr>
        <p:spPr>
          <a:xfrm>
            <a:off x="231064" y="3684919"/>
            <a:ext cx="8443315" cy="815608"/>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14" name="Retângulo 13"/>
          <p:cNvSpPr/>
          <p:nvPr/>
        </p:nvSpPr>
        <p:spPr>
          <a:xfrm>
            <a:off x="231064" y="711411"/>
            <a:ext cx="8443315" cy="1000274"/>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gn="just">
              <a:spcBef>
                <a:spcPts val="1200"/>
              </a:spcBef>
              <a:spcAft>
                <a:spcPts val="600"/>
              </a:spcAft>
              <a:buFont typeface="Wingdings" panose="05000000000000000000" pitchFamily="2" charset="2"/>
              <a:buChar char="ü"/>
            </a:pPr>
            <a:r>
              <a:rPr lang="pt-BR" sz="1400" dirty="0">
                <a:latin typeface="Arial" panose="020B0604020202020204" pitchFamily="34" charset="0"/>
                <a:cs typeface="Arial" panose="020B0604020202020204" pitchFamily="34" charset="0"/>
              </a:rPr>
              <a:t>Após essa etapa, o gestor de frota (GFO ou GFU) deverá acessar a aba “ORDEM DE SERVIÇO” e clicar no botão “REVISAR”.</a:t>
            </a: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6" name="Imagem 15"/>
          <p:cNvPicPr/>
          <p:nvPr/>
        </p:nvPicPr>
        <p:blipFill>
          <a:blip r:embed="rId2"/>
          <a:stretch>
            <a:fillRect/>
          </a:stretch>
        </p:blipFill>
        <p:spPr>
          <a:xfrm>
            <a:off x="1331640" y="2196585"/>
            <a:ext cx="6840760" cy="2303941"/>
          </a:xfrm>
          <a:prstGeom prst="rect">
            <a:avLst/>
          </a:prstGeom>
        </p:spPr>
      </p:pic>
    </p:spTree>
    <p:extLst>
      <p:ext uri="{BB962C8B-B14F-4D97-AF65-F5344CB8AC3E}">
        <p14:creationId xmlns:p14="http://schemas.microsoft.com/office/powerpoint/2010/main" val="4065611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12" name="Retângulo 11"/>
          <p:cNvSpPr/>
          <p:nvPr/>
        </p:nvSpPr>
        <p:spPr>
          <a:xfrm>
            <a:off x="236550" y="1299670"/>
            <a:ext cx="8579755" cy="3770263"/>
          </a:xfrm>
          <a:prstGeom prst="rect">
            <a:avLst/>
          </a:prstGeom>
        </p:spPr>
        <p:txBody>
          <a:bodyPr wrap="square">
            <a:spAutoFit/>
          </a:bodyPr>
          <a:lstStyle/>
          <a:p>
            <a:pPr lvl="2" algn="just"/>
            <a:endParaRPr lang="pt-BR" sz="1400" dirty="0">
              <a:latin typeface="Arial" panose="020B0604020202020204" pitchFamily="34" charset="0"/>
              <a:cs typeface="Arial" panose="020B0604020202020204" pitchFamily="34" charset="0"/>
            </a:endParaRPr>
          </a:p>
          <a:p>
            <a:pPr marL="342900" lvl="0" indent="-342900" algn="just">
              <a:buFont typeface="+mj-lt"/>
              <a:buAutoNum type="alphaUcPeriod" startAt="7"/>
            </a:pPr>
            <a:r>
              <a:rPr lang="pt-BR" sz="1400" dirty="0">
                <a:latin typeface="Arial" panose="020B0604020202020204" pitchFamily="34" charset="0"/>
                <a:ea typeface="Times New Roman" panose="02020603050405020304" pitchFamily="18" charset="0"/>
                <a:cs typeface="Arial" panose="020B0604020202020204" pitchFamily="34" charset="0"/>
              </a:rPr>
              <a:t>Se mesmo após a revisão, o gestor de frota não concordar com a melhor combinação econômica indicada, ela deverá ser </a:t>
            </a:r>
            <a:r>
              <a:rPr lang="pt-BR" sz="1400" b="1" dirty="0">
                <a:latin typeface="Arial" panose="020B0604020202020204" pitchFamily="34" charset="0"/>
                <a:ea typeface="Times New Roman" panose="02020603050405020304" pitchFamily="18" charset="0"/>
                <a:cs typeface="Arial" panose="020B0604020202020204" pitchFamily="34" charset="0"/>
              </a:rPr>
              <a:t>reprovada</a:t>
            </a:r>
            <a:r>
              <a:rPr lang="pt-BR" sz="1400" dirty="0">
                <a:latin typeface="Arial" panose="020B0604020202020204" pitchFamily="34" charset="0"/>
                <a:ea typeface="Times New Roman" panose="02020603050405020304" pitchFamily="18" charset="0"/>
                <a:cs typeface="Arial" panose="020B0604020202020204" pitchFamily="34" charset="0"/>
              </a:rPr>
              <a:t> no SOU LOG. Para isso, ele deverá:</a:t>
            </a:r>
          </a:p>
          <a:p>
            <a:pPr lvl="0"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gestor de frota (GFO ou GFU) deverá acessar a aba “ORDEM DE SERVIÇO”, inserir um relato no campo “Relato do Gestor” e na “Justificativa da Aprovação ou Reprovação” e clicar no botão “Reprovar</a:t>
            </a:r>
            <a:r>
              <a:rPr lang="pt-BR" sz="1400" i="1" dirty="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a:t>
            </a:r>
          </a:p>
          <a:p>
            <a:pPr marL="1257300" lvl="2" indent="-342900" algn="just">
              <a:buFont typeface="Wingdings" panose="05000000000000000000" pitchFamily="2" charset="2"/>
              <a:buChar char="v"/>
            </a:pPr>
            <a:r>
              <a:rPr lang="pt-BR" sz="1400" dirty="0">
                <a:latin typeface="Arial" panose="020B0604020202020204" pitchFamily="34" charset="0"/>
                <a:cs typeface="Arial" panose="020B0604020202020204" pitchFamily="34" charset="0"/>
              </a:rPr>
              <a:t>Sugerimos que antes da reprovação da ordem de serviço, o gestor de frota comunique a equipe plataforma inserindo um tópico no fórum de aprovadores.</a:t>
            </a:r>
          </a:p>
          <a:p>
            <a:pPr marL="800100" lvl="1" indent="-342900" algn="just">
              <a:spcBef>
                <a:spcPts val="1200"/>
              </a:spcBef>
              <a:spcAft>
                <a:spcPts val="600"/>
              </a:spcAft>
              <a:buFont typeface="Wingdings" panose="05000000000000000000" pitchFamily="2" charset="2"/>
              <a:buChar char="ü"/>
            </a:pPr>
            <a:endParaRPr lang="pt-BR" sz="1600" dirty="0">
              <a:latin typeface="Calibri" panose="020F0502020204030204" pitchFamily="34" charset="0"/>
            </a:endParaRPr>
          </a:p>
          <a:p>
            <a:pPr marL="800100" lvl="1" indent="-342900" algn="just">
              <a:spcBef>
                <a:spcPts val="1200"/>
              </a:spcBef>
              <a:spcAft>
                <a:spcPts val="600"/>
              </a:spcAft>
              <a:buFont typeface="Wingdings" panose="05000000000000000000" pitchFamily="2" charset="2"/>
              <a:buChar char="ü"/>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7" name="Imagem 16"/>
          <p:cNvPicPr/>
          <p:nvPr/>
        </p:nvPicPr>
        <p:blipFill rotWithShape="1">
          <a:blip r:embed="rId2"/>
          <a:srcRect r="430"/>
          <a:stretch/>
        </p:blipFill>
        <p:spPr bwMode="auto">
          <a:xfrm>
            <a:off x="2123728" y="3645024"/>
            <a:ext cx="5184576" cy="22134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3431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7" name="Retângulo 6"/>
          <p:cNvSpPr/>
          <p:nvPr/>
        </p:nvSpPr>
        <p:spPr>
          <a:xfrm>
            <a:off x="231064" y="625447"/>
            <a:ext cx="8640960" cy="5139869"/>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400" b="1" u="sng" dirty="0">
              <a:latin typeface="Arial" panose="020B0604020202020204" pitchFamily="34" charset="0"/>
              <a:cs typeface="Arial" panose="020B0604020202020204" pitchFamily="34" charset="0"/>
            </a:endParaRPr>
          </a:p>
          <a:p>
            <a:pPr algn="just">
              <a:spcBef>
                <a:spcPts val="1200"/>
              </a:spcBef>
              <a:spcAft>
                <a:spcPts val="600"/>
              </a:spcAft>
            </a:pPr>
            <a:r>
              <a:rPr lang="pt-BR" sz="1400" b="1" u="sng" dirty="0">
                <a:latin typeface="Arial" panose="020B0604020202020204" pitchFamily="34" charset="0"/>
                <a:cs typeface="Arial" panose="020B0604020202020204" pitchFamily="34" charset="0"/>
              </a:rPr>
              <a:t>ATENÇÃO:</a:t>
            </a:r>
            <a:r>
              <a:rPr lang="pt-BR" sz="1400" dirty="0">
                <a:latin typeface="Arial" panose="020B0604020202020204" pitchFamily="34" charset="0"/>
                <a:cs typeface="Arial" panose="020B0604020202020204" pitchFamily="34" charset="0"/>
              </a:rPr>
              <a:t> Quando o valor da manutenção </a:t>
            </a:r>
            <a:r>
              <a:rPr lang="pt-BR" sz="1400" b="1" dirty="0">
                <a:latin typeface="Arial" panose="020B0604020202020204" pitchFamily="34" charset="0"/>
                <a:cs typeface="Arial" panose="020B0604020202020204" pitchFamily="34" charset="0"/>
              </a:rPr>
              <a:t>aprovada</a:t>
            </a:r>
            <a:r>
              <a:rPr lang="pt-BR" sz="1400" dirty="0">
                <a:latin typeface="Arial" panose="020B0604020202020204" pitchFamily="34" charset="0"/>
                <a:cs typeface="Arial" panose="020B0604020202020204" pitchFamily="34" charset="0"/>
              </a:rPr>
              <a:t> pelo gestor de frota (GFO ou GFU) somado ao valor das manutenções realizadas nos últimos 12 (doze) meses ultrapassar 40% do valor venal do veículo, tal manutenção deverá também ser </a:t>
            </a:r>
            <a:r>
              <a:rPr lang="pt-BR" sz="1400" b="1" dirty="0">
                <a:latin typeface="Arial" panose="020B0604020202020204" pitchFamily="34" charset="0"/>
                <a:cs typeface="Arial" panose="020B0604020202020204" pitchFamily="34" charset="0"/>
              </a:rPr>
              <a:t>autorizada</a:t>
            </a:r>
            <a:r>
              <a:rPr lang="pt-BR" sz="1400" dirty="0">
                <a:latin typeface="Arial" panose="020B0604020202020204" pitchFamily="34" charset="0"/>
                <a:cs typeface="Arial" panose="020B0604020202020204" pitchFamily="34" charset="0"/>
              </a:rPr>
              <a:t> pelo gestor de frota do Estado (GFE) para que possa ser realizada.</a:t>
            </a:r>
          </a:p>
          <a:p>
            <a:pPr marL="28575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O status da manutenção permanecerá “em aprovação” até que a SEPLAG autorize ou reprove a manutenção, com base em justificativa enviada pelo gestor de frota;</a:t>
            </a:r>
          </a:p>
          <a:p>
            <a:pPr algn="just"/>
            <a:endParaRPr lang="pt-BR"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Caso a SEPLAG reprove a manutenção, ela será cancelada;</a:t>
            </a:r>
          </a:p>
          <a:p>
            <a:pPr algn="just"/>
            <a:endParaRPr lang="pt-BR"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Caso a SEPLAG a autorize, a manutenção poderá ser iniciada.</a:t>
            </a:r>
          </a:p>
          <a:p>
            <a:pPr algn="just"/>
            <a:endParaRPr lang="pt-BR"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pt-BR" sz="1400" b="1" dirty="0">
                <a:latin typeface="Arial" panose="020B0604020202020204" pitchFamily="34" charset="0"/>
                <a:cs typeface="Arial" panose="020B0604020202020204" pitchFamily="34" charset="0"/>
              </a:rPr>
              <a:t>O gestor de frota (GFO ou GFU) deve incluir um tópico no fórum de aprovadores justificando a necessidade da aprovação do serviço.</a:t>
            </a:r>
            <a:endParaRPr lang="pt-BR" sz="1400" dirty="0">
              <a:latin typeface="Arial" panose="020B0604020202020204" pitchFamily="34" charset="0"/>
              <a:cs typeface="Arial" panose="020B0604020202020204" pitchFamily="34" charset="0"/>
            </a:endParaRPr>
          </a:p>
          <a:p>
            <a:pPr lvl="1"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464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7" name="Retângulo 6"/>
          <p:cNvSpPr/>
          <p:nvPr/>
        </p:nvSpPr>
        <p:spPr>
          <a:xfrm>
            <a:off x="323528" y="1005541"/>
            <a:ext cx="8640960" cy="7525137"/>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ndParaRPr>
          </a:p>
          <a:p>
            <a:pPr algn="just">
              <a:spcBef>
                <a:spcPts val="1200"/>
              </a:spcBef>
              <a:spcAft>
                <a:spcPts val="600"/>
              </a:spcAft>
            </a:pPr>
            <a:r>
              <a:rPr lang="pt-BR" sz="1400" dirty="0"/>
              <a:t>Caso a manutenção não se enquadre na regra dos 40%, quando da aprovação pelo gestor de frota (GFO/GFU), o sistema exibirá mensagem informando que a Ordem de Serviço foi aprovada, conforme figura seguinte:</a:t>
            </a: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r>
              <a:rPr lang="pt-BR" sz="1400" dirty="0">
                <a:latin typeface="Arial" panose="020B0604020202020204" pitchFamily="34" charset="0"/>
                <a:cs typeface="Arial" panose="020B0604020202020204" pitchFamily="34" charset="0"/>
              </a:rPr>
              <a:t> Neste caso, o status da Ordem de Serviço é alterado para “APROVADA E NÃO INICIADA”.</a:t>
            </a:r>
          </a:p>
          <a:p>
            <a:pPr marL="742950" lvl="1" indent="-285750" algn="just">
              <a:spcBef>
                <a:spcPts val="1200"/>
              </a:spcBef>
              <a:spcAft>
                <a:spcPts val="600"/>
              </a:spcAft>
              <a:buFont typeface="Wingdings" panose="05000000000000000000" pitchFamily="2" charset="2"/>
              <a:buChar char="v"/>
            </a:pPr>
            <a:r>
              <a:rPr lang="pt-BR" sz="1400" dirty="0">
                <a:latin typeface="Arial" panose="020B0604020202020204" pitchFamily="34" charset="0"/>
                <a:cs typeface="Arial" panose="020B0604020202020204" pitchFamily="34" charset="0"/>
              </a:rPr>
              <a:t>Essa etapa finaliza o processo de orçamentação, registrando no sistema SOU LOG a data e hora, atendendo dessa forma o IMR referente ao indicador “Prazos de orçamentação”.</a:t>
            </a: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algn="just">
              <a:spcBef>
                <a:spcPts val="1200"/>
              </a:spcBef>
              <a:spcAft>
                <a:spcPts val="600"/>
              </a:spcAft>
            </a:pPr>
            <a:endParaRPr lang="pt-BR" sz="1400" dirty="0">
              <a:latin typeface="Arial" panose="020B0604020202020204" pitchFamily="34" charset="0"/>
              <a:cs typeface="Arial" panose="020B0604020202020204" pitchFamily="34" charset="0"/>
            </a:endParaRPr>
          </a:p>
          <a:p>
            <a:pPr marL="800100" lvl="1" indent="-342900" algn="just">
              <a:spcBef>
                <a:spcPts val="1200"/>
              </a:spcBef>
              <a:spcAft>
                <a:spcPts val="600"/>
              </a:spcAft>
              <a:buFont typeface="Wingdings" panose="05000000000000000000" pitchFamily="2" charset="2"/>
              <a:buChar char="ü"/>
            </a:pPr>
            <a:endParaRPr lang="pt-BR" sz="1400" dirty="0">
              <a:latin typeface="Arial" panose="020B0604020202020204" pitchFamily="34" charset="0"/>
              <a:cs typeface="Arial" panose="020B0604020202020204" pitchFamily="34" charset="0"/>
            </a:endParaRPr>
          </a:p>
          <a:p>
            <a:pPr marL="800100" lvl="1" indent="-342900" algn="just">
              <a:spcBef>
                <a:spcPts val="1200"/>
              </a:spcBef>
              <a:spcAft>
                <a:spcPts val="600"/>
              </a:spcAft>
              <a:buFont typeface="Wingdings" panose="05000000000000000000" pitchFamily="2" charset="2"/>
              <a:buChar char="ü"/>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lvl="1"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0" name="Imagem 9"/>
          <p:cNvPicPr>
            <a:picLocks noChangeAspect="1"/>
          </p:cNvPicPr>
          <p:nvPr/>
        </p:nvPicPr>
        <p:blipFill>
          <a:blip r:embed="rId2"/>
          <a:stretch>
            <a:fillRect/>
          </a:stretch>
        </p:blipFill>
        <p:spPr>
          <a:xfrm>
            <a:off x="2029792" y="2132856"/>
            <a:ext cx="4847936" cy="2051050"/>
          </a:xfrm>
          <a:prstGeom prst="rect">
            <a:avLst/>
          </a:prstGeom>
        </p:spPr>
      </p:pic>
    </p:spTree>
    <p:extLst>
      <p:ext uri="{BB962C8B-B14F-4D97-AF65-F5344CB8AC3E}">
        <p14:creationId xmlns:p14="http://schemas.microsoft.com/office/powerpoint/2010/main" val="791345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11" name="Retângulo 10"/>
          <p:cNvSpPr/>
          <p:nvPr/>
        </p:nvSpPr>
        <p:spPr>
          <a:xfrm>
            <a:off x="231064" y="735643"/>
            <a:ext cx="8640960" cy="2339102"/>
          </a:xfrm>
          <a:prstGeom prst="rect">
            <a:avLst/>
          </a:prstGeom>
        </p:spPr>
        <p:txBody>
          <a:bodyPr wrap="square">
            <a:spAutoFit/>
          </a:bodyPr>
          <a:lstStyle/>
          <a:p>
            <a:pPr lvl="2"/>
            <a:endParaRPr lang="pt-BR" sz="1600" dirty="0">
              <a:latin typeface="Calibri" panose="020F0502020204030204" pitchFamily="34" charset="0"/>
            </a:endParaRPr>
          </a:p>
          <a:p>
            <a:pPr lvl="2"/>
            <a:endParaRPr lang="pt-BR" sz="1600" dirty="0">
              <a:latin typeface="Calibri" panose="020F0502020204030204" pitchFamily="34" charset="0"/>
            </a:endParaRP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Entretanto, caso a manutenção se enquadre na regra dos 40%, o gestor de frota, no momento de sua aprovação, tomará ciência da situação por meio de mensagem exibida pelo sistema SOU LOG, informando que é necessária aprovação da próxima alçada (no caso, o GFE). A figura seguinte ilustra a situação: </a:t>
            </a: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2" name="Imagem 11" descr="cid:image002.jpg@01D47C34.C543DE5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9632" y="2195200"/>
            <a:ext cx="6768752" cy="1887956"/>
          </a:xfrm>
          <a:prstGeom prst="rect">
            <a:avLst/>
          </a:prstGeom>
          <a:noFill/>
          <a:ln>
            <a:noFill/>
          </a:ln>
        </p:spPr>
      </p:pic>
      <p:sp>
        <p:nvSpPr>
          <p:cNvPr id="13" name="Retângulo 12"/>
          <p:cNvSpPr/>
          <p:nvPr/>
        </p:nvSpPr>
        <p:spPr>
          <a:xfrm>
            <a:off x="208485" y="3733251"/>
            <a:ext cx="8638883" cy="2477601"/>
          </a:xfrm>
          <a:prstGeom prst="rect">
            <a:avLst/>
          </a:prstGeom>
        </p:spPr>
        <p:txBody>
          <a:bodyPr wrap="square">
            <a:spAutoFit/>
          </a:bodyPr>
          <a:lstStyle/>
          <a:p>
            <a:pPr lvl="2" algn="just"/>
            <a:endParaRPr lang="pt-BR" sz="1400" dirty="0">
              <a:latin typeface="Arial" panose="020B0604020202020204" pitchFamily="34" charset="0"/>
              <a:cs typeface="Arial" panose="020B0604020202020204" pitchFamily="34" charset="0"/>
            </a:endParaRPr>
          </a:p>
          <a:p>
            <a:pPr lvl="2" algn="just"/>
            <a:endParaRPr lang="pt-BR" sz="1400" dirty="0">
              <a:latin typeface="Arial" panose="020B0604020202020204" pitchFamily="34" charset="0"/>
              <a:cs typeface="Arial" panose="020B0604020202020204" pitchFamily="34" charset="0"/>
            </a:endParaRPr>
          </a:p>
          <a:p>
            <a:pPr algn="just"/>
            <a:r>
              <a:rPr lang="pt-BR" sz="1400" dirty="0">
                <a:latin typeface="Arial" panose="020B0604020202020204" pitchFamily="34" charset="0"/>
                <a:ea typeface="Times New Roman" panose="02020603050405020304" pitchFamily="18" charset="0"/>
                <a:cs typeface="Arial" panose="020B0604020202020204" pitchFamily="34" charset="0"/>
              </a:rPr>
              <a:t>Nessa situação, o status da Ordem de Serviço não é alterado, continuando bloqueado para o estabelecimento iniciar os serviços até que haja a aprovação pelo GFE.</a:t>
            </a:r>
          </a:p>
          <a:p>
            <a:pPr algn="just"/>
            <a:endParaRPr lang="pt-BR" sz="1400" dirty="0">
              <a:latin typeface="Arial" panose="020B0604020202020204" pitchFamily="34" charset="0"/>
              <a:ea typeface="Times New Roman" panose="02020603050405020304" pitchFamily="18" charset="0"/>
              <a:cs typeface="Arial" panose="020B0604020202020204" pitchFamily="34" charset="0"/>
            </a:endParaRPr>
          </a:p>
          <a:p>
            <a:pPr algn="just"/>
            <a:r>
              <a:rPr lang="pt-BR" sz="1400" b="1" u="sng" dirty="0">
                <a:latin typeface="Arial" panose="020B0604020202020204" pitchFamily="34" charset="0"/>
                <a:ea typeface="Times New Roman" panose="02020603050405020304" pitchFamily="18" charset="0"/>
                <a:cs typeface="Arial" panose="020B0604020202020204" pitchFamily="34" charset="0"/>
              </a:rPr>
              <a:t>Importante</a:t>
            </a:r>
            <a:r>
              <a:rPr lang="pt-BR" sz="1400" dirty="0">
                <a:latin typeface="Arial" panose="020B0604020202020204" pitchFamily="34" charset="0"/>
                <a:ea typeface="Times New Roman" panose="02020603050405020304" pitchFamily="18" charset="0"/>
                <a:cs typeface="Arial" panose="020B0604020202020204" pitchFamily="34" charset="0"/>
              </a:rPr>
              <a:t>: Para que o GFE realize a aprovação/autorização da manutenção pendente, é necessário que o GFO/GFU insiram, no sistema SOU LOG, a justificativa para a manutenção em aprovação.</a:t>
            </a: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70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3.9.1 Procedimentos para a Aprovação</a:t>
            </a:r>
          </a:p>
        </p:txBody>
      </p:sp>
      <p:sp>
        <p:nvSpPr>
          <p:cNvPr id="9" name="Retângulo 8"/>
          <p:cNvSpPr/>
          <p:nvPr/>
        </p:nvSpPr>
        <p:spPr>
          <a:xfrm>
            <a:off x="240812" y="687793"/>
            <a:ext cx="8631212" cy="2723823"/>
          </a:xfrm>
          <a:prstGeom prst="rect">
            <a:avLst/>
          </a:prstGeom>
        </p:spPr>
        <p:txBody>
          <a:bodyPr wrap="square">
            <a:spAutoFit/>
          </a:bodyPr>
          <a:lstStyle/>
          <a:p>
            <a:pPr lvl="2"/>
            <a:endParaRPr lang="pt-BR" sz="1600" dirty="0">
              <a:latin typeface="Calibri" panose="020F0502020204030204" pitchFamily="34" charset="0"/>
            </a:endParaRPr>
          </a:p>
          <a:p>
            <a:pPr lvl="2"/>
            <a:endParaRPr lang="pt-BR" sz="1600" dirty="0">
              <a:latin typeface="Calibri" panose="020F0502020204030204" pitchFamily="34" charset="0"/>
            </a:endParaRP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As justificativas deverão ser inseridas na aba </a:t>
            </a:r>
            <a:r>
              <a:rPr lang="pt-BR" sz="1400" b="1" dirty="0">
                <a:latin typeface="Arial" panose="020B0604020202020204" pitchFamily="34" charset="0"/>
                <a:ea typeface="Times New Roman" panose="02020603050405020304" pitchFamily="18" charset="0"/>
                <a:cs typeface="Arial" panose="020B0604020202020204" pitchFamily="34" charset="0"/>
              </a:rPr>
              <a:t>“Fórum de Aprovadores”, </a:t>
            </a:r>
            <a:r>
              <a:rPr lang="pt-BR" sz="1400" dirty="0">
                <a:latin typeface="Arial" panose="020B0604020202020204" pitchFamily="34" charset="0"/>
                <a:ea typeface="Times New Roman" panose="02020603050405020304" pitchFamily="18" charset="0"/>
                <a:cs typeface="Arial" panose="020B0604020202020204" pitchFamily="34" charset="0"/>
              </a:rPr>
              <a:t>de forma a ficar registrada no sistema e acessível pelo GFE, para consulta. A figura a seguir exemplifica a aba </a:t>
            </a:r>
            <a:r>
              <a:rPr lang="pt-BR" sz="1400" b="1" dirty="0">
                <a:latin typeface="Arial" panose="020B0604020202020204" pitchFamily="34" charset="0"/>
                <a:ea typeface="Times New Roman" panose="02020603050405020304" pitchFamily="18" charset="0"/>
                <a:cs typeface="Arial" panose="020B0604020202020204" pitchFamily="34" charset="0"/>
              </a:rPr>
              <a:t>“Fórum de Aprovadores”, </a:t>
            </a:r>
            <a:r>
              <a:rPr lang="pt-BR" sz="1400" dirty="0">
                <a:latin typeface="Arial" panose="020B0604020202020204" pitchFamily="34" charset="0"/>
                <a:ea typeface="Times New Roman" panose="02020603050405020304" pitchFamily="18" charset="0"/>
                <a:cs typeface="Arial" panose="020B0604020202020204" pitchFamily="34" charset="0"/>
              </a:rPr>
              <a:t>para inserção de justificativas no sistema:</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rotWithShape="1">
          <a:blip r:embed="rId2" cstate="print">
            <a:extLst>
              <a:ext uri="{28A0092B-C50C-407E-A947-70E740481C1C}">
                <a14:useLocalDpi xmlns:a14="http://schemas.microsoft.com/office/drawing/2010/main" val="0"/>
              </a:ext>
            </a:extLst>
          </a:blip>
          <a:srcRect/>
          <a:stretch/>
        </p:blipFill>
        <p:spPr bwMode="auto">
          <a:xfrm>
            <a:off x="899592" y="2708920"/>
            <a:ext cx="7560840" cy="2160240"/>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50939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8" name="Retângulo 7"/>
          <p:cNvSpPr/>
          <p:nvPr/>
        </p:nvSpPr>
        <p:spPr>
          <a:xfrm>
            <a:off x="231064" y="671210"/>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 Procedimentos para a Troca de Mensagens </a:t>
            </a:r>
          </a:p>
        </p:txBody>
      </p:sp>
      <p:sp>
        <p:nvSpPr>
          <p:cNvPr id="13" name="Retângulo 12"/>
          <p:cNvSpPr/>
          <p:nvPr/>
        </p:nvSpPr>
        <p:spPr>
          <a:xfrm>
            <a:off x="231064" y="1073956"/>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3.10.1 Mensagens com a Oficina</a:t>
            </a:r>
          </a:p>
        </p:txBody>
      </p:sp>
      <p:sp>
        <p:nvSpPr>
          <p:cNvPr id="14" name="Retângulo 13"/>
          <p:cNvSpPr/>
          <p:nvPr/>
        </p:nvSpPr>
        <p:spPr>
          <a:xfrm>
            <a:off x="234792" y="1274011"/>
            <a:ext cx="8637232" cy="2939266"/>
          </a:xfrm>
          <a:prstGeom prst="rect">
            <a:avLst/>
          </a:prstGeom>
        </p:spPr>
        <p:txBody>
          <a:bodyPr wrap="square">
            <a:spAutoFit/>
          </a:bodyPr>
          <a:lstStyle/>
          <a:p>
            <a:pPr lvl="2"/>
            <a:endParaRPr lang="pt-BR" sz="1600" dirty="0">
              <a:latin typeface="Calibri" panose="020F0502020204030204" pitchFamily="34" charset="0"/>
            </a:endParaRPr>
          </a:p>
          <a:p>
            <a:pPr lvl="2"/>
            <a:endParaRPr lang="pt-BR" sz="1600" dirty="0">
              <a:latin typeface="Calibri" panose="020F0502020204030204" pitchFamily="34" charset="0"/>
            </a:endParaRPr>
          </a:p>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Na etapa de aprovação, a comunicação entre os atores envolvidos e a oficina é muito importante. O SOU LOG possui funcionalidade que permite a troca de mensagens entre os aprovadores e a oficina.</a:t>
            </a: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Para acessar a funcionalidade de envio de mensagens, o usuário deverá clicar no ícone “Fale com a Oficina” dentro da ordem de serviço.</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8" name="Imagem 17"/>
          <p:cNvPicPr/>
          <p:nvPr/>
        </p:nvPicPr>
        <p:blipFill>
          <a:blip r:embed="rId2"/>
          <a:stretch>
            <a:fillRect/>
          </a:stretch>
        </p:blipFill>
        <p:spPr>
          <a:xfrm>
            <a:off x="2483768" y="3061773"/>
            <a:ext cx="4248472" cy="2703117"/>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57735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1. O MODELO DE MANUTENÇÃO DE VEÍCULOS</a:t>
            </a:r>
          </a:p>
        </p:txBody>
      </p:sp>
      <p:sp>
        <p:nvSpPr>
          <p:cNvPr id="7" name="Retângulo 6"/>
          <p:cNvSpPr/>
          <p:nvPr/>
        </p:nvSpPr>
        <p:spPr>
          <a:xfrm>
            <a:off x="231064" y="857907"/>
            <a:ext cx="7213834" cy="400110"/>
          </a:xfrm>
          <a:prstGeom prst="rect">
            <a:avLst/>
          </a:prstGeom>
        </p:spPr>
        <p:txBody>
          <a:bodyPr wrap="none">
            <a:spAutoFit/>
          </a:bodyPr>
          <a:lstStyle/>
          <a:p>
            <a:r>
              <a:rPr lang="pt-BR" dirty="0">
                <a:solidFill>
                  <a:srgbClr val="C00000"/>
                </a:solidFill>
                <a:latin typeface="Arial" pitchFamily="34" charset="0"/>
                <a:cs typeface="Arial" pitchFamily="34" charset="0"/>
              </a:rPr>
              <a:t>1.4 </a:t>
            </a:r>
            <a:r>
              <a:rPr lang="pt-BR" sz="2000" dirty="0">
                <a:solidFill>
                  <a:srgbClr val="C00000"/>
                </a:solidFill>
                <a:latin typeface="Arial" pitchFamily="34" charset="0"/>
                <a:cs typeface="Arial" pitchFamily="34" charset="0"/>
              </a:rPr>
              <a:t>Inclusão e Bloqueio </a:t>
            </a:r>
            <a:r>
              <a:rPr lang="pt-BR" dirty="0">
                <a:solidFill>
                  <a:srgbClr val="C00000"/>
                </a:solidFill>
                <a:latin typeface="Arial" pitchFamily="34" charset="0"/>
                <a:cs typeface="Arial" pitchFamily="34" charset="0"/>
              </a:rPr>
              <a:t>de Estabelecimento na Rede Credenciada</a:t>
            </a:r>
          </a:p>
        </p:txBody>
      </p:sp>
      <p:pic>
        <p:nvPicPr>
          <p:cNvPr id="8" name="Imagem 7"/>
          <p:cNvPicPr/>
          <p:nvPr/>
        </p:nvPicPr>
        <p:blipFill rotWithShape="1">
          <a:blip r:embed="rId2" cstate="screen">
            <a:extLst>
              <a:ext uri="{28A0092B-C50C-407E-A947-70E740481C1C}">
                <a14:useLocalDpi xmlns:a14="http://schemas.microsoft.com/office/drawing/2010/main"/>
              </a:ext>
            </a:extLst>
          </a:blip>
          <a:srcRect/>
          <a:stretch/>
        </p:blipFill>
        <p:spPr bwMode="auto">
          <a:xfrm>
            <a:off x="1907704" y="1999620"/>
            <a:ext cx="5040000" cy="39600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2" name="Retângulo 1"/>
          <p:cNvSpPr/>
          <p:nvPr/>
        </p:nvSpPr>
        <p:spPr>
          <a:xfrm>
            <a:off x="231064" y="1444714"/>
            <a:ext cx="8640960" cy="523220"/>
          </a:xfrm>
          <a:prstGeom prst="rect">
            <a:avLst/>
          </a:prstGeom>
        </p:spPr>
        <p:txBody>
          <a:bodyPr wrap="square">
            <a:spAutoFit/>
          </a:bodyPr>
          <a:lstStyle/>
          <a:p>
            <a:pPr lvl="0" algn="just">
              <a:spcBef>
                <a:spcPts val="0"/>
              </a:spcBef>
              <a:spcAft>
                <a:spcPts val="600"/>
              </a:spcAft>
              <a:buFont typeface="Wingdings" panose="05000000000000000000" pitchFamily="2" charset="2"/>
              <a:buChar char="Ø"/>
              <a:defRPr/>
            </a:pPr>
            <a:r>
              <a:rPr lang="pt-BR" sz="1400" dirty="0">
                <a:latin typeface="Arial" panose="020B0604020202020204" pitchFamily="34" charset="0"/>
                <a:cs typeface="Arial" panose="020B0604020202020204" pitchFamily="34" charset="0"/>
              </a:rPr>
              <a:t> </a:t>
            </a:r>
            <a:r>
              <a:rPr lang="pt-BR" sz="1400" b="1" dirty="0">
                <a:solidFill>
                  <a:srgbClr val="C00000"/>
                </a:solidFill>
                <a:latin typeface="Arial" panose="020B0604020202020204" pitchFamily="34" charset="0"/>
                <a:cs typeface="Arial" panose="020B0604020202020204" pitchFamily="34" charset="0"/>
              </a:rPr>
              <a:t>É previsto no edital a possibilidade </a:t>
            </a:r>
            <a:r>
              <a:rPr lang="pt-BR" sz="1400" dirty="0">
                <a:latin typeface="Arial" panose="020B0604020202020204" pitchFamily="34" charset="0"/>
                <a:cs typeface="Arial" panose="020B0604020202020204" pitchFamily="34" charset="0"/>
              </a:rPr>
              <a:t>de bloqueio de estabelecimentos devido à reincidência de falhas na qualidade do serviço prestado.</a:t>
            </a:r>
          </a:p>
        </p:txBody>
      </p:sp>
      <p:sp>
        <p:nvSpPr>
          <p:cNvPr id="9" name="Elipse 8"/>
          <p:cNvSpPr/>
          <p:nvPr/>
        </p:nvSpPr>
        <p:spPr>
          <a:xfrm>
            <a:off x="2005900" y="3861048"/>
            <a:ext cx="4843607" cy="1944216"/>
          </a:xfrm>
          <a:prstGeom prst="ellipse">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O formulário deve ser encaminhado somente para a SEPLAG, e-mail:</a:t>
            </a:r>
          </a:p>
          <a:p>
            <a:pPr algn="ctr"/>
            <a:r>
              <a:rPr lang="pt-BR" sz="2000" b="1" dirty="0">
                <a:solidFill>
                  <a:schemeClr val="bg1"/>
                </a:solidFill>
              </a:rPr>
              <a:t>gtm@planejamento.mg.gov.br</a:t>
            </a:r>
          </a:p>
        </p:txBody>
      </p:sp>
    </p:spTree>
    <p:extLst>
      <p:ext uri="{BB962C8B-B14F-4D97-AF65-F5344CB8AC3E}">
        <p14:creationId xmlns:p14="http://schemas.microsoft.com/office/powerpoint/2010/main" val="28458827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3.10.1 Mensagens com a Oficina</a:t>
            </a:r>
          </a:p>
        </p:txBody>
      </p:sp>
      <p:sp>
        <p:nvSpPr>
          <p:cNvPr id="9" name="Retângulo 8"/>
          <p:cNvSpPr/>
          <p:nvPr/>
        </p:nvSpPr>
        <p:spPr>
          <a:xfrm>
            <a:off x="233141" y="874519"/>
            <a:ext cx="8638883" cy="2582758"/>
          </a:xfrm>
          <a:prstGeom prst="rect">
            <a:avLst/>
          </a:prstGeom>
        </p:spPr>
        <p:txBody>
          <a:bodyPr wrap="square">
            <a:spAutoFit/>
          </a:bodyPr>
          <a:lstStyle/>
          <a:p>
            <a:pPr lvl="2"/>
            <a:endParaRPr lang="pt-BR" sz="1600" dirty="0">
              <a:latin typeface="Calibri" panose="020F0502020204030204" pitchFamily="34" charset="0"/>
            </a:endParaRPr>
          </a:p>
          <a:p>
            <a:pPr lvl="2"/>
            <a:endParaRPr lang="pt-BR" sz="1600" dirty="0">
              <a:latin typeface="Calibri" panose="020F0502020204030204" pitchFamily="34" charset="0"/>
            </a:endParaRPr>
          </a:p>
          <a:p>
            <a:pPr algn="just">
              <a:spcBef>
                <a:spcPts val="1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Ao clicar no ícone será aberta uma aba para troca de mensagens com a oficina. Sempre que houver uma nova troca de mensagens os envolvidos serão comunicados por e-mail, sendo possível acessar a conversa diretamente pelo e-mail, pela própria ordem de serviço ou através do menu “mensagens com a oficina”.</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stretch>
            <a:fillRect/>
          </a:stretch>
        </p:blipFill>
        <p:spPr>
          <a:xfrm>
            <a:off x="2391304" y="2276872"/>
            <a:ext cx="4320480" cy="3672408"/>
          </a:xfrm>
          <a:prstGeom prst="rect">
            <a:avLst/>
          </a:prstGeom>
        </p:spPr>
      </p:pic>
    </p:spTree>
    <p:extLst>
      <p:ext uri="{BB962C8B-B14F-4D97-AF65-F5344CB8AC3E}">
        <p14:creationId xmlns:p14="http://schemas.microsoft.com/office/powerpoint/2010/main" val="3929043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3.10.1 Mensagens com a Oficina</a:t>
            </a:r>
          </a:p>
        </p:txBody>
      </p:sp>
      <p:sp>
        <p:nvSpPr>
          <p:cNvPr id="7" name="Retângulo 6"/>
          <p:cNvSpPr/>
          <p:nvPr/>
        </p:nvSpPr>
        <p:spPr>
          <a:xfrm>
            <a:off x="233141" y="656620"/>
            <a:ext cx="8638883" cy="2446824"/>
          </a:xfrm>
          <a:prstGeom prst="rect">
            <a:avLst/>
          </a:prstGeom>
        </p:spPr>
        <p:txBody>
          <a:bodyPr wrap="square">
            <a:spAutoFit/>
          </a:bodyPr>
          <a:lstStyle/>
          <a:p>
            <a:pPr lvl="2" algn="just"/>
            <a:endParaRPr lang="pt-BR" sz="1400" dirty="0">
              <a:latin typeface="Arial" panose="020B0604020202020204" pitchFamily="34" charset="0"/>
              <a:cs typeface="Arial" panose="020B0604020202020204" pitchFamily="34" charset="0"/>
            </a:endParaRPr>
          </a:p>
          <a:p>
            <a:pPr lvl="2" algn="just"/>
            <a:endParaRPr lang="pt-BR" sz="1400" dirty="0">
              <a:latin typeface="Arial" panose="020B0604020202020204" pitchFamily="34" charset="0"/>
              <a:cs typeface="Arial" panose="020B0604020202020204" pitchFamily="34" charset="0"/>
            </a:endParaRP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No menu “Mensagens com a Oficina” são listadas todas as ordens de serviço que possuem interação do usuário, sendo possível registrar novas mensagens ou visualizar o histórico. </a:t>
            </a:r>
          </a:p>
          <a:p>
            <a:pPr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600"/>
              </a:spcAft>
              <a:buFont typeface="+mj-lt"/>
              <a:buAutoNum type="alphaUcPeriod" startAt="4"/>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1200"/>
              </a:spcBef>
              <a:spcAft>
                <a:spcPts val="600"/>
              </a:spcAft>
              <a:buFont typeface="+mj-lt"/>
              <a:buAutoNum type="alphaUcPeriod" startAt="4"/>
            </a:pP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m 7"/>
          <p:cNvPicPr/>
          <p:nvPr/>
        </p:nvPicPr>
        <p:blipFill rotWithShape="1">
          <a:blip r:embed="rId2"/>
          <a:srcRect r="525"/>
          <a:stretch/>
        </p:blipFill>
        <p:spPr bwMode="auto">
          <a:xfrm>
            <a:off x="1920944" y="1846868"/>
            <a:ext cx="5261199" cy="3311867"/>
          </a:xfrm>
          <a:prstGeom prst="rect">
            <a:avLst/>
          </a:prstGeom>
          <a:ln w="9525" cap="flat" cmpd="sng" algn="ctr">
            <a:solidFill>
              <a:srgbClr val="1F497D">
                <a:lumMod val="20000"/>
                <a:lumOff val="8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12" name="Retângulo 11"/>
          <p:cNvSpPr/>
          <p:nvPr/>
        </p:nvSpPr>
        <p:spPr>
          <a:xfrm>
            <a:off x="233141" y="5191899"/>
            <a:ext cx="8638883" cy="738664"/>
          </a:xfrm>
          <a:prstGeom prst="rect">
            <a:avLst/>
          </a:prstGeom>
        </p:spPr>
        <p:txBody>
          <a:bodyPr wrap="square">
            <a:spAutoFit/>
          </a:bodyPr>
          <a:lstStyle/>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Após a ordem de serviço estar com o status de “Cobrada” é possível visualizar o histórico das conversas diretamente na ordem de serviço, não sendo possível o registro de novas mensagens, a ordem de serviço com o status “COBRADA” não fica mais disponível na listagem do menu “Mensagens com a Oficina”.</a:t>
            </a:r>
            <a:endParaRPr lang="pt-BR"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85019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9" name="Retângulo 8"/>
          <p:cNvSpPr/>
          <p:nvPr/>
        </p:nvSpPr>
        <p:spPr>
          <a:xfrm>
            <a:off x="231064" y="764704"/>
            <a:ext cx="8638883" cy="4662815"/>
          </a:xfrm>
          <a:prstGeom prst="rect">
            <a:avLst/>
          </a:prstGeom>
        </p:spPr>
        <p:txBody>
          <a:bodyPr wrap="square">
            <a:spAutoFit/>
          </a:bodyPr>
          <a:lstStyle/>
          <a:p>
            <a:pPr lvl="2"/>
            <a:endParaRPr lang="pt-BR" sz="1600" dirty="0">
              <a:latin typeface="Calibri" panose="020F0502020204030204" pitchFamily="34" charset="0"/>
            </a:endParaRPr>
          </a:p>
          <a:p>
            <a:pPr lvl="2" algn="just"/>
            <a:endParaRPr lang="pt-BR" sz="1400" dirty="0">
              <a:latin typeface="Arial" panose="020B0604020202020204" pitchFamily="34" charset="0"/>
              <a:cs typeface="Arial" panose="020B0604020202020204" pitchFamily="34" charset="0"/>
            </a:endParaRPr>
          </a:p>
          <a:p>
            <a:pPr algn="just">
              <a:spcAft>
                <a:spcPts val="0"/>
              </a:spcAft>
            </a:pPr>
            <a:r>
              <a:rPr lang="pt-BR" sz="1400" dirty="0">
                <a:latin typeface="Arial" panose="020B0604020202020204" pitchFamily="34" charset="0"/>
                <a:ea typeface="Times New Roman" panose="02020603050405020304" pitchFamily="18" charset="0"/>
                <a:cs typeface="Arial" panose="020B0604020202020204" pitchFamily="34" charset="0"/>
              </a:rPr>
              <a:t>Na etapa de aprovação é possível a interação entre os envolvidos na regulação da ordem de serviço através do fórum de aprovadores, essa funcionalidade permite a troca de mensagens diretamente na ordem de serviço, facilitando a comunicação entre os envolvidos.</a:t>
            </a: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Essa funcionalidade está disponível diretamente na ordem de serviço, na aba “Fórum de Aprovadores” ao lado da aba “Anexos”.</a:t>
            </a:r>
          </a:p>
          <a:p>
            <a:pPr algn="just">
              <a:spcBef>
                <a:spcPts val="1200"/>
              </a:spcBef>
              <a:spcAft>
                <a:spcPts val="600"/>
              </a:spcAft>
            </a:pPr>
            <a:r>
              <a:rPr lang="pt-BR" sz="1400" dirty="0">
                <a:latin typeface="Arial" panose="020B0604020202020204" pitchFamily="34" charset="0"/>
                <a:ea typeface="Times New Roman" panose="02020603050405020304" pitchFamily="18" charset="0"/>
                <a:cs typeface="Arial" panose="020B0604020202020204" pitchFamily="34" charset="0"/>
              </a:rPr>
              <a:t>Nessa aba é possível visualizar todas as interações que ocorrem na ordem de serviço, permite responder ou incluir mensagens nos tópicos em aberto, além de criar novos tópicos para interação.</a:t>
            </a:r>
          </a:p>
          <a:p>
            <a:pPr algn="just">
              <a:spcBef>
                <a:spcPts val="1200"/>
              </a:spcBef>
              <a:spcAft>
                <a:spcPts val="600"/>
              </a:spcAft>
            </a:pPr>
            <a:endParaRPr lang="pt-BR" sz="1400"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Para adicionar um novo tópico:</a:t>
            </a:r>
          </a:p>
          <a:p>
            <a:pPr marL="742950" lvl="1"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Clicar no ícone “Novo Tópico”, conforme imagem abaixo:</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365104"/>
            <a:ext cx="6552728" cy="1630216"/>
          </a:xfrm>
          <a:prstGeom prst="rect">
            <a:avLst/>
          </a:prstGeom>
          <a:noFill/>
          <a:ln>
            <a:solidFill>
              <a:schemeClr val="accent1">
                <a:lumMod val="20000"/>
                <a:lumOff val="80000"/>
              </a:schemeClr>
            </a:solidFill>
          </a:ln>
        </p:spPr>
      </p:pic>
    </p:spTree>
    <p:extLst>
      <p:ext uri="{BB962C8B-B14F-4D97-AF65-F5344CB8AC3E}">
        <p14:creationId xmlns:p14="http://schemas.microsoft.com/office/powerpoint/2010/main" val="38697373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7" name="Retângulo 6"/>
          <p:cNvSpPr/>
          <p:nvPr/>
        </p:nvSpPr>
        <p:spPr>
          <a:xfrm>
            <a:off x="58316" y="624835"/>
            <a:ext cx="8645136" cy="2785378"/>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Após clicar em adicionar o novo tópico é necessário selecionar os destinatários envolvidos, basta selecionar a alçada e posteriormente os destinatários:</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2" name="Imagem 1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20888"/>
            <a:ext cx="5544616" cy="3528392"/>
          </a:xfrm>
          <a:prstGeom prst="rect">
            <a:avLst/>
          </a:prstGeom>
          <a:noFill/>
          <a:ln>
            <a:solidFill>
              <a:schemeClr val="accent1">
                <a:lumMod val="20000"/>
                <a:lumOff val="80000"/>
              </a:schemeClr>
            </a:solidFill>
          </a:ln>
        </p:spPr>
      </p:pic>
    </p:spTree>
    <p:extLst>
      <p:ext uri="{BB962C8B-B14F-4D97-AF65-F5344CB8AC3E}">
        <p14:creationId xmlns:p14="http://schemas.microsoft.com/office/powerpoint/2010/main" val="29704891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9" name="Retângulo 8"/>
          <p:cNvSpPr/>
          <p:nvPr/>
        </p:nvSpPr>
        <p:spPr>
          <a:xfrm>
            <a:off x="231064" y="501933"/>
            <a:ext cx="8638883" cy="2785378"/>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Por fim, preencher o assunto do tópico e descrever no campo “Mensagem” o detalhamento do tópico gerado, conforme exemplo na figura abaixo:</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stretch>
            <a:fillRect/>
          </a:stretch>
        </p:blipFill>
        <p:spPr>
          <a:xfrm>
            <a:off x="1907704" y="2420888"/>
            <a:ext cx="5688632" cy="3528392"/>
          </a:xfrm>
          <a:prstGeom prst="rect">
            <a:avLst/>
          </a:prstGeom>
        </p:spPr>
      </p:pic>
    </p:spTree>
    <p:extLst>
      <p:ext uri="{BB962C8B-B14F-4D97-AF65-F5344CB8AC3E}">
        <p14:creationId xmlns:p14="http://schemas.microsoft.com/office/powerpoint/2010/main" val="35034569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7" name="Retângulo 6"/>
          <p:cNvSpPr/>
          <p:nvPr/>
        </p:nvSpPr>
        <p:spPr>
          <a:xfrm>
            <a:off x="248785" y="501933"/>
            <a:ext cx="8659655" cy="2508379"/>
          </a:xfrm>
          <a:prstGeom prst="rect">
            <a:avLst/>
          </a:prstGeom>
        </p:spPr>
        <p:txBody>
          <a:bodyPr wrap="square">
            <a:spAutoFit/>
          </a:bodyPr>
          <a:lstStyle/>
          <a:p>
            <a:pPr algn="just">
              <a:spcBef>
                <a:spcPts val="1200"/>
              </a:spcBef>
              <a:spcAft>
                <a:spcPts val="600"/>
              </a:spcAft>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Ao registar um novo tópico será enviado um e-mail aos destinatários, conforme exemplo abaixo:</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2" name="Imagem 11"/>
          <p:cNvPicPr/>
          <p:nvPr/>
        </p:nvPicPr>
        <p:blipFill>
          <a:blip r:embed="rId2"/>
          <a:stretch>
            <a:fillRect/>
          </a:stretch>
        </p:blipFill>
        <p:spPr>
          <a:xfrm>
            <a:off x="2483768" y="2060848"/>
            <a:ext cx="5040560" cy="3960440"/>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26787276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9" name="Retângulo 8"/>
          <p:cNvSpPr/>
          <p:nvPr/>
        </p:nvSpPr>
        <p:spPr>
          <a:xfrm>
            <a:off x="323528" y="799628"/>
            <a:ext cx="8638883" cy="2723823"/>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Para visualizar e responder aos tópicos em aberto:</a:t>
            </a:r>
          </a:p>
          <a:p>
            <a:pPr marL="742950" lvl="1" indent="-285750" algn="jus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Na aba “Fórum de Aprovadores” é possível verificar os tópicos em aberto, para acessar basta clicar no assunto ou no ícone “Responder”, conforme imagem abaixo:</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64904"/>
            <a:ext cx="6912768" cy="3384376"/>
          </a:xfrm>
          <a:prstGeom prst="rect">
            <a:avLst/>
          </a:prstGeom>
          <a:noFill/>
          <a:ln>
            <a:noFill/>
          </a:ln>
        </p:spPr>
      </p:pic>
    </p:spTree>
    <p:extLst>
      <p:ext uri="{BB962C8B-B14F-4D97-AF65-F5344CB8AC3E}">
        <p14:creationId xmlns:p14="http://schemas.microsoft.com/office/powerpoint/2010/main" val="14997816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7" name="Retângulo 6"/>
          <p:cNvSpPr/>
          <p:nvPr/>
        </p:nvSpPr>
        <p:spPr>
          <a:xfrm>
            <a:off x="71500" y="404664"/>
            <a:ext cx="8764520" cy="2708434"/>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Após acessar o Tópico é possível visualizar as mensagens registradas até o momento. Para acrescentar uma nova mensagem, basta redigir no campo “Mensagem” e clicar e “Incluir”:</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2" name="Imagem 1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916832"/>
            <a:ext cx="4368994" cy="4248472"/>
          </a:xfrm>
          <a:prstGeom prst="rect">
            <a:avLst/>
          </a:prstGeom>
          <a:noFill/>
          <a:ln w="12700">
            <a:solidFill>
              <a:schemeClr val="accent1">
                <a:lumMod val="20000"/>
                <a:lumOff val="80000"/>
              </a:schemeClr>
            </a:solidFill>
          </a:ln>
        </p:spPr>
      </p:pic>
    </p:spTree>
    <p:extLst>
      <p:ext uri="{BB962C8B-B14F-4D97-AF65-F5344CB8AC3E}">
        <p14:creationId xmlns:p14="http://schemas.microsoft.com/office/powerpoint/2010/main" val="11847740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9" name="Retângulo 8"/>
          <p:cNvSpPr/>
          <p:nvPr/>
        </p:nvSpPr>
        <p:spPr>
          <a:xfrm>
            <a:off x="220332" y="671210"/>
            <a:ext cx="8640960" cy="2708434"/>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just">
              <a:spcBef>
                <a:spcPts val="1200"/>
              </a:spcBef>
              <a:spcAft>
                <a:spcPts val="600"/>
              </a:spcAft>
              <a:buFont typeface="Courier New" panose="02070309020205020404" pitchFamily="49" charset="0"/>
              <a:buChar char="o"/>
            </a:pPr>
            <a:r>
              <a:rPr lang="pt-BR" sz="1400" dirty="0">
                <a:latin typeface="Arial" panose="020B0604020202020204" pitchFamily="34" charset="0"/>
                <a:ea typeface="Times New Roman" panose="02020603050405020304" pitchFamily="18" charset="0"/>
                <a:cs typeface="Arial" panose="020B0604020202020204" pitchFamily="34" charset="0"/>
              </a:rPr>
              <a:t>Ao enviar uma nova mensagem será enviado um e-mail aos destinatários, conforme exemplo abaixo:</a:t>
            </a: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1" name="Imagem 10"/>
          <p:cNvPicPr/>
          <p:nvPr/>
        </p:nvPicPr>
        <p:blipFill>
          <a:blip r:embed="rId2"/>
          <a:stretch>
            <a:fillRect/>
          </a:stretch>
        </p:blipFill>
        <p:spPr>
          <a:xfrm>
            <a:off x="1403648" y="2428791"/>
            <a:ext cx="6768752" cy="3312368"/>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37106629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1064" y="332656"/>
            <a:ext cx="8640960" cy="338554"/>
          </a:xfrm>
          <a:prstGeom prst="rect">
            <a:avLst/>
          </a:prstGeom>
          <a:noFill/>
        </p:spPr>
        <p:txBody>
          <a:bodyPr wrap="square" rtlCol="0">
            <a:spAutoFit/>
          </a:bodyPr>
          <a:lstStyle/>
          <a:p>
            <a:r>
              <a:rPr lang="pt-BR" sz="1600" b="1" dirty="0">
                <a:solidFill>
                  <a:srgbClr val="C00000"/>
                </a:solidFill>
                <a:latin typeface="Arial" pitchFamily="34" charset="0"/>
                <a:cs typeface="Arial" pitchFamily="34" charset="0"/>
              </a:rPr>
              <a:t>3. FLUXO DA MANUTENÇÃO </a:t>
            </a:r>
          </a:p>
        </p:txBody>
      </p:sp>
      <p:sp>
        <p:nvSpPr>
          <p:cNvPr id="13" name="Retângulo 12"/>
          <p:cNvSpPr/>
          <p:nvPr/>
        </p:nvSpPr>
        <p:spPr>
          <a:xfrm>
            <a:off x="231064" y="674464"/>
            <a:ext cx="8445392" cy="400110"/>
          </a:xfrm>
          <a:prstGeom prst="rect">
            <a:avLst/>
          </a:prstGeom>
        </p:spPr>
        <p:txBody>
          <a:bodyPr wrap="square">
            <a:spAutoFit/>
          </a:bodyPr>
          <a:lstStyle/>
          <a:p>
            <a:pPr algn="just">
              <a:spcBef>
                <a:spcPct val="0"/>
              </a:spcBef>
            </a:pPr>
            <a:r>
              <a:rPr lang="pt-BR" sz="2000" dirty="0">
                <a:solidFill>
                  <a:srgbClr val="C00000"/>
                </a:solidFill>
                <a:latin typeface="Arial" pitchFamily="34" charset="0"/>
                <a:cs typeface="Arial" pitchFamily="34" charset="0"/>
              </a:rPr>
              <a:t>3.10.2 Fórum dos Aprovadores</a:t>
            </a:r>
          </a:p>
        </p:txBody>
      </p:sp>
      <p:sp>
        <p:nvSpPr>
          <p:cNvPr id="7" name="Retângulo 6"/>
          <p:cNvSpPr/>
          <p:nvPr/>
        </p:nvSpPr>
        <p:spPr>
          <a:xfrm>
            <a:off x="233141" y="527279"/>
            <a:ext cx="8638883" cy="3200876"/>
          </a:xfrm>
          <a:prstGeom prst="rect">
            <a:avLst/>
          </a:prstGeom>
        </p:spPr>
        <p:txBody>
          <a:bodyPr wrap="square">
            <a:spAutoFit/>
          </a:bodyPr>
          <a:lstStyle/>
          <a:p>
            <a:pPr lvl="2"/>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r>
              <a:rPr lang="pt-BR" sz="1400" dirty="0">
                <a:latin typeface="Arial" panose="020B0604020202020204" pitchFamily="34" charset="0"/>
                <a:cs typeface="Arial" panose="020B0604020202020204" pitchFamily="34" charset="0"/>
              </a:rPr>
              <a:t>Para concluir o tópico:</a:t>
            </a:r>
          </a:p>
          <a:p>
            <a:pPr marL="742950" lvl="1" indent="-285750" algn="just">
              <a:buFont typeface="Courier New" panose="02070309020205020404" pitchFamily="49" charset="0"/>
              <a:buChar char="o"/>
            </a:pPr>
            <a:r>
              <a:rPr lang="pt-BR" sz="1400" dirty="0">
                <a:latin typeface="Arial" panose="020B0604020202020204" pitchFamily="34" charset="0"/>
                <a:cs typeface="Arial" panose="020B0604020202020204" pitchFamily="34" charset="0"/>
              </a:rPr>
              <a:t>Clicar no tópico aberto pelo próprio usuário e clicar em “Concluir Tópico”, conforme imagem abaixo:</a:t>
            </a:r>
          </a:p>
          <a:p>
            <a:pPr marL="742950" lvl="1" indent="-285750">
              <a:spcBef>
                <a:spcPts val="1200"/>
              </a:spcBef>
              <a:spcAft>
                <a:spcPts val="600"/>
              </a:spcAft>
              <a:buFont typeface="Courier New" panose="02070309020205020404" pitchFamily="49" charset="0"/>
              <a:buChar char="o"/>
            </a:pPr>
            <a:endParaRPr lang="pt-BR" sz="1600" dirty="0">
              <a:latin typeface="Calibri" panose="020F0502020204030204" pitchFamily="34" charset="0"/>
            </a:endParaRPr>
          </a:p>
          <a:p>
            <a:pPr algn="just">
              <a:spcBef>
                <a:spcPts val="1200"/>
              </a:spcBef>
              <a:spcAft>
                <a:spcPts val="600"/>
              </a:spcAft>
            </a:pPr>
            <a:endParaRPr lang="pt-BR" sz="1000" dirty="0">
              <a:latin typeface="Garamond" panose="02020404030301010803"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600"/>
              </a:spcAft>
              <a:buFont typeface="+mj-lt"/>
              <a:buAutoNum type="alphaUcPeriod" startAt="4"/>
            </a:pPr>
            <a:endParaRPr lang="pt-BR"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600"/>
              </a:spcAft>
              <a:buFont typeface="+mj-lt"/>
              <a:buAutoNum type="alphaUcPeriod" startAt="4"/>
            </a:pPr>
            <a:endParaRPr lang="pt-BR" sz="1600" dirty="0">
              <a:effectLst/>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12" name="Imagem 11"/>
          <p:cNvPicPr/>
          <p:nvPr/>
        </p:nvPicPr>
        <p:blipFill rotWithShape="1">
          <a:blip r:embed="rId2" cstate="print">
            <a:extLst>
              <a:ext uri="{28A0092B-C50C-407E-A947-70E740481C1C}">
                <a14:useLocalDpi xmlns:a14="http://schemas.microsoft.com/office/drawing/2010/main" val="0"/>
              </a:ext>
            </a:extLst>
          </a:blip>
          <a:srcRect l="1426" t="3819" r="6217" b="4344"/>
          <a:stretch/>
        </p:blipFill>
        <p:spPr bwMode="auto">
          <a:xfrm>
            <a:off x="2483768" y="2013675"/>
            <a:ext cx="4464496" cy="4007613"/>
          </a:xfrm>
          <a:prstGeom prst="rect">
            <a:avLst/>
          </a:prstGeom>
          <a:noFill/>
          <a:ln>
            <a:solidFill>
              <a:schemeClr val="accent1">
                <a:lumMod val="20000"/>
                <a:lumOff val="8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9645055"/>
      </p:ext>
    </p:extLst>
  </p:cSld>
  <p:clrMapOvr>
    <a:masterClrMapping/>
  </p:clrMapOvr>
</p:sld>
</file>

<file path=ppt/theme/theme1.xml><?xml version="1.0" encoding="utf-8"?>
<a:theme xmlns:a="http://schemas.openxmlformats.org/drawingml/2006/main" name="Modelo Apresentaç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 Apresentação</Template>
  <TotalTime>15062</TotalTime>
  <Words>20648</Words>
  <Application>Microsoft Office PowerPoint</Application>
  <PresentationFormat>Apresentação na tela (4:3)</PresentationFormat>
  <Paragraphs>2469</Paragraphs>
  <Slides>211</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211</vt:i4>
      </vt:variant>
    </vt:vector>
  </HeadingPairs>
  <TitlesOfParts>
    <vt:vector size="220" baseType="lpstr">
      <vt:lpstr>Arial</vt:lpstr>
      <vt:lpstr>Calibri</vt:lpstr>
      <vt:lpstr>Century Schoolbook</vt:lpstr>
      <vt:lpstr>Courier New</vt:lpstr>
      <vt:lpstr>Garamond</vt:lpstr>
      <vt:lpstr>Symbol</vt:lpstr>
      <vt:lpstr>Times New Roman</vt:lpstr>
      <vt:lpstr>Wingdings</vt:lpstr>
      <vt:lpstr>Modelo Apresentação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Licenciamento dos postos de combustível de propriedade do Estado</dc:title>
  <dc:creator>Viviane</dc:creator>
  <cp:lastModifiedBy>Vilma Salomão Rodrigues Pereira (SEPLAG)</cp:lastModifiedBy>
  <cp:revision>608</cp:revision>
  <dcterms:created xsi:type="dcterms:W3CDTF">2019-04-08T23:10:41Z</dcterms:created>
  <dcterms:modified xsi:type="dcterms:W3CDTF">2020-03-17T20:05:23Z</dcterms:modified>
</cp:coreProperties>
</file>