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25" r:id="rId6"/>
    <p:sldMasterId id="2147483738" r:id="rId7"/>
  </p:sldMasterIdLst>
  <p:notesMasterIdLst>
    <p:notesMasterId r:id="rId14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216" autoAdjust="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9A781-1FD1-4F03-8BEA-998FF30B3909}" type="datetimeFigureOut">
              <a:rPr lang="pt-BR" smtClean="0"/>
              <a:pPr/>
              <a:t>20/02/2020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5017F-4480-42CA-BE95-BEBECED939A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61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5017F-4480-42CA-BE95-BEBECED939AD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A5BA0-372F-417E-80F6-F110F97E190B}" type="datetimeFigureOut">
              <a:rPr lang="pt-BR" smtClean="0"/>
              <a:pPr/>
              <a:t>20/02/2020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A8EF1-AB38-4A92-A37B-15AA81A5B0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2230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A5BA0-372F-417E-80F6-F110F97E190B}" type="datetimeFigureOut">
              <a:rPr lang="pt-BR" smtClean="0"/>
              <a:pPr/>
              <a:t>20/02/2020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A8EF1-AB38-4A92-A37B-15AA81A5B0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80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44209" y="476673"/>
            <a:ext cx="2171700" cy="608171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-396551" y="2132857"/>
            <a:ext cx="6362700" cy="6081713"/>
          </a:xfrm>
          <a:noFill/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A5BA0-372F-417E-80F6-F110F97E190B}" type="datetimeFigureOut">
              <a:rPr lang="pt-BR" smtClean="0"/>
              <a:pPr/>
              <a:t>20/02/2020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A8EF1-AB38-4A92-A37B-15AA81A5B0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767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451"/>
            <a:ext cx="5103813" cy="863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tabela</a:t>
            </a:r>
            <a:endParaRPr lang="pt-BR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A5BA0-372F-417E-80F6-F110F97E190B}" type="datetimeFigureOut">
              <a:rPr lang="pt-BR" smtClean="0"/>
              <a:pPr/>
              <a:t>20/02/2020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A8EF1-AB38-4A92-A37B-15AA81A5B0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748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7AA03-5464-47E6-8038-9F143091DA4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8874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11B0E-43CA-4010-A2DA-F084F531D18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2836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B0AD7-ED52-4316-9B9F-BCDCD455134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9708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6C810-01BA-45CF-94F8-9ADDCBB2B3D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4081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2047F-9780-4E2C-9039-1D7B172532E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9000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B8465-3EBB-4B0D-B735-905411EED13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5006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44D33-7CFD-4253-8971-024DC34F3BF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05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A5BA0-372F-417E-80F6-F110F97E190B}" type="datetimeFigureOut">
              <a:rPr lang="pt-BR" smtClean="0"/>
              <a:pPr/>
              <a:t>20/02/2020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A8EF1-AB38-4A92-A37B-15AA81A5B0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5117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34234-21F1-4DB0-BCDE-F4716FE4D35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0643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319A9-5A52-46A2-9DC8-6AA52F9DB19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6424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E4D6B-016F-4535-83C4-CCF1E8D35FF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7700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1" y="44451"/>
            <a:ext cx="2171700" cy="608171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" y="44451"/>
            <a:ext cx="6362700" cy="608171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39F80-6DDF-4BBE-B880-3B5AEDC6171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7343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451"/>
            <a:ext cx="5103813" cy="863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tabela</a:t>
            </a:r>
            <a:endParaRPr lang="pt-BR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8E095-69FB-4B38-A6ED-2F8CCEB1B9C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3210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90F5E-AA3A-4E40-BD6C-BC5E3337467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5725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3519B-C9C3-4528-A040-EBF0EDCC11F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0800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65EBF-5C58-4C82-85C1-2907AFD3FFD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3976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A9E13-BB10-46EE-A824-56DF6251069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5030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24994-AA69-4BE7-9D65-D86DF293954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0523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A5BA0-372F-417E-80F6-F110F97E190B}" type="datetimeFigureOut">
              <a:rPr lang="pt-BR" smtClean="0"/>
              <a:pPr/>
              <a:t>20/02/2020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A8EF1-AB38-4A92-A37B-15AA81A5B0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0729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335A5-CCEB-48D5-A07A-65E6072177E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3082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2A9EB-498D-43D9-925F-05DA7A772D0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53018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DAE2E-0CF9-4131-8559-FFBDDF88048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94783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299E-A202-4BC8-8F38-36F9CE2CF2B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95746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93ABD-1A60-4D61-9A7A-F3C886EC567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09245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44209" y="476673"/>
            <a:ext cx="2171700" cy="608171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-396551" y="2132857"/>
            <a:ext cx="6362700" cy="6081713"/>
          </a:xfrm>
          <a:noFill/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145ED-5571-43F3-9FDA-FB4400CA2F6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37647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451"/>
            <a:ext cx="5103813" cy="863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tabela</a:t>
            </a:r>
            <a:endParaRPr lang="pt-BR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315D6-8B84-4E4A-BBE8-86AB99437CD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37558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8F445-72AC-4A6D-B026-49F4A5C1EEC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87787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0BE06-E868-4A69-A7C8-26CD7DA917F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69361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11A75-C2F5-4CAB-AE0F-71FEA272E30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846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A5BA0-372F-417E-80F6-F110F97E190B}" type="datetimeFigureOut">
              <a:rPr lang="pt-BR" smtClean="0"/>
              <a:pPr/>
              <a:t>20/02/2020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A8EF1-AB38-4A92-A37B-15AA81A5B0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49474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B3353-FD9A-4FB4-B4AB-D17262A7385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03068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1ADA2-9271-4A8D-A963-CAEF2CD1738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8081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1B784-BC9A-4A15-9CE3-E1E1551293F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25450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91B6F-720A-4FD5-A73F-419C3A1A9BB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683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F1512-D332-49DC-AE71-54336D5A71D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25802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BFD20-5FB1-49E3-AB30-AFBAF9A337E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19993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1ED7B-D7F2-4F8D-A82F-E1C4439FCD9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52927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44209" y="476673"/>
            <a:ext cx="2171700" cy="608171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-396551" y="2132857"/>
            <a:ext cx="6362700" cy="6081713"/>
          </a:xfrm>
          <a:noFill/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65154-1013-408B-9E0F-61493716FD3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60218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451"/>
            <a:ext cx="5103813" cy="863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tabela</a:t>
            </a:r>
            <a:endParaRPr lang="pt-BR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7D30A-826A-41BB-B6E0-5A3B5B57034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80244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A403B-825C-41AA-BC75-B5E2ABE10F4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128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A5BA0-372F-417E-80F6-F110F97E190B}" type="datetimeFigureOut">
              <a:rPr lang="pt-BR" smtClean="0"/>
              <a:pPr/>
              <a:t>20/02/2020</a:t>
            </a:fld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A8EF1-AB38-4A92-A37B-15AA81A5B0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80830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8B10F-ABB6-4DC5-A8BA-6C2904480B5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88953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0D86E-726A-44FC-8411-30B7D930904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40853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78051-4F61-485F-A45D-A81B173579F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88441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6A487-1A08-4F36-9BBF-44F3662E943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5600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86E97-FD76-4405-BF45-9DC539EAD41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63336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D0586-7FB1-41B3-BA3C-3A8FC4F510B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23647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B940D-BADB-408F-A7C7-7324540D7C9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80051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B2451-E1C6-46F1-9AC5-2FF5D7F1653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54135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A6841-6D26-4EF6-9A8D-D7C4118BA34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36253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44209" y="476673"/>
            <a:ext cx="2171700" cy="608171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-396551" y="2132857"/>
            <a:ext cx="6362700" cy="6081713"/>
          </a:xfrm>
          <a:noFill/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6DCB5-AA48-40FA-996E-0B8744D69BB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977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A5BA0-372F-417E-80F6-F110F97E190B}" type="datetimeFigureOut">
              <a:rPr lang="pt-BR" smtClean="0"/>
              <a:pPr/>
              <a:t>20/02/2020</a:t>
            </a:fld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A8EF1-AB38-4A92-A37B-15AA81A5B0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297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451"/>
            <a:ext cx="5103813" cy="863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tabela</a:t>
            </a:r>
            <a:endParaRPr lang="pt-BR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6BFEE-E560-4586-8551-17B9A99A124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70610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8E37A-87D6-467B-9F3B-D81A683FAFD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73383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46395-9BCD-45F6-B0C0-09313110146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50609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769A1-B5A0-46E1-8283-8DCFD2339D0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77964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787D7-85AB-4078-BFBC-DDDC7AB7A88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43437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C9B14-7382-4C0A-9C98-393AA3AC818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38353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CEB1B-0560-4E4C-8104-AE364966FBD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53037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820BF-5EEB-4388-8544-6D743E89A22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69472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DC907-1F06-4103-A37E-993825D0EFA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05816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872A4-FD2A-4891-AAFD-9A4F8BFD6AA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7645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A5BA0-372F-417E-80F6-F110F97E190B}" type="datetimeFigureOut">
              <a:rPr lang="pt-BR" smtClean="0"/>
              <a:pPr/>
              <a:t>20/02/2020</a:t>
            </a:fld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A8EF1-AB38-4A92-A37B-15AA81A5B0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15823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4ED53-BE1B-42ED-9A60-AE31DB26C22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22563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44209" y="476673"/>
            <a:ext cx="2171700" cy="608171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-396551" y="2132857"/>
            <a:ext cx="6362700" cy="6081713"/>
          </a:xfrm>
          <a:noFill/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D2799-BC23-4406-A3C6-57F92E2D839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29308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451"/>
            <a:ext cx="5103813" cy="863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tabela</a:t>
            </a:r>
            <a:endParaRPr lang="pt-BR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470A2-D74D-4824-8B70-1D5BE174B20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16723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8EAC4-8105-4EF3-867A-0AD5335E2DD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04877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AEA48-2CF7-4742-BE8C-6926718C124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55506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D6F69-8DD7-44C9-9EC3-8EAD73EF4B0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58342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21B79-BFCF-4516-BC9D-570B317C7F7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39193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BF264-91DF-4ABB-8EA0-5CFF45B5969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82109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0F6B4-8B4C-42F8-92C9-E52F8B91326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80785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4E406-76DC-4455-B699-9721E65FED4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237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A5BA0-372F-417E-80F6-F110F97E190B}" type="datetimeFigureOut">
              <a:rPr lang="pt-BR" smtClean="0"/>
              <a:pPr/>
              <a:t>20/02/2020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A8EF1-AB38-4A92-A37B-15AA81A5B0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1491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F0F95-D91E-428A-88EC-672A864CCF8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80339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1865A-DDB8-4CE9-A198-0006D21CC44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70315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A566F-9B86-4FA7-9319-CD3565F3A56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5851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44209" y="476673"/>
            <a:ext cx="2171700" cy="608171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-396551" y="2132857"/>
            <a:ext cx="6362700" cy="6081713"/>
          </a:xfrm>
          <a:noFill/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D24E5-E7C1-4614-A4CA-BE0D1A75AC2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46142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451"/>
            <a:ext cx="5103813" cy="863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tabela</a:t>
            </a:r>
            <a:endParaRPr lang="pt-BR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D5109-F53B-460F-B953-94ED59162FF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786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A5BA0-372F-417E-80F6-F110F97E190B}" type="datetimeFigureOut">
              <a:rPr lang="pt-BR" smtClean="0"/>
              <a:pPr/>
              <a:t>20/02/2020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A8EF1-AB38-4A92-A37B-15AA81A5B0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7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http://www.efacec.pt/PresentationLayer/ResourcesUser/fotos/Refer&#234;ncias/Sistema%20de%20armazenagem%20autom&#225;tico_NeusiedlerSCP-Eslovaquia.JPG" TargetMode="Externa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http://4.bp.blogspot.com/_h_qPMyoBSyU/S_cRNwmb-QI/AAAAAAAAANc/tzBqE7ARMsI/s1600/invent%C3%A1rio.bmp" TargetMode="Externa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http://www.efacec.pt/PresentationLayer/ResourcesUser/fotos/Refer&#234;ncias/Sistema%20de%20armazenagem%20autom&#225;tico_NeusiedlerSCP-Eslovaquia.JPG" TargetMode="Externa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http://4.bp.blogspot.com/_h_qPMyoBSyU/S_cRNwmb-QI/AAAAAAAAANc/tzBqE7ARMsI/s1600/invent%C3%A1rio.bmp" TargetMode="Externa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18" Type="http://schemas.openxmlformats.org/officeDocument/2006/relationships/image" Target="http://www.efacec.pt/PresentationLayer/ResourcesUser/fotos/Refer&#234;ncias/Sistema%20de%20armazenagem%20autom&#225;tico_NeusiedlerSCP-Eslovaquia.JPG" TargetMode="Externa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http://4.bp.blogspot.com/_h_qPMyoBSyU/S_cRNwmb-QI/AAAAAAAAANc/tzBqE7ARMsI/s1600/invent%C3%A1rio.bmp" TargetMode="Externa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7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18" Type="http://schemas.openxmlformats.org/officeDocument/2006/relationships/image" Target="http://www.efacec.pt/PresentationLayer/ResourcesUser/fotos/Refer&#234;ncias/Sistema%20de%20armazenagem%20autom&#225;tico_NeusiedlerSCP-Eslovaquia.JPG" TargetMode="Externa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http://4.bp.blogspot.com/_h_qPMyoBSyU/S_cRNwmb-QI/AAAAAAAAANc/tzBqE7ARMsI/s1600/invent%C3%A1rio.bmp" TargetMode="Externa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7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18" Type="http://schemas.openxmlformats.org/officeDocument/2006/relationships/image" Target="http://www.efacec.pt/PresentationLayer/ResourcesUser/fotos/Refer&#234;ncias/Sistema%20de%20armazenagem%20autom&#225;tico_NeusiedlerSCP-Eslovaquia.JPG" TargetMode="Externa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http://4.bp.blogspot.com/_h_qPMyoBSyU/S_cRNwmb-QI/AAAAAAAAANc/tzBqE7ARMsI/s1600/invent%C3%A1rio.bmp" TargetMode="Externa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7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18" Type="http://schemas.openxmlformats.org/officeDocument/2006/relationships/image" Target="http://www.efacec.pt/PresentationLayer/ResourcesUser/fotos/Refer&#234;ncias/Sistema%20de%20armazenagem%20autom&#225;tico_NeusiedlerSCP-Eslovaquia.JPG" TargetMode="Externa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http://4.bp.blogspot.com/_h_qPMyoBSyU/S_cRNwmb-QI/AAAAAAAAANc/tzBqE7ARMsI/s1600/invent%C3%A1rio.bmp" TargetMode="Externa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1" y="1"/>
            <a:ext cx="5795963" cy="981075"/>
          </a:xfrm>
          <a:prstGeom prst="rect">
            <a:avLst/>
          </a:prstGeom>
          <a:gradFill rotWithShape="1">
            <a:gsLst>
              <a:gs pos="0">
                <a:schemeClr val="accent1">
                  <a:lumMod val="50000"/>
                </a:schemeClr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dirty="0"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fld id="{A91A5BA0-372F-417E-80F6-F110F97E190B}" type="datetimeFigureOut">
              <a:rPr lang="pt-BR" smtClean="0"/>
              <a:pPr/>
              <a:t>20/02/2020</a:t>
            </a:fld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fld id="{921A8EF1-AB38-4A92-A37B-15AA81A5B0C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1" y="44451"/>
            <a:ext cx="51038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estilo do título mestre</a:t>
            </a: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0" y="908050"/>
            <a:ext cx="9144000" cy="714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dirty="0"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8" t="41037" r="47329" b="35185"/>
          <a:stretch/>
        </p:blipFill>
        <p:spPr bwMode="auto">
          <a:xfrm>
            <a:off x="5291957" y="0"/>
            <a:ext cx="136827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3" t="41333" r="47611" b="35111"/>
          <a:stretch/>
        </p:blipFill>
        <p:spPr bwMode="auto">
          <a:xfrm>
            <a:off x="6603972" y="0"/>
            <a:ext cx="1352405" cy="90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1" t="41259" r="47146" b="35282"/>
          <a:stretch/>
        </p:blipFill>
        <p:spPr bwMode="auto">
          <a:xfrm>
            <a:off x="7898805" y="3574"/>
            <a:ext cx="1281708" cy="90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9pPr>
    </p:titleStyle>
    <p:bodyStyle>
      <a:lvl1pPr marL="342900" indent="-3429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3C8C93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3C8C93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3C8C93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3C8C93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3C8C93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990033"/>
        </a:buClr>
        <a:buChar char="»"/>
        <a:defRPr sz="2000">
          <a:solidFill>
            <a:srgbClr val="5F5F5F"/>
          </a:solidFill>
          <a:latin typeface="+mn-lt"/>
        </a:defRPr>
      </a:lvl6pPr>
      <a:lvl7pPr marL="29718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990033"/>
        </a:buClr>
        <a:buChar char="»"/>
        <a:defRPr sz="2000">
          <a:solidFill>
            <a:srgbClr val="5F5F5F"/>
          </a:solidFill>
          <a:latin typeface="+mn-lt"/>
        </a:defRPr>
      </a:lvl7pPr>
      <a:lvl8pPr marL="34290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990033"/>
        </a:buClr>
        <a:buChar char="»"/>
        <a:defRPr sz="2000">
          <a:solidFill>
            <a:srgbClr val="5F5F5F"/>
          </a:solidFill>
          <a:latin typeface="+mn-lt"/>
        </a:defRPr>
      </a:lvl8pPr>
      <a:lvl9pPr marL="38862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990033"/>
        </a:buClr>
        <a:buChar char="»"/>
        <a:defRPr sz="2000">
          <a:solidFill>
            <a:srgbClr val="5F5F5F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1" y="1"/>
            <a:ext cx="5795963" cy="981075"/>
          </a:xfrm>
          <a:prstGeom prst="rect">
            <a:avLst/>
          </a:prstGeom>
          <a:gradFill rotWithShape="1">
            <a:gsLst>
              <a:gs pos="0">
                <a:schemeClr val="accent1">
                  <a:lumMod val="50000"/>
                </a:schemeClr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dirty="0"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978C9A8-2455-4CAA-8A90-74A39808E31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1" y="44451"/>
            <a:ext cx="51038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0" y="908050"/>
            <a:ext cx="9144000" cy="714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dirty="0">
              <a:cs typeface="+mn-cs"/>
            </a:endParaRPr>
          </a:p>
        </p:txBody>
      </p:sp>
      <p:pic>
        <p:nvPicPr>
          <p:cNvPr id="2057" name="il_fi" descr="http://4.bp.blogspot.com/_h_qPMyoBSyU/S_cRNwmb-QI/AAAAAAAAANc/tzBqE7ARMsI/s1600/invent%C3%A1rio.bmp"/>
          <p:cNvPicPr>
            <a:picLocks noChangeAspect="1" noChangeArrowheads="1"/>
          </p:cNvPicPr>
          <p:nvPr/>
        </p:nvPicPr>
        <p:blipFill>
          <a:blip r:embed="rId14" r:link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4" y="0"/>
            <a:ext cx="13096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" descr="Resposta para o dilema do estoqu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90" y="1"/>
            <a:ext cx="137477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shadowbox_content" descr="http://www.efacec.pt/PresentationLayer/ResourcesUser/fotos/Referências/Sistema%20de%20armazenagem%20automático_NeusiedlerSCP-Eslovaquia.JPG"/>
          <p:cNvPicPr>
            <a:picLocks noChangeAspect="1" noChangeArrowheads="1"/>
          </p:cNvPicPr>
          <p:nvPr/>
        </p:nvPicPr>
        <p:blipFill>
          <a:blip r:embed="rId17" r:link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6" y="1"/>
            <a:ext cx="123031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9pPr>
    </p:titleStyle>
    <p:bodyStyle>
      <a:lvl1pPr marL="342900" indent="-3429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3C8C93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3C8C93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3C8C93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3C8C93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3C8C93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990033"/>
        </a:buClr>
        <a:buChar char="»"/>
        <a:defRPr sz="2000">
          <a:solidFill>
            <a:srgbClr val="5F5F5F"/>
          </a:solidFill>
          <a:latin typeface="+mn-lt"/>
        </a:defRPr>
      </a:lvl6pPr>
      <a:lvl7pPr marL="29718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990033"/>
        </a:buClr>
        <a:buChar char="»"/>
        <a:defRPr sz="2000">
          <a:solidFill>
            <a:srgbClr val="5F5F5F"/>
          </a:solidFill>
          <a:latin typeface="+mn-lt"/>
        </a:defRPr>
      </a:lvl7pPr>
      <a:lvl8pPr marL="34290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990033"/>
        </a:buClr>
        <a:buChar char="»"/>
        <a:defRPr sz="2000">
          <a:solidFill>
            <a:srgbClr val="5F5F5F"/>
          </a:solidFill>
          <a:latin typeface="+mn-lt"/>
        </a:defRPr>
      </a:lvl8pPr>
      <a:lvl9pPr marL="38862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990033"/>
        </a:buClr>
        <a:buChar char="»"/>
        <a:defRPr sz="2000">
          <a:solidFill>
            <a:srgbClr val="5F5F5F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1" y="1"/>
            <a:ext cx="5795963" cy="981075"/>
          </a:xfrm>
          <a:prstGeom prst="rect">
            <a:avLst/>
          </a:prstGeom>
          <a:gradFill rotWithShape="1">
            <a:gsLst>
              <a:gs pos="0">
                <a:schemeClr val="accent1">
                  <a:lumMod val="50000"/>
                </a:schemeClr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dirty="0"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A069B3B-8D4C-4D60-AEDE-DE330686554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1" y="44451"/>
            <a:ext cx="51038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0" y="908050"/>
            <a:ext cx="9144000" cy="714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dirty="0">
              <a:cs typeface="+mn-cs"/>
            </a:endParaRPr>
          </a:p>
        </p:txBody>
      </p:sp>
      <p:pic>
        <p:nvPicPr>
          <p:cNvPr id="3081" name="il_fi" descr="http://4.bp.blogspot.com/_h_qPMyoBSyU/S_cRNwmb-QI/AAAAAAAAANc/tzBqE7ARMsI/s1600/invent%C3%A1rio.bmp"/>
          <p:cNvPicPr>
            <a:picLocks noChangeAspect="1" noChangeArrowheads="1"/>
          </p:cNvPicPr>
          <p:nvPr/>
        </p:nvPicPr>
        <p:blipFill>
          <a:blip r:embed="rId14" r:link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4" y="0"/>
            <a:ext cx="13096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" descr="Resposta para o dilema do estoqu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90" y="1"/>
            <a:ext cx="137477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shadowbox_content" descr="http://www.efacec.pt/PresentationLayer/ResourcesUser/fotos/Referências/Sistema%20de%20armazenagem%20automático_NeusiedlerSCP-Eslovaquia.JPG"/>
          <p:cNvPicPr>
            <a:picLocks noChangeAspect="1" noChangeArrowheads="1"/>
          </p:cNvPicPr>
          <p:nvPr/>
        </p:nvPicPr>
        <p:blipFill>
          <a:blip r:embed="rId17" r:link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6" y="1"/>
            <a:ext cx="123031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9pPr>
    </p:titleStyle>
    <p:bodyStyle>
      <a:lvl1pPr marL="342900" indent="-3429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3C8C93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3C8C93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3C8C93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3C8C93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3C8C93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990033"/>
        </a:buClr>
        <a:buChar char="»"/>
        <a:defRPr sz="2000">
          <a:solidFill>
            <a:srgbClr val="5F5F5F"/>
          </a:solidFill>
          <a:latin typeface="+mn-lt"/>
        </a:defRPr>
      </a:lvl6pPr>
      <a:lvl7pPr marL="29718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990033"/>
        </a:buClr>
        <a:buChar char="»"/>
        <a:defRPr sz="2000">
          <a:solidFill>
            <a:srgbClr val="5F5F5F"/>
          </a:solidFill>
          <a:latin typeface="+mn-lt"/>
        </a:defRPr>
      </a:lvl7pPr>
      <a:lvl8pPr marL="34290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990033"/>
        </a:buClr>
        <a:buChar char="»"/>
        <a:defRPr sz="2000">
          <a:solidFill>
            <a:srgbClr val="5F5F5F"/>
          </a:solidFill>
          <a:latin typeface="+mn-lt"/>
        </a:defRPr>
      </a:lvl8pPr>
      <a:lvl9pPr marL="38862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990033"/>
        </a:buClr>
        <a:buChar char="»"/>
        <a:defRPr sz="2000">
          <a:solidFill>
            <a:srgbClr val="5F5F5F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1" y="1"/>
            <a:ext cx="5795963" cy="981075"/>
          </a:xfrm>
          <a:prstGeom prst="rect">
            <a:avLst/>
          </a:prstGeom>
          <a:gradFill rotWithShape="1">
            <a:gsLst>
              <a:gs pos="0">
                <a:schemeClr val="accent1">
                  <a:lumMod val="50000"/>
                </a:schemeClr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dirty="0"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9ADCE12-9E8D-46C2-B28D-A26395E053F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1" y="44451"/>
            <a:ext cx="51038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0" y="908050"/>
            <a:ext cx="9144000" cy="714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dirty="0">
              <a:cs typeface="+mn-cs"/>
            </a:endParaRPr>
          </a:p>
        </p:txBody>
      </p:sp>
      <p:pic>
        <p:nvPicPr>
          <p:cNvPr id="4105" name="il_fi" descr="http://4.bp.blogspot.com/_h_qPMyoBSyU/S_cRNwmb-QI/AAAAAAAAANc/tzBqE7ARMsI/s1600/invent%C3%A1rio.bmp"/>
          <p:cNvPicPr>
            <a:picLocks noChangeAspect="1" noChangeArrowheads="1"/>
          </p:cNvPicPr>
          <p:nvPr/>
        </p:nvPicPr>
        <p:blipFill>
          <a:blip r:embed="rId14" r:link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4" y="0"/>
            <a:ext cx="13096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" descr="Resposta para o dilema do estoqu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90" y="1"/>
            <a:ext cx="137477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shadowbox_content" descr="http://www.efacec.pt/PresentationLayer/ResourcesUser/fotos/Referências/Sistema%20de%20armazenagem%20automático_NeusiedlerSCP-Eslovaquia.JPG"/>
          <p:cNvPicPr>
            <a:picLocks noChangeAspect="1" noChangeArrowheads="1"/>
          </p:cNvPicPr>
          <p:nvPr/>
        </p:nvPicPr>
        <p:blipFill>
          <a:blip r:embed="rId17" r:link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6" y="1"/>
            <a:ext cx="123031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9pPr>
    </p:titleStyle>
    <p:bodyStyle>
      <a:lvl1pPr marL="342900" indent="-3429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3C8C93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3C8C93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3C8C93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3C8C93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3C8C93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990033"/>
        </a:buClr>
        <a:buChar char="»"/>
        <a:defRPr sz="2000">
          <a:solidFill>
            <a:srgbClr val="5F5F5F"/>
          </a:solidFill>
          <a:latin typeface="+mn-lt"/>
        </a:defRPr>
      </a:lvl6pPr>
      <a:lvl7pPr marL="29718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990033"/>
        </a:buClr>
        <a:buChar char="»"/>
        <a:defRPr sz="2000">
          <a:solidFill>
            <a:srgbClr val="5F5F5F"/>
          </a:solidFill>
          <a:latin typeface="+mn-lt"/>
        </a:defRPr>
      </a:lvl7pPr>
      <a:lvl8pPr marL="34290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990033"/>
        </a:buClr>
        <a:buChar char="»"/>
        <a:defRPr sz="2000">
          <a:solidFill>
            <a:srgbClr val="5F5F5F"/>
          </a:solidFill>
          <a:latin typeface="+mn-lt"/>
        </a:defRPr>
      </a:lvl8pPr>
      <a:lvl9pPr marL="38862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990033"/>
        </a:buClr>
        <a:buChar char="»"/>
        <a:defRPr sz="2000">
          <a:solidFill>
            <a:srgbClr val="5F5F5F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1" y="1"/>
            <a:ext cx="5795963" cy="981075"/>
          </a:xfrm>
          <a:prstGeom prst="rect">
            <a:avLst/>
          </a:prstGeom>
          <a:gradFill rotWithShape="1">
            <a:gsLst>
              <a:gs pos="0">
                <a:schemeClr val="accent1">
                  <a:lumMod val="50000"/>
                </a:schemeClr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dirty="0"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6ABCD98-F80D-4685-8314-2727DC8836F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1" y="44451"/>
            <a:ext cx="51038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0" y="908050"/>
            <a:ext cx="9144000" cy="714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dirty="0">
              <a:cs typeface="+mn-cs"/>
            </a:endParaRPr>
          </a:p>
        </p:txBody>
      </p:sp>
      <p:pic>
        <p:nvPicPr>
          <p:cNvPr id="5129" name="il_fi" descr="http://4.bp.blogspot.com/_h_qPMyoBSyU/S_cRNwmb-QI/AAAAAAAAANc/tzBqE7ARMsI/s1600/invent%C3%A1rio.bmp"/>
          <p:cNvPicPr>
            <a:picLocks noChangeAspect="1" noChangeArrowheads="1"/>
          </p:cNvPicPr>
          <p:nvPr/>
        </p:nvPicPr>
        <p:blipFill>
          <a:blip r:embed="rId14" r:link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4" y="0"/>
            <a:ext cx="13096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2" descr="Resposta para o dilema do estoqu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90" y="1"/>
            <a:ext cx="137477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shadowbox_content" descr="http://www.efacec.pt/PresentationLayer/ResourcesUser/fotos/Referências/Sistema%20de%20armazenagem%20automático_NeusiedlerSCP-Eslovaquia.JPG"/>
          <p:cNvPicPr>
            <a:picLocks noChangeAspect="1" noChangeArrowheads="1"/>
          </p:cNvPicPr>
          <p:nvPr/>
        </p:nvPicPr>
        <p:blipFill>
          <a:blip r:embed="rId17" r:link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6" y="1"/>
            <a:ext cx="123031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9pPr>
    </p:titleStyle>
    <p:bodyStyle>
      <a:lvl1pPr marL="342900" indent="-3429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3C8C93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3C8C93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3C8C93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3C8C93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3C8C93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990033"/>
        </a:buClr>
        <a:buChar char="»"/>
        <a:defRPr sz="2000">
          <a:solidFill>
            <a:srgbClr val="5F5F5F"/>
          </a:solidFill>
          <a:latin typeface="+mn-lt"/>
        </a:defRPr>
      </a:lvl6pPr>
      <a:lvl7pPr marL="29718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990033"/>
        </a:buClr>
        <a:buChar char="»"/>
        <a:defRPr sz="2000">
          <a:solidFill>
            <a:srgbClr val="5F5F5F"/>
          </a:solidFill>
          <a:latin typeface="+mn-lt"/>
        </a:defRPr>
      </a:lvl7pPr>
      <a:lvl8pPr marL="34290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990033"/>
        </a:buClr>
        <a:buChar char="»"/>
        <a:defRPr sz="2000">
          <a:solidFill>
            <a:srgbClr val="5F5F5F"/>
          </a:solidFill>
          <a:latin typeface="+mn-lt"/>
        </a:defRPr>
      </a:lvl8pPr>
      <a:lvl9pPr marL="38862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990033"/>
        </a:buClr>
        <a:buChar char="»"/>
        <a:defRPr sz="2000">
          <a:solidFill>
            <a:srgbClr val="5F5F5F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1" y="1"/>
            <a:ext cx="5795963" cy="981075"/>
          </a:xfrm>
          <a:prstGeom prst="rect">
            <a:avLst/>
          </a:prstGeom>
          <a:gradFill rotWithShape="1">
            <a:gsLst>
              <a:gs pos="0">
                <a:schemeClr val="accent1">
                  <a:lumMod val="50000"/>
                </a:schemeClr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dirty="0"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DDF5E52-5DE4-4849-8609-869AAD606ED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1" y="44451"/>
            <a:ext cx="51038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0" y="908050"/>
            <a:ext cx="9144000" cy="714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dirty="0">
              <a:cs typeface="+mn-cs"/>
            </a:endParaRPr>
          </a:p>
        </p:txBody>
      </p:sp>
      <p:pic>
        <p:nvPicPr>
          <p:cNvPr id="6153" name="il_fi" descr="http://4.bp.blogspot.com/_h_qPMyoBSyU/S_cRNwmb-QI/AAAAAAAAANc/tzBqE7ARMsI/s1600/invent%C3%A1rio.bmp"/>
          <p:cNvPicPr>
            <a:picLocks noChangeAspect="1" noChangeArrowheads="1"/>
          </p:cNvPicPr>
          <p:nvPr/>
        </p:nvPicPr>
        <p:blipFill>
          <a:blip r:embed="rId14" r:link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4" y="0"/>
            <a:ext cx="13096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2" descr="Resposta para o dilema do estoqu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90" y="1"/>
            <a:ext cx="137477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shadowbox_content" descr="http://www.efacec.pt/PresentationLayer/ResourcesUser/fotos/Referências/Sistema%20de%20armazenagem%20automático_NeusiedlerSCP-Eslovaquia.JPG"/>
          <p:cNvPicPr>
            <a:picLocks noChangeAspect="1" noChangeArrowheads="1"/>
          </p:cNvPicPr>
          <p:nvPr/>
        </p:nvPicPr>
        <p:blipFill>
          <a:blip r:embed="rId17" r:link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6" y="1"/>
            <a:ext cx="123031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9pPr>
    </p:titleStyle>
    <p:bodyStyle>
      <a:lvl1pPr marL="342900" indent="-3429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3C8C93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3C8C93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3C8C93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3C8C93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3C8C93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990033"/>
        </a:buClr>
        <a:buChar char="»"/>
        <a:defRPr sz="2000">
          <a:solidFill>
            <a:srgbClr val="5F5F5F"/>
          </a:solidFill>
          <a:latin typeface="+mn-lt"/>
        </a:defRPr>
      </a:lvl6pPr>
      <a:lvl7pPr marL="29718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990033"/>
        </a:buClr>
        <a:buChar char="»"/>
        <a:defRPr sz="2000">
          <a:solidFill>
            <a:srgbClr val="5F5F5F"/>
          </a:solidFill>
          <a:latin typeface="+mn-lt"/>
        </a:defRPr>
      </a:lvl7pPr>
      <a:lvl8pPr marL="34290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990033"/>
        </a:buClr>
        <a:buChar char="»"/>
        <a:defRPr sz="2000">
          <a:solidFill>
            <a:srgbClr val="5F5F5F"/>
          </a:solidFill>
          <a:latin typeface="+mn-lt"/>
        </a:defRPr>
      </a:lvl8pPr>
      <a:lvl9pPr marL="38862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990033"/>
        </a:buClr>
        <a:buChar char="»"/>
        <a:defRPr sz="2000">
          <a:solidFill>
            <a:srgbClr val="5F5F5F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1" y="1"/>
            <a:ext cx="5795963" cy="981075"/>
          </a:xfrm>
          <a:prstGeom prst="rect">
            <a:avLst/>
          </a:prstGeom>
          <a:gradFill rotWithShape="1">
            <a:gsLst>
              <a:gs pos="0">
                <a:schemeClr val="accent1">
                  <a:lumMod val="50000"/>
                </a:schemeClr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dirty="0"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657EDDF-AF87-461B-8657-BB4570A0BA6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1" y="44451"/>
            <a:ext cx="51038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0" y="908050"/>
            <a:ext cx="9144000" cy="714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dirty="0">
              <a:cs typeface="+mn-cs"/>
            </a:endParaRPr>
          </a:p>
        </p:txBody>
      </p:sp>
      <p:pic>
        <p:nvPicPr>
          <p:cNvPr id="7177" name="il_fi" descr="http://4.bp.blogspot.com/_h_qPMyoBSyU/S_cRNwmb-QI/AAAAAAAAANc/tzBqE7ARMsI/s1600/invent%C3%A1rio.bmp"/>
          <p:cNvPicPr>
            <a:picLocks noChangeAspect="1" noChangeArrowheads="1"/>
          </p:cNvPicPr>
          <p:nvPr/>
        </p:nvPicPr>
        <p:blipFill>
          <a:blip r:embed="rId14" r:link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4" y="0"/>
            <a:ext cx="13096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" descr="Resposta para o dilema do estoqu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90" y="1"/>
            <a:ext cx="137477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shadowbox_content" descr="http://www.efacec.pt/PresentationLayer/ResourcesUser/fotos/Referências/Sistema%20de%20armazenagem%20automático_NeusiedlerSCP-Eslovaquia.JPG"/>
          <p:cNvPicPr>
            <a:picLocks noChangeAspect="1" noChangeArrowheads="1"/>
          </p:cNvPicPr>
          <p:nvPr/>
        </p:nvPicPr>
        <p:blipFill>
          <a:blip r:embed="rId17" r:link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6" y="1"/>
            <a:ext cx="123031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orbel" pitchFamily="34" charset="0"/>
        </a:defRPr>
      </a:lvl9pPr>
    </p:titleStyle>
    <p:bodyStyle>
      <a:lvl1pPr marL="342900" indent="-3429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3C8C93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3C8C93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3C8C93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3C8C93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3C8C93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990033"/>
        </a:buClr>
        <a:buChar char="»"/>
        <a:defRPr sz="2000">
          <a:solidFill>
            <a:srgbClr val="5F5F5F"/>
          </a:solidFill>
          <a:latin typeface="+mn-lt"/>
        </a:defRPr>
      </a:lvl6pPr>
      <a:lvl7pPr marL="29718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990033"/>
        </a:buClr>
        <a:buChar char="»"/>
        <a:defRPr sz="2000">
          <a:solidFill>
            <a:srgbClr val="5F5F5F"/>
          </a:solidFill>
          <a:latin typeface="+mn-lt"/>
        </a:defRPr>
      </a:lvl7pPr>
      <a:lvl8pPr marL="34290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990033"/>
        </a:buClr>
        <a:buChar char="»"/>
        <a:defRPr sz="2000">
          <a:solidFill>
            <a:srgbClr val="5F5F5F"/>
          </a:solidFill>
          <a:latin typeface="+mn-lt"/>
        </a:defRPr>
      </a:lvl8pPr>
      <a:lvl9pPr marL="3886200" indent="-228600" algn="just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990033"/>
        </a:buClr>
        <a:buChar char="»"/>
        <a:defRPr sz="2000">
          <a:solidFill>
            <a:srgbClr val="5F5F5F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91264" cy="4525963"/>
          </a:xfrm>
        </p:spPr>
        <p:txBody>
          <a:bodyPr/>
          <a:lstStyle/>
          <a:p>
            <a:pPr marL="0" indent="0" algn="ctr">
              <a:buNone/>
            </a:pPr>
            <a:endParaRPr lang="pt-BR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pt-BR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pt-BR" sz="3600" b="1" dirty="0" smtClean="0"/>
              <a:t>LEILÃO </a:t>
            </a:r>
            <a:r>
              <a:rPr lang="pt-BR" sz="3600" b="1" dirty="0"/>
              <a:t>SEPLAG </a:t>
            </a:r>
            <a:r>
              <a:rPr lang="pt-BR" sz="3600" b="1" dirty="0" smtClean="0"/>
              <a:t>09/2020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LOTE 1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sz="3600" dirty="0"/>
              <a:t>Instrumentos de uso odontológico e hospitalar. Aproximadamente 950 itens com </a:t>
            </a:r>
            <a:r>
              <a:rPr lang="pt-BR" sz="3600" dirty="0" smtClean="0"/>
              <a:t>patrimônio</a:t>
            </a:r>
            <a:r>
              <a:rPr lang="pt-BR" dirty="0" smtClean="0"/>
              <a:t>.</a:t>
            </a:r>
          </a:p>
          <a:p>
            <a:r>
              <a:rPr lang="pt-BR" b="1" dirty="0" smtClean="0"/>
              <a:t>Lance: R$500,00</a:t>
            </a:r>
            <a:endParaRPr lang="pt-BR" b="1" dirty="0"/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72840"/>
            <a:ext cx="3672408" cy="49806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LOTE 2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781127"/>
          </a:xfrm>
        </p:spPr>
        <p:txBody>
          <a:bodyPr/>
          <a:lstStyle/>
          <a:p>
            <a:r>
              <a:rPr lang="pt-BR" sz="3200" dirty="0"/>
              <a:t>Mobiliários de escritório, material de informática, equipamentos de uso odontológico e hospitalar, etc. Aproximadamente  591 itens com </a:t>
            </a:r>
            <a:r>
              <a:rPr lang="pt-BR" sz="3200" dirty="0" smtClean="0"/>
              <a:t>patrimônio.</a:t>
            </a:r>
          </a:p>
          <a:p>
            <a:r>
              <a:rPr lang="pt-BR" sz="3200" b="1" dirty="0" smtClean="0"/>
              <a:t>Lance: R$ 2.000,00</a:t>
            </a:r>
            <a:endParaRPr lang="pt-BR" b="1" dirty="0" smtClean="0"/>
          </a:p>
          <a:p>
            <a:endParaRPr lang="pt-BR" sz="3200" dirty="0"/>
          </a:p>
        </p:txBody>
      </p:sp>
      <p:pic>
        <p:nvPicPr>
          <p:cNvPr id="11" name="Espaço Reservado para Conteúdo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241" y="1166660"/>
            <a:ext cx="4246892" cy="3270452"/>
          </a:xfr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241" y="4509120"/>
            <a:ext cx="4312569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LOTE 3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sz="3200" dirty="0"/>
              <a:t>Mobiliários, telefones, aparelhos de ar condicionado, etc. Total de 35 itens com patrimônio</a:t>
            </a:r>
            <a:r>
              <a:rPr lang="pt-BR" sz="3200" dirty="0" smtClean="0"/>
              <a:t>.</a:t>
            </a:r>
          </a:p>
          <a:p>
            <a:endParaRPr lang="pt-BR" sz="3200" b="1" dirty="0" smtClean="0"/>
          </a:p>
          <a:p>
            <a:r>
              <a:rPr lang="pt-BR" sz="3200" b="1" dirty="0" smtClean="0"/>
              <a:t>Lance: R$ 200,00</a:t>
            </a:r>
            <a:endParaRPr lang="pt-BR" sz="3200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091771"/>
              </p:ext>
            </p:extLst>
          </p:nvPr>
        </p:nvGraphicFramePr>
        <p:xfrm>
          <a:off x="4788024" y="980728"/>
          <a:ext cx="4966147" cy="6833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3" imgW="5667375" imgH="8019997" progId="AcroExch.Document.7">
                  <p:embed/>
                </p:oleObj>
              </mc:Choice>
              <mc:Fallback>
                <p:oleObj name="Acrobat Document" r:id="rId3" imgW="5667375" imgH="801999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8024" y="980728"/>
                        <a:ext cx="4966147" cy="68332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LOTE 4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781127"/>
          </a:xfrm>
        </p:spPr>
        <p:txBody>
          <a:bodyPr/>
          <a:lstStyle/>
          <a:p>
            <a:r>
              <a:rPr lang="pt-BR" sz="3200" dirty="0"/>
              <a:t>Mobiliários, máquinas de calcular, material de informática e outros materiais diversos. Total de aproximadamente 667 itens com patrimônio</a:t>
            </a:r>
            <a:r>
              <a:rPr lang="pt-BR" sz="3200" dirty="0" smtClean="0"/>
              <a:t>.</a:t>
            </a:r>
          </a:p>
          <a:p>
            <a:r>
              <a:rPr lang="pt-BR" sz="3200" b="1" dirty="0" smtClean="0"/>
              <a:t>Lance: 2.000,00</a:t>
            </a:r>
          </a:p>
          <a:p>
            <a:endParaRPr lang="pt-BR" sz="32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970998"/>
              </p:ext>
            </p:extLst>
          </p:nvPr>
        </p:nvGraphicFramePr>
        <p:xfrm>
          <a:off x="4067944" y="1268760"/>
          <a:ext cx="4824535" cy="511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Acrobat Document" r:id="rId3" imgW="5667375" imgH="8019997" progId="AcroExch.Document.7">
                  <p:embed/>
                </p:oleObj>
              </mc:Choice>
              <mc:Fallback>
                <p:oleObj name="Acrobat Document" r:id="rId3" imgW="5667375" imgH="801999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67944" y="1268760"/>
                        <a:ext cx="4824535" cy="5112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LOTE 5 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467544" y="1588115"/>
            <a:ext cx="4038600" cy="4525963"/>
          </a:xfrm>
        </p:spPr>
        <p:txBody>
          <a:bodyPr/>
          <a:lstStyle/>
          <a:p>
            <a:r>
              <a:rPr lang="pt-BR" dirty="0"/>
              <a:t>Mobiliários de </a:t>
            </a:r>
            <a:r>
              <a:rPr lang="pt-BR" err="1"/>
              <a:t>escritório</a:t>
            </a:r>
            <a:r>
              <a:rPr lang="pt-BR" smtClean="0"/>
              <a:t>, rádios </a:t>
            </a:r>
            <a:r>
              <a:rPr lang="pt-BR" dirty="0"/>
              <a:t>transceptores, material de informática, equipamentos  </a:t>
            </a:r>
            <a:r>
              <a:rPr lang="pt-BR" dirty="0" err="1"/>
              <a:t>eletro-eletrônicos</a:t>
            </a:r>
            <a:r>
              <a:rPr lang="pt-BR" dirty="0"/>
              <a:t>, etc. Aproximadamente 151 itens com patrimônio</a:t>
            </a:r>
            <a:r>
              <a:rPr lang="pt-BR" dirty="0" smtClean="0"/>
              <a:t>.</a:t>
            </a:r>
          </a:p>
          <a:p>
            <a:r>
              <a:rPr lang="pt-BR" b="1" dirty="0" smtClean="0"/>
              <a:t>Lance: R$ 500,00</a:t>
            </a:r>
            <a:endParaRPr lang="pt-BR" b="1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144" y="1625423"/>
            <a:ext cx="4381809" cy="2272933"/>
          </a:xfr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144" y="3933056"/>
            <a:ext cx="4386336" cy="23042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presentação André_09-07-2012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20000"/>
            <a:lumOff val="80000"/>
          </a:schemeClr>
        </a:solidFill>
        <a:ln w="9525" algn="ctr">
          <a:solidFill>
            <a:schemeClr val="bg1"/>
          </a:solidFill>
          <a:miter lim="800000"/>
          <a:headEnd/>
          <a:tailEnd/>
        </a:ln>
      </a:spPr>
      <a:bodyPr anchor="ctr"/>
      <a:lstStyle>
        <a:defPPr marL="92075" algn="r">
          <a:tabLst>
            <a:tab pos="0" algn="l"/>
          </a:tabLst>
          <a:defRPr sz="1400" b="1" dirty="0" smtClean="0">
            <a:solidFill>
              <a:srgbClr val="FFFFFF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sign padrão">
  <a:themeElements>
    <a:clrScheme name="Personalizada 7">
      <a:dk1>
        <a:srgbClr val="394C00"/>
      </a:dk1>
      <a:lt1>
        <a:srgbClr val="F2F2F2"/>
      </a:lt1>
      <a:dk2>
        <a:srgbClr val="4C6600"/>
      </a:dk2>
      <a:lt2>
        <a:srgbClr val="EAFFAD"/>
      </a:lt2>
      <a:accent1>
        <a:srgbClr val="C0FF0A"/>
      </a:accent1>
      <a:accent2>
        <a:srgbClr val="99CC00"/>
      </a:accent2>
      <a:accent3>
        <a:srgbClr val="F4FFD3"/>
      </a:accent3>
      <a:accent4>
        <a:srgbClr val="394C00"/>
      </a:accent4>
      <a:accent5>
        <a:srgbClr val="394C00"/>
      </a:accent5>
      <a:accent6>
        <a:srgbClr val="729900"/>
      </a:accent6>
      <a:hlink>
        <a:srgbClr val="597700"/>
      </a:hlink>
      <a:folHlink>
        <a:srgbClr val="99CC00"/>
      </a:folHlink>
    </a:clrScheme>
    <a:fontScheme name="Design padrão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sign padrão">
  <a:themeElements>
    <a:clrScheme name="RECEBIMENTO">
      <a:dk1>
        <a:srgbClr val="4F81BD"/>
      </a:dk1>
      <a:lt1>
        <a:srgbClr val="FFFFFF"/>
      </a:lt1>
      <a:dk2>
        <a:srgbClr val="4F81BD"/>
      </a:dk2>
      <a:lt2>
        <a:srgbClr val="BFBFBF"/>
      </a:lt2>
      <a:accent1>
        <a:srgbClr val="DBE5F1"/>
      </a:accent1>
      <a:accent2>
        <a:srgbClr val="95B3D7"/>
      </a:accent2>
      <a:accent3>
        <a:srgbClr val="4F81BD"/>
      </a:accent3>
      <a:accent4>
        <a:srgbClr val="95B3D7"/>
      </a:accent4>
      <a:accent5>
        <a:srgbClr val="D8D8D8"/>
      </a:accent5>
      <a:accent6>
        <a:srgbClr val="FFFFFF"/>
      </a:accent6>
      <a:hlink>
        <a:srgbClr val="262626"/>
      </a:hlink>
      <a:folHlink>
        <a:srgbClr val="000000"/>
      </a:folHlink>
    </a:clrScheme>
    <a:fontScheme name="Design padrão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sign padrão">
  <a:themeElements>
    <a:clrScheme name="ARMAZENAGEM">
      <a:dk1>
        <a:srgbClr val="F79646"/>
      </a:dk1>
      <a:lt1>
        <a:sysClr val="window" lastClr="FFFFFF"/>
      </a:lt1>
      <a:dk2>
        <a:srgbClr val="F79646"/>
      </a:dk2>
      <a:lt2>
        <a:srgbClr val="FFFFFF"/>
      </a:lt2>
      <a:accent1>
        <a:srgbClr val="FCD9BB"/>
      </a:accent1>
      <a:accent2>
        <a:srgbClr val="993D00"/>
      </a:accent2>
      <a:accent3>
        <a:srgbClr val="E36C09"/>
      </a:accent3>
      <a:accent4>
        <a:srgbClr val="FE8637"/>
      </a:accent4>
      <a:accent5>
        <a:srgbClr val="AEBAD5"/>
      </a:accent5>
      <a:accent6>
        <a:srgbClr val="ADB0B5"/>
      </a:accent6>
      <a:hlink>
        <a:srgbClr val="F79646"/>
      </a:hlink>
      <a:folHlink>
        <a:srgbClr val="F79646"/>
      </a:folHlink>
    </a:clrScheme>
    <a:fontScheme name="Design padrão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sign padrão">
  <a:themeElements>
    <a:clrScheme name="CARREGAMENTO E EXPEDIÇÃO">
      <a:dk1>
        <a:srgbClr val="C0504D"/>
      </a:dk1>
      <a:lt1>
        <a:sysClr val="window" lastClr="FFFFFF"/>
      </a:lt1>
      <a:dk2>
        <a:srgbClr val="C0504D"/>
      </a:dk2>
      <a:lt2>
        <a:srgbClr val="FFFFFF"/>
      </a:lt2>
      <a:accent1>
        <a:srgbClr val="F2DCDB"/>
      </a:accent1>
      <a:accent2>
        <a:srgbClr val="E5B9B7"/>
      </a:accent2>
      <a:accent3>
        <a:srgbClr val="E5B9B7"/>
      </a:accent3>
      <a:accent4>
        <a:srgbClr val="F2DCDB"/>
      </a:accent4>
      <a:accent5>
        <a:srgbClr val="F2DCDB"/>
      </a:accent5>
      <a:accent6>
        <a:srgbClr val="FFBFBF"/>
      </a:accent6>
      <a:hlink>
        <a:srgbClr val="600000"/>
      </a:hlink>
      <a:folHlink>
        <a:srgbClr val="600000"/>
      </a:folHlink>
    </a:clrScheme>
    <a:fontScheme name="Design padrão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sign padrão">
  <a:themeElements>
    <a:clrScheme name="INVENTARIO">
      <a:dk1>
        <a:srgbClr val="8064A2"/>
      </a:dk1>
      <a:lt1>
        <a:srgbClr val="FFFFFF"/>
      </a:lt1>
      <a:dk2>
        <a:srgbClr val="8064A2"/>
      </a:dk2>
      <a:lt2>
        <a:srgbClr val="FFFFFF"/>
      </a:lt2>
      <a:accent1>
        <a:srgbClr val="CCC1D9"/>
      </a:accent1>
      <a:accent2>
        <a:srgbClr val="F4E7ED"/>
      </a:accent2>
      <a:accent3>
        <a:srgbClr val="CCC1D9"/>
      </a:accent3>
      <a:accent4>
        <a:srgbClr val="F4E7ED"/>
      </a:accent4>
      <a:accent5>
        <a:srgbClr val="E5C6D4"/>
      </a:accent5>
      <a:accent6>
        <a:srgbClr val="B2A2C7"/>
      </a:accent6>
      <a:hlink>
        <a:srgbClr val="002060"/>
      </a:hlink>
      <a:folHlink>
        <a:srgbClr val="002060"/>
      </a:folHlink>
    </a:clrScheme>
    <a:fontScheme name="Design padrão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sign padrão">
  <a:themeElements>
    <a:clrScheme name="OBSOLESCENCIA">
      <a:dk1>
        <a:srgbClr val="996633"/>
      </a:dk1>
      <a:lt1>
        <a:srgbClr val="FFFFFF"/>
      </a:lt1>
      <a:dk2>
        <a:srgbClr val="FFFFFF"/>
      </a:dk2>
      <a:lt2>
        <a:srgbClr val="FFFFFF"/>
      </a:lt2>
      <a:accent1>
        <a:srgbClr val="D1A375"/>
      </a:accent1>
      <a:accent2>
        <a:srgbClr val="D1A375"/>
      </a:accent2>
      <a:accent3>
        <a:srgbClr val="D1A375"/>
      </a:accent3>
      <a:accent4>
        <a:srgbClr val="E0C1A3"/>
      </a:accent4>
      <a:accent5>
        <a:srgbClr val="E0C1A3"/>
      </a:accent5>
      <a:accent6>
        <a:srgbClr val="E0C1A3"/>
      </a:accent6>
      <a:hlink>
        <a:srgbClr val="CCB400"/>
      </a:hlink>
      <a:folHlink>
        <a:srgbClr val="8C9EA0"/>
      </a:folHlink>
    </a:clrScheme>
    <a:fontScheme name="Design padrão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Exibição de Lotes - Leilão 03 - 2012 2</Template>
  <TotalTime>3412</TotalTime>
  <Words>133</Words>
  <Application>Microsoft Office PowerPoint</Application>
  <PresentationFormat>Apresentação na tela (4:3)</PresentationFormat>
  <Paragraphs>20</Paragraphs>
  <Slides>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7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4" baseType="lpstr">
      <vt:lpstr>Apresentação André_09-07-2012</vt:lpstr>
      <vt:lpstr>1_Design padrão</vt:lpstr>
      <vt:lpstr>2_Design padrão</vt:lpstr>
      <vt:lpstr>3_Design padrão</vt:lpstr>
      <vt:lpstr>4_Design padrão</vt:lpstr>
      <vt:lpstr>5_Design padrão</vt:lpstr>
      <vt:lpstr>6_Design padrão</vt:lpstr>
      <vt:lpstr>Acrobat Document</vt:lpstr>
      <vt:lpstr>Apresentação do PowerPoint</vt:lpstr>
      <vt:lpstr>LOTE 1</vt:lpstr>
      <vt:lpstr>LOTE 2</vt:lpstr>
      <vt:lpstr>LOTE 3</vt:lpstr>
      <vt:lpstr>LOTE 4</vt:lpstr>
      <vt:lpstr>LOTE 5 </vt:lpstr>
    </vt:vector>
  </TitlesOfParts>
  <Company>CAMG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x12835805</dc:creator>
  <cp:lastModifiedBy>Edson Timbuiba de Santana (SEAPA)</cp:lastModifiedBy>
  <cp:revision>364</cp:revision>
  <dcterms:created xsi:type="dcterms:W3CDTF">2012-08-22T12:10:24Z</dcterms:created>
  <dcterms:modified xsi:type="dcterms:W3CDTF">2020-02-20T12:23:05Z</dcterms:modified>
</cp:coreProperties>
</file>