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276" r:id="rId3"/>
    <p:sldId id="277" r:id="rId4"/>
    <p:sldId id="278" r:id="rId5"/>
    <p:sldId id="279" r:id="rId6"/>
    <p:sldId id="280" r:id="rId7"/>
    <p:sldId id="282" r:id="rId8"/>
    <p:sldId id="281" r:id="rId9"/>
    <p:sldId id="283" r:id="rId10"/>
    <p:sldId id="284" r:id="rId11"/>
    <p:sldId id="285" r:id="rId12"/>
    <p:sldId id="286" r:id="rId13"/>
    <p:sldId id="287" r:id="rId14"/>
  </p:sldIdLst>
  <p:sldSz cx="12192000" cy="6858000"/>
  <p:notesSz cx="6865938" cy="999648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Estilo Médio 3 - Ênfas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49" autoAdjust="0"/>
    <p:restoredTop sz="85458" autoAdjust="0"/>
  </p:normalViewPr>
  <p:slideViewPr>
    <p:cSldViewPr>
      <p:cViewPr varScale="1">
        <p:scale>
          <a:sx n="78" d="100"/>
          <a:sy n="78" d="100"/>
        </p:scale>
        <p:origin x="630" y="7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193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56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9109" y="0"/>
            <a:ext cx="2975240" cy="50156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9F408FFB-6379-456A-A767-A8BF7EDF0889}" type="datetimeFigureOut">
              <a:rPr lang="pt-BR" smtClean="0"/>
              <a:t>15/06/2018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94930"/>
            <a:ext cx="2975240" cy="50155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9109" y="9494930"/>
            <a:ext cx="2975240" cy="50155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0D63165E-8F90-4589-A41F-69E1ACE7E8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12243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56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50156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ED1C878F-A3ED-4558-8A9B-56490D1FC496}" type="datetimeFigureOut">
              <a:rPr lang="pt-BR" smtClean="0"/>
              <a:t>15/06/2018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6594" y="4810810"/>
            <a:ext cx="5492750" cy="3936117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94930"/>
            <a:ext cx="2975240" cy="50155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9109" y="9494930"/>
            <a:ext cx="2975240" cy="50155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559E0C23-FA98-4B3B-A7BD-BA3846B66CA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5356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34975" y="1249363"/>
            <a:ext cx="5997575" cy="33750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9E0C23-FA98-4B3B-A7BD-BA3846B66CAA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6749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9E0C23-FA98-4B3B-A7BD-BA3846B66CAA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5391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9E0C23-FA98-4B3B-A7BD-BA3846B66CAA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0964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928F1-6DC2-4526-8D2D-80CB8AC4EEAF}" type="datetimeFigureOut">
              <a:rPr lang="pt-BR" smtClean="0"/>
              <a:pPr/>
              <a:t>15/06/2018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F6B5-DD6A-4075-8F8A-171CC70785D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928F1-6DC2-4526-8D2D-80CB8AC4EEAF}" type="datetimeFigureOut">
              <a:rPr lang="pt-BR" smtClean="0"/>
              <a:pPr/>
              <a:t>15/06/2018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F6B5-DD6A-4075-8F8A-171CC70785D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76" t="20488" r="4867" b="13820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3717033"/>
            <a:ext cx="8517292" cy="2051944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8517292" cy="66630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928F1-6DC2-4526-8D2D-80CB8AC4EEAF}" type="datetimeFigureOut">
              <a:rPr lang="pt-BR" smtClean="0"/>
              <a:pPr/>
              <a:t>15/06/2018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9BF6B5-DD6A-4075-8F8A-171CC70785D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Retângulo 6"/>
          <p:cNvSpPr/>
          <p:nvPr userDrawn="1"/>
        </p:nvSpPr>
        <p:spPr>
          <a:xfrm>
            <a:off x="5375920" y="1268760"/>
            <a:ext cx="4536504" cy="1512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1" name="Picture 2" descr="Resultado de imagem para governo de minas gerais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0750" y="1260839"/>
            <a:ext cx="4344025" cy="1520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928F1-6DC2-4526-8D2D-80CB8AC4EEAF}" type="datetimeFigureOut">
              <a:rPr lang="pt-BR" smtClean="0"/>
              <a:pPr/>
              <a:t>15/06/2018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F6B5-DD6A-4075-8F8A-171CC70785D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928F1-6DC2-4526-8D2D-80CB8AC4EEAF}" type="datetimeFigureOut">
              <a:rPr lang="pt-BR" smtClean="0"/>
              <a:pPr/>
              <a:t>15/06/2018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F6B5-DD6A-4075-8F8A-171CC70785D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928F1-6DC2-4526-8D2D-80CB8AC4EEAF}" type="datetimeFigureOut">
              <a:rPr lang="pt-BR" smtClean="0"/>
              <a:pPr/>
              <a:t>15/06/2018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F6B5-DD6A-4075-8F8A-171CC70785D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928F1-6DC2-4526-8D2D-80CB8AC4EEAF}" type="datetimeFigureOut">
              <a:rPr lang="pt-BR" smtClean="0"/>
              <a:pPr/>
              <a:t>15/06/2018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F6B5-DD6A-4075-8F8A-171CC70785D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928F1-6DC2-4526-8D2D-80CB8AC4EEAF}" type="datetimeFigureOut">
              <a:rPr lang="pt-BR" smtClean="0"/>
              <a:pPr/>
              <a:t>15/06/2018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F6B5-DD6A-4075-8F8A-171CC70785D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928F1-6DC2-4526-8D2D-80CB8AC4EEAF}" type="datetimeFigureOut">
              <a:rPr lang="pt-BR" smtClean="0"/>
              <a:pPr/>
              <a:t>15/06/2018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F6B5-DD6A-4075-8F8A-171CC70785D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928F1-6DC2-4526-8D2D-80CB8AC4EEAF}" type="datetimeFigureOut">
              <a:rPr lang="pt-BR" smtClean="0"/>
              <a:pPr/>
              <a:t>15/06/2018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F6B5-DD6A-4075-8F8A-171CC70785D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 userDrawn="1"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93" t="74003" r="4692" b="13323"/>
          <a:stretch/>
        </p:blipFill>
        <p:spPr bwMode="auto">
          <a:xfrm>
            <a:off x="0" y="5590071"/>
            <a:ext cx="12192000" cy="12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Resultado de imagem para governo de minas gerais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6" y="55572"/>
            <a:ext cx="2026520" cy="70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51384" y="1060486"/>
            <a:ext cx="11031016" cy="4242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928F1-6DC2-4526-8D2D-80CB8AC4EEAF}" type="datetimeFigureOut">
              <a:rPr lang="pt-BR" smtClean="0"/>
              <a:pPr/>
              <a:t>15/06/2018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BF6B5-DD6A-4075-8F8A-171CC70785D1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10" name="Conector reto 9"/>
          <p:cNvCxnSpPr/>
          <p:nvPr userDrawn="1"/>
        </p:nvCxnSpPr>
        <p:spPr>
          <a:xfrm>
            <a:off x="210000" y="807736"/>
            <a:ext cx="117720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i.mg.gov.br/sei/controlador_externo.php?acao=usuario_externo_logar&amp;id_orgao_acesso_externo=0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0" y="4976073"/>
            <a:ext cx="6286512" cy="8572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pt-BR" sz="2400" b="1" dirty="0">
              <a:ln/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logo seimg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464" y="3521850"/>
            <a:ext cx="6268458" cy="2311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ixaDeTexto 15"/>
          <p:cNvSpPr txBox="1"/>
          <p:nvPr/>
        </p:nvSpPr>
        <p:spPr>
          <a:xfrm>
            <a:off x="839416" y="1321165"/>
            <a:ext cx="10317128" cy="215443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pt-BR" sz="2800" b="1" dirty="0" smtClean="0"/>
              <a:t>TRAMITAÇÃO DE</a:t>
            </a:r>
            <a:r>
              <a:rPr lang="pt-BR" sz="2800" b="1" dirty="0" smtClean="0"/>
              <a:t> DOCUMENTOS</a:t>
            </a:r>
            <a:endParaRPr lang="pt-BR" sz="2800" b="1" dirty="0" smtClean="0"/>
          </a:p>
          <a:p>
            <a:endParaRPr lang="pt-BR" sz="1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pt-BR" sz="2400" dirty="0" smtClean="0"/>
              <a:t>Documentos “inacabados”</a:t>
            </a:r>
          </a:p>
          <a:p>
            <a:endParaRPr lang="pt-BR" sz="2400" dirty="0"/>
          </a:p>
          <a:p>
            <a:r>
              <a:rPr lang="pt-BR" sz="2400" dirty="0" smtClean="0"/>
              <a:t>Acessos simultâneos</a:t>
            </a:r>
          </a:p>
          <a:p>
            <a:endParaRPr lang="pt-BR" sz="2400" dirty="0"/>
          </a:p>
        </p:txBody>
      </p:sp>
      <p:pic>
        <p:nvPicPr>
          <p:cNvPr id="20" name="Picture 2" descr="logo seimg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328" y="116632"/>
            <a:ext cx="2765741" cy="1019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839416" y="4214265"/>
            <a:ext cx="10317128" cy="141577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pt-BR" sz="2800" b="1" dirty="0" smtClean="0"/>
              <a:t>ASSINATURA DE DOCUMENTOS</a:t>
            </a:r>
            <a:endParaRPr lang="pt-BR" sz="2800" b="1" dirty="0" smtClean="0"/>
          </a:p>
          <a:p>
            <a:endParaRPr lang="pt-BR" sz="1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pt-BR" sz="2400" dirty="0" smtClean="0"/>
              <a:t>Blocos de assinatura</a:t>
            </a: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19415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ixaDeTexto 15"/>
          <p:cNvSpPr txBox="1"/>
          <p:nvPr/>
        </p:nvSpPr>
        <p:spPr>
          <a:xfrm>
            <a:off x="839416" y="1321165"/>
            <a:ext cx="10317128" cy="215443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pt-BR" sz="2800" b="1" dirty="0" smtClean="0"/>
              <a:t>USUÁRIO EXTERNO</a:t>
            </a:r>
            <a:endParaRPr lang="pt-BR" sz="2800" b="1" dirty="0" smtClean="0"/>
          </a:p>
          <a:p>
            <a:endParaRPr lang="pt-BR" sz="1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pt-BR" sz="2400" dirty="0" smtClean="0"/>
              <a:t>Cadastro online</a:t>
            </a:r>
          </a:p>
          <a:p>
            <a:endParaRPr lang="pt-BR" sz="2400" dirty="0"/>
          </a:p>
          <a:p>
            <a:r>
              <a:rPr lang="pt-BR" sz="2400" dirty="0" smtClean="0"/>
              <a:t>Necessária validação e liberação</a:t>
            </a:r>
          </a:p>
          <a:p>
            <a:endParaRPr lang="pt-BR" sz="2400" dirty="0"/>
          </a:p>
        </p:txBody>
      </p:sp>
      <p:pic>
        <p:nvPicPr>
          <p:cNvPr id="20" name="Picture 2" descr="logo seimg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328" y="116632"/>
            <a:ext cx="2765741" cy="1019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839416" y="3844933"/>
            <a:ext cx="10317128" cy="215443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pt-BR" sz="2800" b="1" dirty="0" smtClean="0"/>
              <a:t>ASSINATURA E PETICIONAMENTOS</a:t>
            </a:r>
            <a:endParaRPr lang="pt-BR" sz="2800" b="1" dirty="0" smtClean="0"/>
          </a:p>
          <a:p>
            <a:endParaRPr lang="pt-BR" sz="1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pt-BR" sz="2400" dirty="0" smtClean="0"/>
              <a:t>Assinatura por terceiros</a:t>
            </a:r>
          </a:p>
          <a:p>
            <a:endParaRPr lang="pt-BR" sz="2400" dirty="0"/>
          </a:p>
          <a:p>
            <a:r>
              <a:rPr lang="pt-BR" sz="2400" dirty="0" smtClean="0"/>
              <a:t>Processos iniciados por terceiros</a:t>
            </a: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69353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" descr="logo seimg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328" y="116632"/>
            <a:ext cx="2765741" cy="1019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ângulo 1"/>
          <p:cNvSpPr/>
          <p:nvPr/>
        </p:nvSpPr>
        <p:spPr>
          <a:xfrm>
            <a:off x="2279576" y="2420888"/>
            <a:ext cx="6096000" cy="3662541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algn="just"/>
            <a:r>
              <a:rPr lang="pt-BR" dirty="0"/>
              <a:t>“ </a:t>
            </a:r>
            <a:r>
              <a:rPr lang="pt-BR" dirty="0" err="1"/>
              <a:t>xxx</a:t>
            </a:r>
            <a:r>
              <a:rPr lang="pt-BR" dirty="0"/>
              <a:t>. Os contratos ou ordens de serviços decorrentes da presente licitação serão assinados pelas partes nos sistema eletrônico de informações – SEI, nos termos do Decreto Estadual 47.222 de 2017. </a:t>
            </a:r>
          </a:p>
          <a:p>
            <a:pPr lvl="1" algn="just"/>
            <a:endParaRPr lang="pt-BR" sz="1600" dirty="0"/>
          </a:p>
          <a:p>
            <a:pPr lvl="1" algn="just"/>
            <a:r>
              <a:rPr lang="pt-BR" sz="1600" dirty="0" err="1"/>
              <a:t>xxx</a:t>
            </a:r>
            <a:r>
              <a:rPr lang="pt-BR" sz="1600" dirty="0"/>
              <a:t>.</a:t>
            </a:r>
            <a:r>
              <a:rPr lang="pt-BR" dirty="0"/>
              <a:t> O Cadastro de usuário externo para a assinatura de que trata o artigo anterior deverá ser realizada por meio de acesso ao portal do SEI no link </a:t>
            </a:r>
            <a:r>
              <a:rPr lang="pt-BR" u="sng" dirty="0">
                <a:hlinkClick r:id="rId3"/>
              </a:rPr>
              <a:t>www.sei.mg.gov.br/sei/controlador_externo.php?acao=usuario_externo_logar&amp;id_orgao_acesso_externo=0</a:t>
            </a:r>
            <a:r>
              <a:rPr lang="pt-BR" dirty="0"/>
              <a:t> . Após o acesso o usuário deverá clicar no ícone “clique aqui se você ainda não está cadastrado” e seguir as orientações de preenchimento”</a:t>
            </a: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695400" y="1484784"/>
            <a:ext cx="595054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algn="just"/>
            <a:r>
              <a:rPr lang="pt-BR" sz="2600" b="1" dirty="0"/>
              <a:t>Constar cláusulas específicas no </a:t>
            </a:r>
            <a:r>
              <a:rPr lang="pt-BR" sz="2600" b="1" dirty="0" smtClean="0"/>
              <a:t>edital </a:t>
            </a:r>
            <a:endParaRPr lang="pt-BR" sz="3000" b="1" dirty="0"/>
          </a:p>
        </p:txBody>
      </p:sp>
    </p:spTree>
    <p:extLst>
      <p:ext uri="{BB962C8B-B14F-4D97-AF65-F5344CB8AC3E}">
        <p14:creationId xmlns:p14="http://schemas.microsoft.com/office/powerpoint/2010/main" val="284962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" descr="logo seimg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328" y="116632"/>
            <a:ext cx="2765741" cy="1019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983432" y="1844824"/>
            <a:ext cx="10317128" cy="190821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pt-BR" sz="6000" b="1" dirty="0" smtClean="0"/>
              <a:t>OBRIGADO!</a:t>
            </a:r>
          </a:p>
          <a:p>
            <a:pPr algn="ctr"/>
            <a:endParaRPr lang="pt-BR" sz="2800" b="1" dirty="0"/>
          </a:p>
          <a:p>
            <a:endParaRPr lang="pt-BR" sz="1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pt-BR" sz="1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pt-BR" sz="10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AutoShape 2" descr="Atendiment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7492" y="3861048"/>
            <a:ext cx="6749008" cy="2115656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5519936" y="3815033"/>
            <a:ext cx="23951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Lucas Vilas Boas</a:t>
            </a:r>
          </a:p>
          <a:p>
            <a:pPr algn="ctr"/>
            <a:r>
              <a:rPr lang="pt-B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CENTRAL DE COMPRAS</a:t>
            </a:r>
            <a:endParaRPr lang="pt-B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08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ixaDeTexto 15"/>
          <p:cNvSpPr txBox="1"/>
          <p:nvPr/>
        </p:nvSpPr>
        <p:spPr>
          <a:xfrm>
            <a:off x="839416" y="1136499"/>
            <a:ext cx="8064896" cy="495520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pt-BR" sz="3200" b="1" dirty="0" smtClean="0"/>
              <a:t>PAUTA</a:t>
            </a:r>
          </a:p>
          <a:p>
            <a:endParaRPr lang="pt-BR" sz="32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 smtClean="0"/>
              <a:t>Processos de Compras x SEI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 smtClean="0"/>
              <a:t>Trabalhando com processos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 smtClean="0"/>
              <a:t>Documentos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BR" sz="3200" dirty="0"/>
              <a:t>g</a:t>
            </a:r>
            <a:r>
              <a:rPr lang="pt-BR" sz="3200" dirty="0" smtClean="0"/>
              <a:t>erados no SEI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BR" sz="3200" dirty="0"/>
              <a:t>e</a:t>
            </a:r>
            <a:r>
              <a:rPr lang="pt-BR" sz="3200" dirty="0" smtClean="0"/>
              <a:t>xternos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 smtClean="0"/>
              <a:t>Tramitações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 smtClean="0"/>
              <a:t>Usuários externos</a:t>
            </a:r>
          </a:p>
          <a:p>
            <a:endParaRPr lang="pt-BR" sz="2800" b="1" dirty="0" smtClean="0"/>
          </a:p>
        </p:txBody>
      </p:sp>
      <p:pic>
        <p:nvPicPr>
          <p:cNvPr id="20" name="Picture 2" descr="logo seimg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328" y="116632"/>
            <a:ext cx="2765741" cy="1019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3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ixaDeTexto 15"/>
          <p:cNvSpPr txBox="1"/>
          <p:nvPr/>
        </p:nvSpPr>
        <p:spPr>
          <a:xfrm>
            <a:off x="839416" y="1136499"/>
            <a:ext cx="10317128" cy="212365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pt-BR" sz="2800" b="1" dirty="0" smtClean="0"/>
              <a:t>CENÁRIO ANTERIOR</a:t>
            </a:r>
            <a:endParaRPr lang="pt-BR" sz="2800" b="1" dirty="0" smtClean="0"/>
          </a:p>
          <a:p>
            <a:endParaRPr lang="pt-BR" sz="24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pt-BR" sz="2400" b="1" dirty="0" smtClean="0">
                <a:solidFill>
                  <a:schemeClr val="bg1">
                    <a:lumMod val="50000"/>
                  </a:schemeClr>
                </a:solidFill>
              </a:rPr>
              <a:t>Instrução e gestão dos processos de compra:</a:t>
            </a:r>
          </a:p>
          <a:p>
            <a:endParaRPr lang="pt-BR" sz="2400" b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pt-BR" sz="3200" b="1" dirty="0" smtClean="0">
                <a:solidFill>
                  <a:srgbClr val="C00000"/>
                </a:solidFill>
              </a:rPr>
              <a:t>PORTAL DE COMPRAS</a:t>
            </a:r>
            <a:endParaRPr lang="pt-BR" sz="3200" b="1" dirty="0">
              <a:solidFill>
                <a:srgbClr val="C00000"/>
              </a:solidFill>
            </a:endParaRPr>
          </a:p>
        </p:txBody>
      </p:sp>
      <p:pic>
        <p:nvPicPr>
          <p:cNvPr id="20" name="Picture 2" descr="logo seimg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328" y="116632"/>
            <a:ext cx="2765741" cy="1019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839416" y="3356992"/>
            <a:ext cx="10317128" cy="212365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pt-BR" sz="2800" b="1" dirty="0" smtClean="0"/>
              <a:t>NOVO CENÁRIO COM O SEI</a:t>
            </a:r>
            <a:endParaRPr lang="pt-BR" sz="2800" b="1" dirty="0" smtClean="0"/>
          </a:p>
          <a:p>
            <a:endParaRPr lang="pt-BR" sz="24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pt-BR" sz="2400" b="1" dirty="0" smtClean="0">
                <a:solidFill>
                  <a:schemeClr val="bg1">
                    <a:lumMod val="50000"/>
                  </a:schemeClr>
                </a:solidFill>
              </a:rPr>
              <a:t>Instrução e gestão dos processos de compra:</a:t>
            </a:r>
          </a:p>
          <a:p>
            <a:endParaRPr lang="pt-BR" sz="2400" b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pt-BR" sz="3200" b="1" dirty="0" smtClean="0">
                <a:solidFill>
                  <a:srgbClr val="C00000"/>
                </a:solidFill>
              </a:rPr>
              <a:t>PORTAL DE COMPRAS</a:t>
            </a:r>
            <a:endParaRPr lang="pt-BR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54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ixaDeTexto 15"/>
          <p:cNvSpPr txBox="1"/>
          <p:nvPr/>
        </p:nvSpPr>
        <p:spPr>
          <a:xfrm>
            <a:off x="839416" y="1136499"/>
            <a:ext cx="10317128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pt-BR" sz="2800" b="1" dirty="0" smtClean="0"/>
              <a:t>OBJETIVOS PARA O GOVERNO DE MINAS GERAIS</a:t>
            </a:r>
            <a:endParaRPr lang="pt-BR" sz="2800" b="1" dirty="0" smtClean="0"/>
          </a:p>
          <a:p>
            <a:endParaRPr lang="pt-BR" sz="1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pt-BR" sz="2400" b="1" dirty="0" smtClean="0">
                <a:solidFill>
                  <a:srgbClr val="CC0000"/>
                </a:solidFill>
              </a:rPr>
              <a:t>ELIMINAR</a:t>
            </a:r>
            <a:r>
              <a:rPr lang="pt-BR" sz="2400" dirty="0" smtClean="0"/>
              <a:t> a produção documental em papel na gestão pública</a:t>
            </a:r>
          </a:p>
          <a:p>
            <a:endParaRPr lang="pt-BR" sz="1000" dirty="0"/>
          </a:p>
          <a:p>
            <a:r>
              <a:rPr lang="pt-BR" sz="2400" b="1" dirty="0" smtClean="0">
                <a:solidFill>
                  <a:srgbClr val="CC0000"/>
                </a:solidFill>
              </a:rPr>
              <a:t>REDUZIR</a:t>
            </a:r>
            <a:r>
              <a:rPr lang="pt-BR" sz="2400" dirty="0" smtClean="0"/>
              <a:t> o recebimento de documentos externos </a:t>
            </a:r>
            <a:r>
              <a:rPr lang="pt-BR" sz="2400" dirty="0"/>
              <a:t>em meio </a:t>
            </a:r>
            <a:r>
              <a:rPr lang="pt-BR" sz="2400" dirty="0" smtClean="0"/>
              <a:t>físico</a:t>
            </a:r>
          </a:p>
        </p:txBody>
      </p:sp>
      <p:pic>
        <p:nvPicPr>
          <p:cNvPr id="20" name="Picture 2" descr="logo seimg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328" y="116632"/>
            <a:ext cx="2765741" cy="1019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839416" y="3390308"/>
            <a:ext cx="10317128" cy="104644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pt-BR" sz="2800" b="1" dirty="0" smtClean="0"/>
              <a:t>PARA O COMPRAS</a:t>
            </a:r>
            <a:endParaRPr lang="pt-BR" sz="2800" b="1" dirty="0" smtClean="0"/>
          </a:p>
          <a:p>
            <a:endParaRPr lang="pt-BR" sz="1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pt-BR" sz="2400" b="1" dirty="0" smtClean="0">
                <a:solidFill>
                  <a:srgbClr val="CC0000"/>
                </a:solidFill>
              </a:rPr>
              <a:t>SUBSTITUI A PASTA DO PROCESSO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839416" y="5120898"/>
            <a:ext cx="10317128" cy="104644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pt-BR" sz="2800" b="1" dirty="0" smtClean="0"/>
              <a:t>CENÁRIO NACIONAL</a:t>
            </a:r>
            <a:endParaRPr lang="pt-BR" sz="2800" b="1" dirty="0" smtClean="0"/>
          </a:p>
          <a:p>
            <a:endParaRPr lang="pt-BR" sz="1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pt-BR" sz="2400" dirty="0" smtClean="0"/>
              <a:t>Ferramenta oficial de processo eletrônico</a:t>
            </a:r>
          </a:p>
        </p:txBody>
      </p:sp>
    </p:spTree>
    <p:extLst>
      <p:ext uri="{BB962C8B-B14F-4D97-AF65-F5344CB8AC3E}">
        <p14:creationId xmlns:p14="http://schemas.microsoft.com/office/powerpoint/2010/main" val="262895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ixaDeTexto 15"/>
          <p:cNvSpPr txBox="1"/>
          <p:nvPr/>
        </p:nvSpPr>
        <p:spPr>
          <a:xfrm>
            <a:off x="839416" y="1244220"/>
            <a:ext cx="10317128" cy="477053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pt-BR" sz="2800" b="1" dirty="0" smtClean="0"/>
              <a:t>MELHORIAS PORTAL DE COMPRAS</a:t>
            </a:r>
            <a:endParaRPr lang="pt-BR" sz="2800" b="1" dirty="0" smtClean="0"/>
          </a:p>
          <a:p>
            <a:endParaRPr lang="pt-BR" sz="1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pt-BR" sz="2400" dirty="0" smtClean="0"/>
              <a:t>Integração SEI x Portal de Compras: autuação automática de documentos gerados pelo Portal no SEI</a:t>
            </a:r>
          </a:p>
          <a:p>
            <a:endParaRPr lang="pt-BR" sz="2400" dirty="0"/>
          </a:p>
          <a:p>
            <a:r>
              <a:rPr lang="pt-BR" sz="2400" dirty="0" smtClean="0"/>
              <a:t>Implementação de assinatura digital em documentos que ainda não possuem a funcionalidade</a:t>
            </a:r>
          </a:p>
          <a:p>
            <a:endParaRPr lang="pt-BR" sz="2400" dirty="0"/>
          </a:p>
          <a:p>
            <a:r>
              <a:rPr lang="pt-BR" sz="2400" dirty="0" smtClean="0"/>
              <a:t>Recebimento de impugnações, propostas comercial e técnica, documentação de habilitação</a:t>
            </a:r>
          </a:p>
          <a:p>
            <a:endParaRPr lang="pt-BR" sz="1000" dirty="0" smtClean="0"/>
          </a:p>
          <a:p>
            <a:endParaRPr lang="pt-BR" sz="2400" dirty="0"/>
          </a:p>
          <a:p>
            <a:pPr algn="ctr"/>
            <a:r>
              <a:rPr lang="pt-BR" sz="2000" b="1" dirty="0" smtClean="0">
                <a:solidFill>
                  <a:srgbClr val="CC0000"/>
                </a:solidFill>
              </a:rPr>
              <a:t>O SEI NÃO NOS OBRIGA A MUDAR NENHUM PROCEDIMENTO, MAS REPRESENTA UMA OPORTUNIDADE PARA APERFEIÇOAR NOSSAS PRÁTICAS E RACIONALIZAR O TRABALHO</a:t>
            </a:r>
            <a:endParaRPr lang="pt-BR" sz="2000" b="1" dirty="0">
              <a:solidFill>
                <a:srgbClr val="CC0000"/>
              </a:solidFill>
            </a:endParaRPr>
          </a:p>
        </p:txBody>
      </p:sp>
      <p:pic>
        <p:nvPicPr>
          <p:cNvPr id="20" name="Picture 2" descr="logo seimg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328" y="116632"/>
            <a:ext cx="2765741" cy="1019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590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ixaDeTexto 15"/>
          <p:cNvSpPr txBox="1"/>
          <p:nvPr/>
        </p:nvSpPr>
        <p:spPr>
          <a:xfrm>
            <a:off x="839416" y="1136499"/>
            <a:ext cx="10317128" cy="437042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pt-BR" sz="2800" b="1" dirty="0" smtClean="0"/>
              <a:t>TRABALHANDO COM PROCESSOS NO SEI</a:t>
            </a:r>
            <a:endParaRPr lang="pt-BR" sz="2800" b="1" dirty="0" smtClean="0"/>
          </a:p>
          <a:p>
            <a:endParaRPr lang="pt-BR" sz="1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pt-BR" sz="2400" dirty="0" smtClean="0"/>
              <a:t>Selecionar o “</a:t>
            </a:r>
            <a:r>
              <a:rPr lang="pt-BR" sz="2400" b="1" dirty="0" smtClean="0"/>
              <a:t>Tipo de processo</a:t>
            </a:r>
            <a:r>
              <a:rPr lang="pt-BR" sz="2400" dirty="0" smtClean="0"/>
              <a:t>” adequado</a:t>
            </a:r>
          </a:p>
          <a:p>
            <a:endParaRPr lang="pt-BR" sz="2400" dirty="0"/>
          </a:p>
          <a:p>
            <a:r>
              <a:rPr lang="pt-BR" sz="2400" dirty="0" smtClean="0"/>
              <a:t>Espelhar na </a:t>
            </a:r>
            <a:r>
              <a:rPr lang="pt-BR" sz="2400" dirty="0"/>
              <a:t>“</a:t>
            </a:r>
            <a:r>
              <a:rPr lang="pt-BR" sz="2400" b="1" dirty="0"/>
              <a:t>Especificação</a:t>
            </a:r>
            <a:r>
              <a:rPr lang="pt-BR" sz="2400" dirty="0"/>
              <a:t>” a </a:t>
            </a:r>
            <a:r>
              <a:rPr lang="pt-BR" sz="2400" dirty="0" smtClean="0"/>
              <a:t>mesma descrição do Portal, inclusive replicando as numerações de identificação de pedido ou processo</a:t>
            </a:r>
          </a:p>
          <a:p>
            <a:endParaRPr lang="pt-BR" sz="2400" dirty="0"/>
          </a:p>
          <a:p>
            <a:r>
              <a:rPr lang="pt-BR" sz="2400" dirty="0" smtClean="0"/>
              <a:t>Qualificar e complementar a identificação com o campo </a:t>
            </a:r>
            <a:r>
              <a:rPr lang="pt-BR" sz="2400" b="1" dirty="0"/>
              <a:t>“Observações desta unidade</a:t>
            </a:r>
            <a:r>
              <a:rPr lang="pt-BR" sz="2400" b="1" dirty="0" smtClean="0"/>
              <a:t>”</a:t>
            </a:r>
            <a:r>
              <a:rPr lang="pt-BR" sz="2400" dirty="0" smtClean="0"/>
              <a:t>, conforme se fizer necessário</a:t>
            </a:r>
          </a:p>
          <a:p>
            <a:endParaRPr lang="pt-BR" sz="2400" dirty="0"/>
          </a:p>
          <a:p>
            <a:r>
              <a:rPr lang="pt-BR" sz="2400" dirty="0" smtClean="0"/>
              <a:t>Determinar no campo </a:t>
            </a:r>
            <a:r>
              <a:rPr lang="pt-BR" sz="2400" b="1" dirty="0"/>
              <a:t>“Interessados”</a:t>
            </a:r>
            <a:r>
              <a:rPr lang="pt-BR" sz="2400" dirty="0"/>
              <a:t> </a:t>
            </a:r>
            <a:r>
              <a:rPr lang="pt-BR" sz="2400" dirty="0" smtClean="0"/>
              <a:t>as unidades administrativas, órgãos ou pessoas interessadas atendidas pelo processo.</a:t>
            </a:r>
            <a:endParaRPr lang="pt-BR" sz="2400" dirty="0"/>
          </a:p>
        </p:txBody>
      </p:sp>
      <p:pic>
        <p:nvPicPr>
          <p:cNvPr id="20" name="Picture 2" descr="logo seimg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328" y="116632"/>
            <a:ext cx="2765741" cy="1019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147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ixaDeTexto 15"/>
          <p:cNvSpPr txBox="1"/>
          <p:nvPr/>
        </p:nvSpPr>
        <p:spPr>
          <a:xfrm>
            <a:off x="839416" y="1136499"/>
            <a:ext cx="10317128" cy="40934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pt-BR" sz="2800" b="1" dirty="0" smtClean="0"/>
              <a:t>TRABALHANDO COM DOCUMENTOS NO SEI</a:t>
            </a:r>
            <a:endParaRPr lang="pt-BR" sz="2800" b="1" dirty="0" smtClean="0"/>
          </a:p>
          <a:p>
            <a:endParaRPr lang="pt-BR" sz="1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pt-BR" sz="2400" dirty="0" smtClean="0"/>
              <a:t>Possuem duas identidades, conforme sua origem:</a:t>
            </a:r>
          </a:p>
          <a:p>
            <a:endParaRPr lang="pt-BR" sz="2400" dirty="0"/>
          </a:p>
          <a:p>
            <a:r>
              <a:rPr lang="pt-BR" sz="2400" dirty="0" smtClean="0">
                <a:solidFill>
                  <a:srgbClr val="CC0000"/>
                </a:solidFill>
              </a:rPr>
              <a:t>INTERNOS</a:t>
            </a:r>
            <a:r>
              <a:rPr lang="pt-BR" sz="2400" dirty="0" smtClean="0"/>
              <a:t> são aqueles produzidos no SEI</a:t>
            </a:r>
          </a:p>
          <a:p>
            <a:endParaRPr lang="pt-BR" sz="2400" dirty="0"/>
          </a:p>
          <a:p>
            <a:r>
              <a:rPr lang="pt-BR" sz="2400" dirty="0" smtClean="0">
                <a:solidFill>
                  <a:srgbClr val="CC0000"/>
                </a:solidFill>
              </a:rPr>
              <a:t>EXTERNOS</a:t>
            </a:r>
            <a:r>
              <a:rPr lang="pt-BR" sz="2400" dirty="0" smtClean="0"/>
              <a:t> são aqueles recebidos de fontes externas, que categorizamos em:</a:t>
            </a:r>
          </a:p>
          <a:p>
            <a:r>
              <a:rPr lang="pt-BR" sz="1000" dirty="0" smtClean="0"/>
              <a:t>	</a:t>
            </a:r>
          </a:p>
          <a:p>
            <a:r>
              <a:rPr lang="pt-BR" sz="2400" dirty="0"/>
              <a:t>	</a:t>
            </a:r>
            <a:r>
              <a:rPr lang="pt-BR" sz="2400" dirty="0" smtClean="0"/>
              <a:t>. Gerados pelo Portal de Compras</a:t>
            </a:r>
          </a:p>
          <a:p>
            <a:r>
              <a:rPr lang="pt-BR" sz="1000" dirty="0"/>
              <a:t>	</a:t>
            </a:r>
            <a:endParaRPr lang="pt-BR" sz="1000" dirty="0" smtClean="0"/>
          </a:p>
          <a:p>
            <a:r>
              <a:rPr lang="pt-BR" sz="2400" dirty="0"/>
              <a:t>	</a:t>
            </a:r>
            <a:r>
              <a:rPr lang="pt-BR" sz="2400" dirty="0" smtClean="0"/>
              <a:t>. Digitalizados</a:t>
            </a:r>
          </a:p>
          <a:p>
            <a:r>
              <a:rPr lang="pt-BR" sz="1000" dirty="0"/>
              <a:t>	</a:t>
            </a:r>
            <a:endParaRPr lang="pt-BR" sz="1000" dirty="0" smtClean="0"/>
          </a:p>
          <a:p>
            <a:r>
              <a:rPr lang="pt-BR" sz="2400" dirty="0"/>
              <a:t>	</a:t>
            </a:r>
            <a:r>
              <a:rPr lang="pt-BR" sz="2400" dirty="0" smtClean="0"/>
              <a:t>. Nato digitais</a:t>
            </a:r>
            <a:endParaRPr lang="pt-BR" sz="2400" dirty="0"/>
          </a:p>
        </p:txBody>
      </p:sp>
      <p:pic>
        <p:nvPicPr>
          <p:cNvPr id="20" name="Picture 2" descr="logo seimg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328" y="116632"/>
            <a:ext cx="2765741" cy="1019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282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ixaDeTexto 15"/>
          <p:cNvSpPr txBox="1"/>
          <p:nvPr/>
        </p:nvSpPr>
        <p:spPr>
          <a:xfrm>
            <a:off x="839416" y="1136499"/>
            <a:ext cx="10317128" cy="36317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pt-BR" sz="2800" b="1" dirty="0" smtClean="0"/>
              <a:t>PRODUZINDO DOCUMENTOS NO SEI</a:t>
            </a:r>
            <a:endParaRPr lang="pt-BR" sz="2800" b="1" dirty="0" smtClean="0"/>
          </a:p>
          <a:p>
            <a:endParaRPr lang="pt-BR" sz="1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pt-BR" sz="2400" dirty="0" smtClean="0"/>
              <a:t>Iniciamos em 2017 com aproximadamente 19 tipos de documentos para o processo de compras</a:t>
            </a:r>
          </a:p>
          <a:p>
            <a:endParaRPr lang="pt-BR" sz="2400" dirty="0"/>
          </a:p>
          <a:p>
            <a:r>
              <a:rPr lang="pt-BR" sz="2400" dirty="0" smtClean="0"/>
              <a:t>É mais produtivo utilizar o editor do SEI para a produção</a:t>
            </a:r>
          </a:p>
          <a:p>
            <a:endParaRPr lang="pt-BR" sz="2400" dirty="0"/>
          </a:p>
          <a:p>
            <a:r>
              <a:rPr lang="pt-BR" sz="2400" dirty="0" smtClean="0"/>
              <a:t>A </a:t>
            </a:r>
            <a:r>
              <a:rPr lang="pt-BR" sz="2400" dirty="0"/>
              <a:t>a</a:t>
            </a:r>
            <a:r>
              <a:rPr lang="pt-BR" sz="2400" dirty="0" smtClean="0"/>
              <a:t>ssinatura é eletrônica, por senha pessoal</a:t>
            </a:r>
          </a:p>
          <a:p>
            <a:endParaRPr lang="pt-BR" sz="2400" dirty="0"/>
          </a:p>
          <a:p>
            <a:r>
              <a:rPr lang="pt-BR" sz="2400" dirty="0" smtClean="0"/>
              <a:t>Utilizar as opções de “</a:t>
            </a:r>
            <a:r>
              <a:rPr lang="pt-BR" sz="2400" b="1" dirty="0" smtClean="0"/>
              <a:t>Texto inicial</a:t>
            </a:r>
            <a:r>
              <a:rPr lang="pt-BR" sz="2400" dirty="0" smtClean="0"/>
              <a:t>” é um grande trunfo para a equipe</a:t>
            </a:r>
            <a:endParaRPr lang="pt-BR" sz="2400" dirty="0"/>
          </a:p>
        </p:txBody>
      </p:sp>
      <p:pic>
        <p:nvPicPr>
          <p:cNvPr id="20" name="Picture 2" descr="logo seimg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328" y="116632"/>
            <a:ext cx="2765741" cy="1019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343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ixaDeTexto 15"/>
          <p:cNvSpPr txBox="1"/>
          <p:nvPr/>
        </p:nvSpPr>
        <p:spPr>
          <a:xfrm>
            <a:off x="839416" y="1130819"/>
            <a:ext cx="10317128" cy="510909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pt-BR" sz="2800" b="1" dirty="0" smtClean="0"/>
              <a:t>RECEBENDO DOCUMENTOS EXTERNOS</a:t>
            </a:r>
            <a:endParaRPr lang="pt-BR" sz="2800" b="1" dirty="0" smtClean="0"/>
          </a:p>
          <a:p>
            <a:endParaRPr lang="pt-BR" sz="1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pt-BR" sz="2400" dirty="0" smtClean="0"/>
              <a:t>Imposições da Lei 12.682/2012, que dispõe da elaboração e arquivamento de documentos em meio eletrônico:</a:t>
            </a:r>
          </a:p>
          <a:p>
            <a:endParaRPr lang="pt-BR" sz="2400" dirty="0" smtClean="0"/>
          </a:p>
          <a:p>
            <a:r>
              <a:rPr lang="pt-BR" sz="2400" dirty="0" smtClean="0"/>
              <a:t>	Sempre que um documento for digitalizado e necessitar ser autenticado, esta deverá obrigatoriamente ser realizada por meio de certificação digital.</a:t>
            </a:r>
          </a:p>
          <a:p>
            <a:endParaRPr lang="pt-BR" sz="2400" dirty="0"/>
          </a:p>
          <a:p>
            <a:r>
              <a:rPr lang="pt-BR" sz="2400" dirty="0" smtClean="0"/>
              <a:t>	A via original do documento, mesmo que digitalizado e autenticado, deverá ser armazenado.</a:t>
            </a:r>
          </a:p>
          <a:p>
            <a:endParaRPr lang="pt-BR" sz="2400" dirty="0"/>
          </a:p>
          <a:p>
            <a:r>
              <a:rPr lang="pt-BR" sz="2400" dirty="0" smtClean="0"/>
              <a:t>Tratamento é feito de maneira unificada pelo Protocolo da Cidade Administrativa, órgãos e entidades que não coabitam no complexo necessitam de rotinas e treinamento específico para o arquivamento.</a:t>
            </a:r>
          </a:p>
        </p:txBody>
      </p:sp>
      <p:pic>
        <p:nvPicPr>
          <p:cNvPr id="20" name="Picture 2" descr="logo seimg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328" y="116632"/>
            <a:ext cx="2765741" cy="1019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351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1202</TotalTime>
  <Words>464</Words>
  <Application>Microsoft Office PowerPoint</Application>
  <PresentationFormat>Widescreen</PresentationFormat>
  <Paragraphs>110</Paragraphs>
  <Slides>13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6" baseType="lpstr">
      <vt:lpstr>Arial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Secretaria De Estado De Fazenda de Minas Gerais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tulio.castanheira</dc:creator>
  <cp:lastModifiedBy>Lucas Vilas Boas Pacheco (SEPLAG)</cp:lastModifiedBy>
  <cp:revision>137</cp:revision>
  <cp:lastPrinted>2018-01-09T16:25:55Z</cp:lastPrinted>
  <dcterms:created xsi:type="dcterms:W3CDTF">2011-03-11T19:55:53Z</dcterms:created>
  <dcterms:modified xsi:type="dcterms:W3CDTF">2018-06-15T13:16:11Z</dcterms:modified>
</cp:coreProperties>
</file>