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1" r:id="rId7"/>
    <p:sldId id="269" r:id="rId8"/>
    <p:sldId id="262" r:id="rId9"/>
    <p:sldId id="263" r:id="rId10"/>
    <p:sldId id="266" r:id="rId11"/>
    <p:sldId id="270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73A"/>
    <a:srgbClr val="AA073A"/>
    <a:srgbClr val="810259"/>
    <a:srgbClr val="7C025C"/>
    <a:srgbClr val="682E72"/>
    <a:srgbClr val="682B71"/>
    <a:srgbClr val="51537B"/>
    <a:srgbClr val="94B467"/>
    <a:srgbClr val="53507B"/>
    <a:srgbClr val="435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9A162-B405-47A8-91AD-BA5F3E0321A0}" v="3" dt="2025-04-07T12:03:15.6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72" d="100"/>
          <a:sy n="72" d="100"/>
        </p:scale>
        <p:origin x="83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h Ramiro" userId="qkhMB6c9JkeqA5f/35mXA4rd+C3YrucTBouoj7rhFtI=" providerId="None" clId="Web-{17F9A162-B405-47A8-91AD-BA5F3E0321A0}"/>
    <pc:docChg chg="modSld">
      <pc:chgData name="Roberth Ramiro" userId="qkhMB6c9JkeqA5f/35mXA4rd+C3YrucTBouoj7rhFtI=" providerId="None" clId="Web-{17F9A162-B405-47A8-91AD-BA5F3E0321A0}" dt="2025-04-07T12:03:15.637" v="2"/>
      <pc:docMkLst>
        <pc:docMk/>
      </pc:docMkLst>
      <pc:sldChg chg="delSp modSp">
        <pc:chgData name="Roberth Ramiro" userId="qkhMB6c9JkeqA5f/35mXA4rd+C3YrucTBouoj7rhFtI=" providerId="None" clId="Web-{17F9A162-B405-47A8-91AD-BA5F3E0321A0}" dt="2025-04-07T12:03:15.637" v="2"/>
        <pc:sldMkLst>
          <pc:docMk/>
          <pc:sldMk cId="2532446431" sldId="270"/>
        </pc:sldMkLst>
        <pc:spChg chg="del mod">
          <ac:chgData name="Roberth Ramiro" userId="qkhMB6c9JkeqA5f/35mXA4rd+C3YrucTBouoj7rhFtI=" providerId="None" clId="Web-{17F9A162-B405-47A8-91AD-BA5F3E0321A0}" dt="2025-04-07T12:03:15.637" v="2"/>
          <ac:spMkLst>
            <pc:docMk/>
            <pc:sldMk cId="2532446431" sldId="270"/>
            <ac:spMk id="5" creationId="{593FD034-B9C1-41DF-9CA6-A5C81E6FC8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A009-981B-4320-8C21-7D0C6FA9D752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B7276-8BAD-4498-93E0-1B425635F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04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70C-3301-4DD8-87C8-448E3F8939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53535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53535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342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2" y="0"/>
            <a:ext cx="12187555" cy="6242685"/>
          </a:xfrm>
          <a:custGeom>
            <a:avLst/>
            <a:gdLst/>
            <a:ahLst/>
            <a:cxnLst/>
            <a:rect l="l" t="t" r="r" b="b"/>
            <a:pathLst>
              <a:path w="12187555" h="6242685">
                <a:moveTo>
                  <a:pt x="0" y="6242304"/>
                </a:moveTo>
                <a:lnTo>
                  <a:pt x="12187428" y="6242304"/>
                </a:lnTo>
                <a:lnTo>
                  <a:pt x="12187428" y="0"/>
                </a:lnTo>
                <a:lnTo>
                  <a:pt x="0" y="0"/>
                </a:lnTo>
                <a:lnTo>
                  <a:pt x="0" y="6242304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242303"/>
            <a:ext cx="12192000" cy="615950"/>
          </a:xfrm>
          <a:custGeom>
            <a:avLst/>
            <a:gdLst/>
            <a:ahLst/>
            <a:cxnLst/>
            <a:rect l="l" t="t" r="r" b="b"/>
            <a:pathLst>
              <a:path w="12192000" h="615950">
                <a:moveTo>
                  <a:pt x="12192000" y="0"/>
                </a:moveTo>
                <a:lnTo>
                  <a:pt x="0" y="0"/>
                </a:lnTo>
                <a:lnTo>
                  <a:pt x="0" y="615696"/>
                </a:lnTo>
                <a:lnTo>
                  <a:pt x="12192000" y="615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0635" y="6347459"/>
            <a:ext cx="2208276" cy="4023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53535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53535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uxograma: Atraso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Fluxograma: Atraso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</a:t>
            </a:r>
            <a:br>
              <a:rPr lang="pt-BR" noProof="0"/>
            </a:br>
            <a:r>
              <a:rPr lang="pt-BR" noProof="0"/>
              <a:t>TÍTULO MESTRE</a:t>
            </a:r>
            <a:br>
              <a:rPr lang="pt-BR" noProof="0"/>
            </a:br>
            <a:r>
              <a:rPr lang="pt-BR" noProof="0"/>
              <a:t>ESTILO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20XX-20XX</a:t>
            </a:r>
          </a:p>
        </p:txBody>
      </p:sp>
      <p:sp>
        <p:nvSpPr>
          <p:cNvPr id="9" name="Espaço Reservado para Texto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Plano de três anos</a:t>
            </a:r>
          </a:p>
        </p:txBody>
      </p:sp>
      <p:sp>
        <p:nvSpPr>
          <p:cNvPr id="106" name="Espaço Reservado para Imagem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8" name="Espaço Reservado para Texto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44" name="Espaço Reservado para Texto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T1</a:t>
            </a:r>
          </a:p>
        </p:txBody>
      </p:sp>
      <p:sp>
        <p:nvSpPr>
          <p:cNvPr id="80" name="Espaço Reservado para Texto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1" name="Espaço Reservado para Texto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0" name="Espaço Reservado para Texto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T2</a:t>
            </a:r>
          </a:p>
        </p:txBody>
      </p:sp>
      <p:sp>
        <p:nvSpPr>
          <p:cNvPr id="82" name="Espaço Reservado para Texto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3" name="Espaço Reservado para Texto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49" name="Espaço Reservado para Texto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T3</a:t>
            </a:r>
          </a:p>
        </p:txBody>
      </p:sp>
      <p:sp>
        <p:nvSpPr>
          <p:cNvPr id="84" name="Espaço Reservado para Texto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5" name="Espaço Reservado para Texto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46" name="Espaço Reservado para Texto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T4</a:t>
            </a:r>
          </a:p>
        </p:txBody>
      </p:sp>
      <p:sp>
        <p:nvSpPr>
          <p:cNvPr id="86" name="Espaço Reservado para Texto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7" name="Espaço Reservado para Texto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73" name="Espaço Reservado para Texto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57" name="Espaço Reservado para Texto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T1</a:t>
            </a:r>
          </a:p>
        </p:txBody>
      </p:sp>
      <p:sp>
        <p:nvSpPr>
          <p:cNvPr id="94" name="Espaço Reservado para Texto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5" name="Espaço Reservado para Texto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8" name="Espaço Reservado para Texto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T2</a:t>
            </a:r>
          </a:p>
        </p:txBody>
      </p:sp>
      <p:sp>
        <p:nvSpPr>
          <p:cNvPr id="90" name="Espaço Reservado para Texto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1" name="Espaço Reservado para Texto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9" name="Espaço Reservado para Texto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T3</a:t>
            </a:r>
          </a:p>
        </p:txBody>
      </p:sp>
      <p:sp>
        <p:nvSpPr>
          <p:cNvPr id="92" name="Espaço Reservado para Texto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3" name="Espaço Reservado para Texto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56" name="Espaço Reservado para Texto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T4</a:t>
            </a:r>
          </a:p>
        </p:txBody>
      </p:sp>
      <p:sp>
        <p:nvSpPr>
          <p:cNvPr id="88" name="Espaço Reservado para Texto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89" name="Espaço Reservado para Texto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75" name="Espaço Reservado para Texto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60" name="Espaço Reservado para Texto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T1</a:t>
            </a:r>
          </a:p>
        </p:txBody>
      </p:sp>
      <p:sp>
        <p:nvSpPr>
          <p:cNvPr id="96" name="Espaço Reservado para Texto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7" name="Espaço Reservado para Texto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63" name="Espaço Reservado para Texto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T2</a:t>
            </a:r>
          </a:p>
        </p:txBody>
      </p:sp>
      <p:sp>
        <p:nvSpPr>
          <p:cNvPr id="100" name="Espaço Reservado para Texto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101" name="Espaço Reservado para Texto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62" name="Espaço Reservado para Texto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T3</a:t>
            </a:r>
          </a:p>
        </p:txBody>
      </p:sp>
      <p:sp>
        <p:nvSpPr>
          <p:cNvPr id="98" name="Espaço Reservado para Texto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99" name="Espaço Reservado para Texto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61" name="Espaço Reservado para Texto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T4</a:t>
            </a:r>
          </a:p>
        </p:txBody>
      </p:sp>
      <p:sp>
        <p:nvSpPr>
          <p:cNvPr id="102" name="Espaço Reservado para Texto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TÍTULO DO MARCO</a:t>
            </a:r>
          </a:p>
        </p:txBody>
      </p:sp>
      <p:sp>
        <p:nvSpPr>
          <p:cNvPr id="103" name="Espaço Reservado para Texto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Descrição do marco</a:t>
            </a:r>
          </a:p>
        </p:txBody>
      </p:sp>
      <p:sp>
        <p:nvSpPr>
          <p:cNvPr id="110" name="Espaço Reservado para Texto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1" u="none" strike="noStrike" kern="1200" cap="none" spc="0" normalizeH="0" baseline="0" noProof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0181C-26E3-45C7-B40A-FF7274FBD8A3}" type="datetime1">
              <a:rPr kumimoji="0" lang="pt-BR" sz="900" b="0" i="1" u="none" strike="noStrike" kern="1200" cap="none" spc="0" normalizeH="0" baseline="0" noProof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01/10/2025</a:t>
            </a:fld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1428B-5ACF-4E79-A091-05E2328DA75D}" type="slidenum">
              <a:rPr kumimoji="0" lang="pt-BR" sz="900" b="0" i="1" u="none" strike="noStrike" kern="1200" cap="none" spc="0" normalizeH="0" baseline="0" noProof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0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37743"/>
            <a:ext cx="12192000" cy="596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53535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2694" y="1620723"/>
            <a:ext cx="6503034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AC5166-4796-40D2-A50C-05DACE2C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836682-CE55-4994-889B-5D188C3E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3088"/>
            <a:ext cx="10515600" cy="234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F9231-8DF4-411E-8324-453AB042A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5888" y="577752"/>
            <a:ext cx="2743200" cy="1767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D7CC3-9254-4BE3-BB40-387979D2432E}" type="datetime1">
              <a:rPr kumimoji="0" lang="pt-BR" sz="900" b="0" i="1" u="none" strike="noStrike" kern="1200" cap="none" spc="0" normalizeH="0" baseline="0" noProof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01/10/2025</a:t>
            </a:fld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0475F0-EE3A-4617-AFAB-40BF7C14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5888" y="392469"/>
            <a:ext cx="2743200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1" u="none" strike="noStrike" kern="1200" cap="none" spc="0" normalizeH="0" baseline="0" noProof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8AA07E7D-9F5C-43AC-A03A-432F6CB44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392470"/>
            <a:ext cx="395287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i="1">
                <a:solidFill>
                  <a:srgbClr val="454D5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1428B-5ACF-4E79-A091-05E2328DA75D}" type="slidenum">
              <a:rPr kumimoji="0" lang="pt-BR" sz="900" b="0" i="1" u="none" strike="noStrike" kern="1200" cap="none" spc="0" normalizeH="0" baseline="0" noProof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35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.gov.br/servico/realizar-peticionamento-eletronico-sei-model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3815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98514" y="2853054"/>
            <a:ext cx="5407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C00000"/>
                </a:solidFill>
                <a:latin typeface="Calibri"/>
                <a:cs typeface="Calibri"/>
              </a:rPr>
              <a:t>UAI</a:t>
            </a:r>
            <a:r>
              <a:rPr sz="5400" b="1" spc="-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b="1" spc="-40" dirty="0">
                <a:solidFill>
                  <a:srgbClr val="C00000"/>
                </a:solidFill>
                <a:latin typeface="Calibri"/>
                <a:cs typeface="Calibri"/>
              </a:rPr>
              <a:t>COMPARTILHA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60635" y="6347459"/>
            <a:ext cx="2208276" cy="4023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292596" y="3723132"/>
            <a:ext cx="5547360" cy="178435"/>
            <a:chOff x="6292596" y="3723132"/>
            <a:chExt cx="5547360" cy="1784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2596" y="3723132"/>
              <a:ext cx="5547359" cy="1783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18504" y="3787140"/>
              <a:ext cx="5407660" cy="0"/>
            </a:xfrm>
            <a:custGeom>
              <a:avLst/>
              <a:gdLst/>
              <a:ahLst/>
              <a:cxnLst/>
              <a:rect l="l" t="t" r="r" b="b"/>
              <a:pathLst>
                <a:path w="5407659">
                  <a:moveTo>
                    <a:pt x="0" y="0"/>
                  </a:moveTo>
                  <a:lnTo>
                    <a:pt x="5407279" y="0"/>
                  </a:lnTo>
                </a:path>
              </a:pathLst>
            </a:custGeom>
            <a:ln w="762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Espaço Reservado para Texto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12287" y="831611"/>
            <a:ext cx="1157684" cy="1124994"/>
          </a:xfrm>
          <a:solidFill>
            <a:srgbClr val="0C6D82"/>
          </a:solidFill>
        </p:spPr>
        <p:txBody>
          <a:bodyPr rtlCol="0">
            <a:normAutofit/>
          </a:bodyPr>
          <a:lstStyle/>
          <a:p>
            <a:pPr rtl="0"/>
            <a:r>
              <a:rPr lang="pt-BR" sz="1300" dirty="0"/>
              <a:t>Assinatura do convênio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85" y="1165323"/>
            <a:ext cx="521493" cy="506707"/>
          </a:xfrm>
          <a:ln>
            <a:solidFill>
              <a:srgbClr val="EDC427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9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9517" y="835500"/>
            <a:ext cx="1182870" cy="237488"/>
          </a:xfrm>
        </p:spPr>
        <p:txBody>
          <a:bodyPr rtlCol="0">
            <a:noAutofit/>
          </a:bodyPr>
          <a:lstStyle/>
          <a:p>
            <a:pPr rtl="0"/>
            <a:r>
              <a:rPr lang="pt-BR" sz="1000" dirty="0">
                <a:solidFill>
                  <a:srgbClr val="EDC427"/>
                </a:solidFill>
              </a:rPr>
              <a:t>APRESENTAÇÃO INICIAL</a:t>
            </a:r>
          </a:p>
        </p:txBody>
      </p:sp>
      <p:sp>
        <p:nvSpPr>
          <p:cNvPr id="14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43930" y="1115240"/>
            <a:ext cx="521493" cy="543439"/>
          </a:xfrm>
          <a:ln>
            <a:solidFill>
              <a:srgbClr val="CBC82E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  <p:sp>
        <p:nvSpPr>
          <p:cNvPr id="15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95542" y="1757387"/>
            <a:ext cx="1018268" cy="195258"/>
          </a:xfrm>
        </p:spPr>
        <p:txBody>
          <a:bodyPr rtlCol="0">
            <a:noAutofit/>
          </a:bodyPr>
          <a:lstStyle/>
          <a:p>
            <a:pPr rtl="0"/>
            <a:r>
              <a:rPr lang="pt-BR" sz="1000" dirty="0">
                <a:solidFill>
                  <a:srgbClr val="CCC82E"/>
                </a:solidFill>
              </a:rPr>
              <a:t>INDICAÇÃO DO IMÓVEL</a:t>
            </a:r>
          </a:p>
        </p:txBody>
      </p:sp>
      <p:sp>
        <p:nvSpPr>
          <p:cNvPr id="16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6812" y="1128249"/>
            <a:ext cx="521493" cy="506707"/>
          </a:xfrm>
          <a:ln>
            <a:solidFill>
              <a:srgbClr val="B9C837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3200" dirty="0">
                <a:solidFill>
                  <a:srgbClr val="0C6D82"/>
                </a:solidFill>
              </a:rPr>
              <a:t>E</a:t>
            </a:r>
            <a:endParaRPr lang="pt-BR" sz="2800" dirty="0">
              <a:solidFill>
                <a:srgbClr val="0C6D82"/>
              </a:solidFill>
            </a:endParaRPr>
          </a:p>
        </p:txBody>
      </p:sp>
      <p:sp>
        <p:nvSpPr>
          <p:cNvPr id="17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75906" y="775538"/>
            <a:ext cx="1063304" cy="250949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B9C836"/>
                </a:solidFill>
              </a:rPr>
              <a:t>APROVAÇÃO DO IMÓVEL</a:t>
            </a:r>
          </a:p>
        </p:txBody>
      </p:sp>
      <p:sp>
        <p:nvSpPr>
          <p:cNvPr id="18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620" y="1110656"/>
            <a:ext cx="521493" cy="506707"/>
          </a:xfrm>
          <a:ln>
            <a:solidFill>
              <a:srgbClr val="94B467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1400" dirty="0">
                <a:solidFill>
                  <a:srgbClr val="E99A21"/>
                </a:solidFill>
              </a:rPr>
              <a:t>M</a:t>
            </a:r>
            <a:r>
              <a:rPr lang="pt-BR" sz="1400" dirty="0">
                <a:solidFill>
                  <a:srgbClr val="000000"/>
                </a:solidFill>
              </a:rPr>
              <a:t>/</a:t>
            </a:r>
            <a:r>
              <a:rPr lang="pt-BR" sz="14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19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47312" y="1722492"/>
            <a:ext cx="1155513" cy="183907"/>
          </a:xfrm>
        </p:spPr>
        <p:txBody>
          <a:bodyPr rtlCol="0">
            <a:noAutofit/>
          </a:bodyPr>
          <a:lstStyle/>
          <a:p>
            <a:pPr rtl="0"/>
            <a:r>
              <a:rPr lang="pt-BR" sz="1000" dirty="0">
                <a:solidFill>
                  <a:srgbClr val="6DA076"/>
                </a:solidFill>
              </a:rPr>
              <a:t>DEFINIÇÃO DO PACOTE DE SERVIÇOS</a:t>
            </a:r>
          </a:p>
        </p:txBody>
      </p:sp>
      <p:sp>
        <p:nvSpPr>
          <p:cNvPr id="21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0784" y="3182304"/>
            <a:ext cx="521493" cy="506707"/>
          </a:xfrm>
          <a:ln>
            <a:solidFill>
              <a:srgbClr val="53507B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7733" y="1128249"/>
            <a:ext cx="521493" cy="506707"/>
          </a:xfrm>
          <a:ln>
            <a:solidFill>
              <a:srgbClr val="0C6D82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24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79102" y="1782381"/>
            <a:ext cx="521493" cy="506707"/>
          </a:xfrm>
          <a:ln>
            <a:solidFill>
              <a:srgbClr val="0C6D82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  <p:sp>
        <p:nvSpPr>
          <p:cNvPr id="25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6421" y="3124991"/>
            <a:ext cx="521493" cy="506707"/>
          </a:xfrm>
          <a:ln>
            <a:solidFill>
              <a:srgbClr val="682B71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0C6D82"/>
                </a:solidFill>
                <a:ea typeface="+mj-lt"/>
                <a:cs typeface="+mj-lt"/>
              </a:rPr>
              <a:t>E</a:t>
            </a:r>
            <a:endParaRPr lang="pt-BR" dirty="0"/>
          </a:p>
        </p:txBody>
      </p:sp>
      <p:sp>
        <p:nvSpPr>
          <p:cNvPr id="27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769147" y="775538"/>
            <a:ext cx="1159714" cy="297450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6EA076"/>
                </a:solidFill>
              </a:rPr>
              <a:t>ELABORAÇÃO DO LAYOUT</a:t>
            </a:r>
          </a:p>
        </p:txBody>
      </p:sp>
      <p:sp>
        <p:nvSpPr>
          <p:cNvPr id="28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2310" y="1735893"/>
            <a:ext cx="907777" cy="216752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0C6D82"/>
                </a:solidFill>
              </a:rPr>
              <a:t>APROVAÇÃO DO LAYOUT</a:t>
            </a:r>
          </a:p>
        </p:txBody>
      </p:sp>
      <p:sp>
        <p:nvSpPr>
          <p:cNvPr id="29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143215" y="1428873"/>
            <a:ext cx="998164" cy="214629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0C6D82"/>
                </a:solidFill>
              </a:rPr>
              <a:t>OBRAS E REFORMAS</a:t>
            </a:r>
          </a:p>
        </p:txBody>
      </p:sp>
      <p:sp>
        <p:nvSpPr>
          <p:cNvPr id="33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47620" y="3785912"/>
            <a:ext cx="1484496" cy="239267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51537B"/>
                </a:solidFill>
              </a:rPr>
              <a:t>AQUISIÇÕES DE MOBILIÁRIO, SINALIZAÇÃO VISUAL E EQUIPAMENTOS</a:t>
            </a:r>
          </a:p>
        </p:txBody>
      </p:sp>
      <p:sp>
        <p:nvSpPr>
          <p:cNvPr id="34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11136" y="2605586"/>
            <a:ext cx="992062" cy="180303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682E72"/>
                </a:solidFill>
              </a:rPr>
              <a:t>CONTRATAÇÃO DE PACOTE DE REDE IP</a:t>
            </a:r>
          </a:p>
        </p:txBody>
      </p:sp>
      <p:sp>
        <p:nvSpPr>
          <p:cNvPr id="35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9653" y="4093158"/>
            <a:ext cx="521493" cy="506707"/>
          </a:xfrm>
          <a:ln>
            <a:solidFill>
              <a:srgbClr val="6F0066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38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9757" y="3177937"/>
            <a:ext cx="521493" cy="506707"/>
          </a:xfrm>
          <a:ln>
            <a:solidFill>
              <a:srgbClr val="6F0066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  <p:sp>
        <p:nvSpPr>
          <p:cNvPr id="39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5586" y="5221175"/>
            <a:ext cx="521493" cy="506707"/>
          </a:xfrm>
          <a:ln>
            <a:solidFill>
              <a:srgbClr val="6F0066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  <p:sp>
        <p:nvSpPr>
          <p:cNvPr id="40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5536" y="5216269"/>
            <a:ext cx="521493" cy="506707"/>
          </a:xfrm>
          <a:ln>
            <a:solidFill>
              <a:srgbClr val="DD6422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2287" y="5200801"/>
            <a:ext cx="521493" cy="506707"/>
          </a:xfrm>
          <a:ln>
            <a:solidFill>
              <a:srgbClr val="F3B82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43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45370" y="3933760"/>
            <a:ext cx="1320053" cy="182838"/>
          </a:xfrm>
        </p:spPr>
        <p:txBody>
          <a:bodyPr rtlCol="0">
            <a:noAutofit/>
          </a:bodyPr>
          <a:lstStyle/>
          <a:p>
            <a:pPr rtl="0"/>
            <a:r>
              <a:rPr lang="pt-BR" sz="1000" dirty="0">
                <a:solidFill>
                  <a:srgbClr val="6F0066"/>
                </a:solidFill>
              </a:rPr>
              <a:t>DEFINIÇÃO DE COLABORADORES E POSTOS DE TRABALHO</a:t>
            </a:r>
          </a:p>
        </p:txBody>
      </p:sp>
      <p:sp>
        <p:nvSpPr>
          <p:cNvPr id="44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1582" y="4138659"/>
            <a:ext cx="1641093" cy="239268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6F0066"/>
                </a:solidFill>
              </a:rPr>
              <a:t>TREINAMENTO E CREDENCIAMENTO  DOS COLABORADORES</a:t>
            </a:r>
          </a:p>
        </p:txBody>
      </p:sp>
      <p:sp>
        <p:nvSpPr>
          <p:cNvPr id="45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24436" y="5896600"/>
            <a:ext cx="943792" cy="207044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6F0066"/>
                </a:solidFill>
              </a:rPr>
              <a:t>AQUISIÇÃO DE UNIFORMES</a:t>
            </a:r>
          </a:p>
        </p:txBody>
      </p:sp>
      <p:sp>
        <p:nvSpPr>
          <p:cNvPr id="47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65829" y="4730417"/>
            <a:ext cx="1360007" cy="209263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DE6722"/>
                </a:solidFill>
              </a:rPr>
              <a:t>CADASTRO DO MUNICÍPIO NO PORTAL DE AGENDAMENTOS</a:t>
            </a:r>
          </a:p>
        </p:txBody>
      </p:sp>
      <p:sp>
        <p:nvSpPr>
          <p:cNvPr id="48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99383" y="5875313"/>
            <a:ext cx="1360007" cy="209263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F2C020"/>
                </a:solidFill>
              </a:rPr>
              <a:t>IMPLANTAÇÃO ASSISTIDA</a:t>
            </a:r>
          </a:p>
        </p:txBody>
      </p:sp>
      <p:sp>
        <p:nvSpPr>
          <p:cNvPr id="49" name="Espaço Reservado para Texto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512910" y="4890832"/>
            <a:ext cx="1157684" cy="1124994"/>
          </a:xfrm>
          <a:solidFill>
            <a:srgbClr val="F39E21"/>
          </a:solidFill>
        </p:spPr>
        <p:txBody>
          <a:bodyPr rtlCol="0">
            <a:normAutofit/>
          </a:bodyPr>
          <a:lstStyle/>
          <a:p>
            <a:pPr rtl="0"/>
            <a:r>
              <a:rPr lang="pt-BR" sz="1100" dirty="0"/>
              <a:t>Inauguração da UAI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42913" y="5543216"/>
            <a:ext cx="1435880" cy="87345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6625" y="5198233"/>
            <a:ext cx="112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C6D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Legenda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6514" y="5637824"/>
            <a:ext cx="1951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C6D8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5072" y="6016379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99A2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18642" y="5630790"/>
            <a:ext cx="117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 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ESTADO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818642" y="5993087"/>
            <a:ext cx="146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 </a:t>
            </a: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MUNICÍPIO</a:t>
            </a:r>
          </a:p>
        </p:txBody>
      </p:sp>
      <p:sp>
        <p:nvSpPr>
          <p:cNvPr id="54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18356" y="2931977"/>
            <a:ext cx="521493" cy="506707"/>
          </a:xfrm>
          <a:ln>
            <a:solidFill>
              <a:srgbClr val="146D82"/>
            </a:solidFill>
          </a:ln>
        </p:spPr>
        <p:txBody>
          <a:bodyPr rtlCol="0">
            <a:noAutofit/>
          </a:bodyPr>
          <a:lstStyle/>
          <a:p>
            <a:endParaRPr lang="pt-BR" sz="2800" dirty="0">
              <a:solidFill>
                <a:srgbClr val="0C6D82"/>
              </a:solidFill>
            </a:endParaRPr>
          </a:p>
          <a:p>
            <a:endParaRPr lang="pt-BR" sz="2800" dirty="0">
              <a:solidFill>
                <a:srgbClr val="0C6D82"/>
              </a:solidFill>
            </a:endParaRPr>
          </a:p>
          <a:p>
            <a:pPr rtl="0"/>
            <a:endParaRPr lang="pt-BR" sz="2800" dirty="0">
              <a:solidFill>
                <a:srgbClr val="E99A21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0702522" y="302404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E99A21"/>
                </a:solidFill>
                <a:latin typeface="+mj-lt"/>
              </a:rPr>
              <a:t>M</a:t>
            </a:r>
            <a:r>
              <a:rPr lang="pt-BR" sz="1400" dirty="0">
                <a:solidFill>
                  <a:srgbClr val="000000"/>
                </a:solidFill>
                <a:latin typeface="+mj-lt"/>
              </a:rPr>
              <a:t>/</a:t>
            </a:r>
            <a:r>
              <a:rPr lang="pt-BR" sz="1400" dirty="0">
                <a:solidFill>
                  <a:srgbClr val="0C6D82"/>
                </a:solidFill>
                <a:latin typeface="+mj-lt"/>
              </a:rPr>
              <a:t>E</a:t>
            </a:r>
            <a:endParaRPr lang="pt-BR" sz="1400" dirty="0">
              <a:latin typeface="+mj-lt"/>
            </a:endParaRPr>
          </a:p>
        </p:txBody>
      </p:sp>
      <p:sp>
        <p:nvSpPr>
          <p:cNvPr id="58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73033" y="2540550"/>
            <a:ext cx="1484496" cy="239267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126D82"/>
                </a:solidFill>
              </a:rPr>
              <a:t>DEFINIÇÃO DOS EQUIPAMENTOS DE INFORMÁTICA</a:t>
            </a:r>
          </a:p>
        </p:txBody>
      </p:sp>
      <p:sp>
        <p:nvSpPr>
          <p:cNvPr id="61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5277" y="5240264"/>
            <a:ext cx="521493" cy="506707"/>
          </a:xfrm>
          <a:ln>
            <a:solidFill>
              <a:srgbClr val="7C025C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63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6423" y="4693989"/>
            <a:ext cx="1360007" cy="209263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810259"/>
                </a:solidFill>
              </a:rPr>
              <a:t>INSTALAÇÃO DO SISTEMA DE ATENDIMENTO</a:t>
            </a:r>
          </a:p>
        </p:txBody>
      </p:sp>
      <p:sp>
        <p:nvSpPr>
          <p:cNvPr id="67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3937" y="5216269"/>
            <a:ext cx="521493" cy="506707"/>
          </a:xfrm>
          <a:ln>
            <a:solidFill>
              <a:srgbClr val="AA073A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0C6D82"/>
                </a:solidFill>
              </a:rPr>
              <a:t>E</a:t>
            </a:r>
          </a:p>
        </p:txBody>
      </p:sp>
      <p:sp>
        <p:nvSpPr>
          <p:cNvPr id="69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71826" y="5911194"/>
            <a:ext cx="1360007" cy="209263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AC073A"/>
                </a:solidFill>
              </a:rPr>
              <a:t>APLICAÇÃO DO CHECKLIST</a:t>
            </a:r>
          </a:p>
        </p:txBody>
      </p:sp>
      <p:sp>
        <p:nvSpPr>
          <p:cNvPr id="70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6918" y="3167043"/>
            <a:ext cx="521493" cy="506707"/>
          </a:xfrm>
          <a:ln>
            <a:solidFill>
              <a:srgbClr val="146D82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  <p:sp>
        <p:nvSpPr>
          <p:cNvPr id="71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45416" y="3823624"/>
            <a:ext cx="1484496" cy="239267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126D82"/>
                </a:solidFill>
              </a:rPr>
              <a:t>ELABORAÇÃO PROJETO DE SINALIZAÇÃO VISUAL</a:t>
            </a:r>
          </a:p>
        </p:txBody>
      </p:sp>
      <p:sp>
        <p:nvSpPr>
          <p:cNvPr id="72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4745" y="3167043"/>
            <a:ext cx="521493" cy="506707"/>
          </a:xfrm>
          <a:ln>
            <a:solidFill>
              <a:srgbClr val="3C617F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0C6D82"/>
                </a:solidFill>
                <a:ea typeface="+mj-lt"/>
                <a:cs typeface="+mj-lt"/>
              </a:rPr>
              <a:t>E</a:t>
            </a:r>
            <a:endParaRPr lang="pt-BR" dirty="0"/>
          </a:p>
        </p:txBody>
      </p:sp>
      <p:sp>
        <p:nvSpPr>
          <p:cNvPr id="73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33156" y="2779817"/>
            <a:ext cx="1484496" cy="239267"/>
          </a:xfrm>
        </p:spPr>
        <p:txBody>
          <a:bodyPr rtlCol="0">
            <a:noAutofit/>
          </a:bodyPr>
          <a:lstStyle/>
          <a:p>
            <a:r>
              <a:rPr lang="pt-BR" sz="1000" dirty="0">
                <a:solidFill>
                  <a:srgbClr val="435E7E"/>
                </a:solidFill>
              </a:rPr>
              <a:t>APROVAÇÃO PROJETO DE SINALIZAÇÃO VISUAL</a:t>
            </a:r>
          </a:p>
        </p:txBody>
      </p:sp>
      <p:sp>
        <p:nvSpPr>
          <p:cNvPr id="74" name="Espaço Reservado para Texto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23360" y="759866"/>
            <a:ext cx="1253885" cy="1210155"/>
          </a:xfrm>
          <a:solidFill>
            <a:srgbClr val="E2C62B"/>
          </a:solidFill>
        </p:spPr>
        <p:txBody>
          <a:bodyPr rtlCol="0">
            <a:normAutofit/>
          </a:bodyPr>
          <a:lstStyle/>
          <a:p>
            <a:pPr rtl="0"/>
            <a:r>
              <a:rPr lang="pt-BR" sz="1300" dirty="0"/>
              <a:t>Peticionam. eletrônico</a:t>
            </a:r>
          </a:p>
        </p:txBody>
      </p:sp>
      <p:sp>
        <p:nvSpPr>
          <p:cNvPr id="80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63689" y="1130225"/>
            <a:ext cx="521493" cy="506707"/>
          </a:xfrm>
          <a:ln>
            <a:solidFill>
              <a:srgbClr val="CBC82E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0C6D82"/>
                </a:solidFill>
              </a:rPr>
              <a:t>E</a:t>
            </a:r>
            <a:endParaRPr lang="pt-BR" sz="2400" dirty="0">
              <a:solidFill>
                <a:srgbClr val="0C6D82"/>
              </a:solidFill>
            </a:endParaRPr>
          </a:p>
        </p:txBody>
      </p:sp>
      <p:sp>
        <p:nvSpPr>
          <p:cNvPr id="81" name="Espaço Reservado para Texto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50872" y="788024"/>
            <a:ext cx="1187361" cy="238463"/>
          </a:xfrm>
        </p:spPr>
        <p:txBody>
          <a:bodyPr rtlCol="0">
            <a:noAutofit/>
          </a:bodyPr>
          <a:lstStyle/>
          <a:p>
            <a:pPr rtl="0"/>
            <a:r>
              <a:rPr lang="pt-BR" sz="1000" dirty="0">
                <a:solidFill>
                  <a:srgbClr val="CCC82E"/>
                </a:solidFill>
              </a:rPr>
              <a:t>AVALIAÇÃO DO PETICIONAMENTO</a:t>
            </a:r>
          </a:p>
        </p:txBody>
      </p:sp>
      <p:sp>
        <p:nvSpPr>
          <p:cNvPr id="83" name="Espaço Reservado para Texto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5189" y="1122876"/>
            <a:ext cx="521493" cy="506707"/>
          </a:xfrm>
          <a:ln>
            <a:solidFill>
              <a:srgbClr val="73A374"/>
            </a:solidFill>
          </a:ln>
        </p:spPr>
        <p:txBody>
          <a:bodyPr rtlCol="0">
            <a:noAutofit/>
          </a:bodyPr>
          <a:lstStyle/>
          <a:p>
            <a:r>
              <a:rPr lang="pt-BR" sz="2800" dirty="0">
                <a:solidFill>
                  <a:srgbClr val="E99A2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3244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33159"/>
              <a:ext cx="12192000" cy="624840"/>
            </a:xfrm>
            <a:custGeom>
              <a:avLst/>
              <a:gdLst/>
              <a:ahLst/>
              <a:cxnLst/>
              <a:rect l="l" t="t" r="r" b="b"/>
              <a:pathLst>
                <a:path w="12192000" h="624840">
                  <a:moveTo>
                    <a:pt x="121920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2192000" y="6248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5" y="6347459"/>
              <a:ext cx="2208276" cy="402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0"/>
              <a:ext cx="12190730" cy="6227445"/>
            </a:xfrm>
            <a:custGeom>
              <a:avLst/>
              <a:gdLst/>
              <a:ahLst/>
              <a:cxnLst/>
              <a:rect l="l" t="t" r="r" b="b"/>
              <a:pathLst>
                <a:path w="12190730" h="6227445">
                  <a:moveTo>
                    <a:pt x="0" y="0"/>
                  </a:moveTo>
                  <a:lnTo>
                    <a:pt x="0" y="6227064"/>
                  </a:lnTo>
                  <a:lnTo>
                    <a:pt x="12190476" y="6227064"/>
                  </a:lnTo>
                  <a:lnTo>
                    <a:pt x="12190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37743"/>
            <a:ext cx="6102350" cy="5232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CONCEITO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2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0" y="1351788"/>
            <a:ext cx="6090285" cy="3415665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158115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Unidades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Integrado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UAI,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centrais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reúnem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mesmo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espaço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físico,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vários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órgãos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entidades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três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esferas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Federal,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Estadual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Municipal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forma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integrada,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visando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melhoria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qualidade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prestação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serviços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públicos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cidadão,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buscando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sempre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aliando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tecnologia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humano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qualificado.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" y="2115311"/>
            <a:ext cx="4018788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3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" y="0"/>
              <a:ext cx="12187555" cy="6242685"/>
            </a:xfrm>
            <a:custGeom>
              <a:avLst/>
              <a:gdLst/>
              <a:ahLst/>
              <a:cxnLst/>
              <a:rect l="l" t="t" r="r" b="b"/>
              <a:pathLst>
                <a:path w="12187555" h="6242685">
                  <a:moveTo>
                    <a:pt x="0" y="6242304"/>
                  </a:moveTo>
                  <a:lnTo>
                    <a:pt x="12187428" y="6242304"/>
                  </a:lnTo>
                  <a:lnTo>
                    <a:pt x="12187428" y="0"/>
                  </a:lnTo>
                  <a:lnTo>
                    <a:pt x="0" y="0"/>
                  </a:lnTo>
                  <a:lnTo>
                    <a:pt x="0" y="6242304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42303"/>
              <a:ext cx="12192000" cy="615950"/>
            </a:xfrm>
            <a:custGeom>
              <a:avLst/>
              <a:gdLst/>
              <a:ahLst/>
              <a:cxnLst/>
              <a:rect l="l" t="t" r="r" b="b"/>
              <a:pathLst>
                <a:path w="12192000" h="615950">
                  <a:moveTo>
                    <a:pt x="12192000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2192000" y="6156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5" y="6347459"/>
              <a:ext cx="2208276" cy="4023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37743"/>
            <a:ext cx="6102350" cy="5232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857755"/>
            <a:ext cx="6111240" cy="3416935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5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sz="2400" spc="5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abrange</a:t>
            </a:r>
            <a:r>
              <a:rPr sz="2400" spc="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todas</a:t>
            </a:r>
            <a:r>
              <a:rPr sz="2400" spc="5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etapas,</a:t>
            </a:r>
            <a:r>
              <a:rPr sz="2400" spc="5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sz="2400" spc="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entrada</a:t>
            </a:r>
            <a:r>
              <a:rPr sz="2400" spc="4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400" spc="4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unidade</a:t>
            </a:r>
            <a:r>
              <a:rPr sz="2400" spc="4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até</a:t>
            </a:r>
            <a:r>
              <a:rPr sz="2400" spc="43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4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confecção</a:t>
            </a:r>
            <a:r>
              <a:rPr sz="2400" spc="4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documento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conclusão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serviço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solicitado.</a:t>
            </a:r>
            <a:endParaRPr sz="2400">
              <a:latin typeface="Calibri"/>
              <a:cs typeface="Calibri"/>
            </a:endParaRPr>
          </a:p>
          <a:p>
            <a:pPr marL="91440" algn="just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Toda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UAI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divida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cinco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macro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áreas:</a:t>
            </a:r>
            <a:endParaRPr sz="2400">
              <a:latin typeface="Calibri"/>
              <a:cs typeface="Calibri"/>
            </a:endParaRPr>
          </a:p>
          <a:p>
            <a:pPr marL="548005" indent="-456565">
              <a:lnSpc>
                <a:spcPct val="100000"/>
              </a:lnSpc>
              <a:buAutoNum type="arabicPeriod"/>
              <a:tabLst>
                <a:tab pos="54800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Entrada</a:t>
            </a:r>
            <a:endParaRPr sz="2400">
              <a:latin typeface="Calibri"/>
              <a:cs typeface="Calibri"/>
            </a:endParaRPr>
          </a:p>
          <a:p>
            <a:pPr marL="548005" indent="-456565">
              <a:lnSpc>
                <a:spcPct val="100000"/>
              </a:lnSpc>
              <a:buAutoNum type="arabicPeriod"/>
              <a:tabLst>
                <a:tab pos="54800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Recepção/Triagem</a:t>
            </a:r>
            <a:endParaRPr sz="2400">
              <a:latin typeface="Calibri"/>
              <a:cs typeface="Calibri"/>
            </a:endParaRPr>
          </a:p>
          <a:p>
            <a:pPr marL="548005" indent="-456565">
              <a:lnSpc>
                <a:spcPct val="100000"/>
              </a:lnSpc>
              <a:buAutoNum type="arabicPeriod"/>
              <a:tabLst>
                <a:tab pos="54800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Saguão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Espera</a:t>
            </a:r>
            <a:endParaRPr sz="2400">
              <a:latin typeface="Calibri"/>
              <a:cs typeface="Calibri"/>
            </a:endParaRPr>
          </a:p>
          <a:p>
            <a:pPr marL="548005" indent="-456565">
              <a:lnSpc>
                <a:spcPct val="100000"/>
              </a:lnSpc>
              <a:buAutoNum type="arabicPeriod"/>
              <a:tabLst>
                <a:tab pos="54800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Guichês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endParaRPr sz="2400">
              <a:latin typeface="Calibri"/>
              <a:cs typeface="Calibri"/>
            </a:endParaRPr>
          </a:p>
          <a:p>
            <a:pPr marL="548005" indent="-456565">
              <a:lnSpc>
                <a:spcPct val="100000"/>
              </a:lnSpc>
              <a:buAutoNum type="arabicPeriod"/>
              <a:tabLst>
                <a:tab pos="54800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Estações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trabalho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Retaguarda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1025652"/>
            <a:ext cx="5010911" cy="42489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33159"/>
              <a:ext cx="12192000" cy="624840"/>
            </a:xfrm>
            <a:custGeom>
              <a:avLst/>
              <a:gdLst/>
              <a:ahLst/>
              <a:cxnLst/>
              <a:rect l="l" t="t" r="r" b="b"/>
              <a:pathLst>
                <a:path w="12192000" h="624840">
                  <a:moveTo>
                    <a:pt x="121920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2192000" y="6248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5" y="6347459"/>
              <a:ext cx="2208276" cy="4023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0"/>
              <a:ext cx="12190730" cy="6227445"/>
            </a:xfrm>
            <a:custGeom>
              <a:avLst/>
              <a:gdLst/>
              <a:ahLst/>
              <a:cxnLst/>
              <a:rect l="l" t="t" r="r" b="b"/>
              <a:pathLst>
                <a:path w="12190730" h="6227445">
                  <a:moveTo>
                    <a:pt x="0" y="0"/>
                  </a:moveTo>
                  <a:lnTo>
                    <a:pt x="0" y="6227064"/>
                  </a:lnTo>
                  <a:lnTo>
                    <a:pt x="12190476" y="6227064"/>
                  </a:lnTo>
                  <a:lnTo>
                    <a:pt x="12190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37743"/>
            <a:ext cx="6102350" cy="5232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PROGRAMA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UAI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COMPARTILHA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9528" y="1882139"/>
            <a:ext cx="6062980" cy="2677795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25400" rIns="0" bIns="0" rtlCol="0">
            <a:spAutoFit/>
          </a:bodyPr>
          <a:lstStyle/>
          <a:p>
            <a:pPr marL="92075" marR="203200">
              <a:lnSpc>
                <a:spcPct val="100000"/>
              </a:lnSpc>
              <a:spcBef>
                <a:spcPts val="200"/>
              </a:spcBef>
            </a:pP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Tem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fornecer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aos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municípios interessados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aderir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modelo,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todas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orientações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expertise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necessárias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implementação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manutenção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moldes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UAI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Unidade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Integrado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estado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Minas Gerais.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" y="2115311"/>
            <a:ext cx="4018788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373" y="-28251"/>
            <a:ext cx="12204374" cy="7403213"/>
            <a:chOff x="784903" y="718470"/>
            <a:chExt cx="10255488" cy="6819900"/>
          </a:xfrm>
        </p:grpSpPr>
        <p:pic>
          <p:nvPicPr>
            <p:cNvPr id="3" name="object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03" y="718470"/>
              <a:ext cx="10255488" cy="6819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4903" y="718470"/>
              <a:ext cx="10255488" cy="6819900"/>
            </a:xfrm>
            <a:custGeom>
              <a:avLst/>
              <a:gdLst/>
              <a:ahLst/>
              <a:cxnLst/>
              <a:rect l="l" t="t" r="r" b="b"/>
              <a:pathLst>
                <a:path w="12167870" h="6225540">
                  <a:moveTo>
                    <a:pt x="0" y="6225540"/>
                  </a:moveTo>
                  <a:lnTo>
                    <a:pt x="12167616" y="6225540"/>
                  </a:lnTo>
                  <a:lnTo>
                    <a:pt x="12167616" y="0"/>
                  </a:lnTo>
                  <a:lnTo>
                    <a:pt x="0" y="0"/>
                  </a:lnTo>
                  <a:lnTo>
                    <a:pt x="0" y="622554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" y="237743"/>
            <a:ext cx="4681682" cy="45268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lang="pt-BR" sz="2800" b="1" spc="-10" dirty="0">
                <a:solidFill>
                  <a:srgbClr val="FFFFFF"/>
                </a:solidFill>
                <a:latin typeface="Calibri"/>
                <a:cs typeface="Calibri"/>
              </a:rPr>
              <a:t>PACOTE BÁSICO DE SERVIÇOS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83" y="6225539"/>
            <a:ext cx="12167618" cy="632460"/>
            <a:chOff x="24383" y="6225539"/>
            <a:chExt cx="12167870" cy="632460"/>
          </a:xfrm>
        </p:grpSpPr>
        <p:sp>
          <p:nvSpPr>
            <p:cNvPr id="7" name="object 7"/>
            <p:cNvSpPr/>
            <p:nvPr/>
          </p:nvSpPr>
          <p:spPr>
            <a:xfrm>
              <a:off x="24383" y="6225539"/>
              <a:ext cx="12167870" cy="632460"/>
            </a:xfrm>
            <a:custGeom>
              <a:avLst/>
              <a:gdLst/>
              <a:ahLst/>
              <a:cxnLst/>
              <a:rect l="l" t="t" r="r" b="b"/>
              <a:pathLst>
                <a:path w="12167870" h="632459">
                  <a:moveTo>
                    <a:pt x="12167616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167616" y="632460"/>
                  </a:lnTo>
                  <a:lnTo>
                    <a:pt x="12167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6" y="6347460"/>
              <a:ext cx="2208276" cy="4023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00400" y="792645"/>
            <a:ext cx="7086600" cy="5135379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lang="pt-BR" sz="2400" dirty="0">
              <a:latin typeface="Calibri"/>
              <a:cs typeface="Calibri"/>
            </a:endParaRPr>
          </a:p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325091" y="1318465"/>
            <a:ext cx="842347" cy="740255"/>
          </a:xfrm>
          <a:custGeom>
            <a:avLst/>
            <a:gdLst/>
            <a:ahLst/>
            <a:cxnLst/>
            <a:rect l="l" t="t" r="r" b="b"/>
            <a:pathLst>
              <a:path w="1479074" h="1479074">
                <a:moveTo>
                  <a:pt x="0" y="0"/>
                </a:moveTo>
                <a:lnTo>
                  <a:pt x="1479074" y="0"/>
                </a:lnTo>
                <a:lnTo>
                  <a:pt x="1479074" y="1479075"/>
                </a:lnTo>
                <a:lnTo>
                  <a:pt x="0" y="1479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7" name="Freeform 4"/>
          <p:cNvSpPr/>
          <p:nvPr/>
        </p:nvSpPr>
        <p:spPr>
          <a:xfrm>
            <a:off x="3864407" y="4491431"/>
            <a:ext cx="1763711" cy="581317"/>
          </a:xfrm>
          <a:custGeom>
            <a:avLst/>
            <a:gdLst/>
            <a:ahLst/>
            <a:cxnLst/>
            <a:rect l="l" t="t" r="r" b="b"/>
            <a:pathLst>
              <a:path w="3082750" h="1060866">
                <a:moveTo>
                  <a:pt x="0" y="0"/>
                </a:moveTo>
                <a:lnTo>
                  <a:pt x="3082750" y="0"/>
                </a:lnTo>
                <a:lnTo>
                  <a:pt x="3082750" y="1060865"/>
                </a:lnTo>
                <a:lnTo>
                  <a:pt x="0" y="10608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8" name="Freeform 5"/>
          <p:cNvSpPr/>
          <p:nvPr/>
        </p:nvSpPr>
        <p:spPr>
          <a:xfrm>
            <a:off x="4250842" y="2453687"/>
            <a:ext cx="990847" cy="533400"/>
          </a:xfrm>
          <a:custGeom>
            <a:avLst/>
            <a:gdLst/>
            <a:ahLst/>
            <a:cxnLst/>
            <a:rect l="l" t="t" r="r" b="b"/>
            <a:pathLst>
              <a:path w="1486270" h="1532102">
                <a:moveTo>
                  <a:pt x="0" y="0"/>
                </a:moveTo>
                <a:lnTo>
                  <a:pt x="1486270" y="0"/>
                </a:lnTo>
                <a:lnTo>
                  <a:pt x="1486270" y="1532102"/>
                </a:lnTo>
                <a:lnTo>
                  <a:pt x="0" y="1532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21612" b="-69876"/>
            </a:stretch>
          </a:blipFill>
        </p:spPr>
      </p:sp>
      <p:sp>
        <p:nvSpPr>
          <p:cNvPr id="69" name="Freeform 6"/>
          <p:cNvSpPr/>
          <p:nvPr/>
        </p:nvSpPr>
        <p:spPr>
          <a:xfrm>
            <a:off x="4031494" y="3673356"/>
            <a:ext cx="1429539" cy="489282"/>
          </a:xfrm>
          <a:custGeom>
            <a:avLst/>
            <a:gdLst/>
            <a:ahLst/>
            <a:cxnLst/>
            <a:rect l="l" t="t" r="r" b="b"/>
            <a:pathLst>
              <a:path w="2537432" h="977381">
                <a:moveTo>
                  <a:pt x="0" y="0"/>
                </a:moveTo>
                <a:lnTo>
                  <a:pt x="2537432" y="0"/>
                </a:lnTo>
                <a:lnTo>
                  <a:pt x="2537432" y="977381"/>
                </a:lnTo>
                <a:lnTo>
                  <a:pt x="0" y="977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0" name="TextBox 9"/>
          <p:cNvSpPr txBox="1"/>
          <p:nvPr/>
        </p:nvSpPr>
        <p:spPr>
          <a:xfrm>
            <a:off x="5852890" y="1161835"/>
            <a:ext cx="4062110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Emissão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Carteira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Identidade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Nacional - CIN </a:t>
            </a:r>
          </a:p>
        </p:txBody>
      </p:sp>
      <p:sp>
        <p:nvSpPr>
          <p:cNvPr id="71" name="TextBox 10"/>
          <p:cNvSpPr txBox="1"/>
          <p:nvPr/>
        </p:nvSpPr>
        <p:spPr>
          <a:xfrm>
            <a:off x="5858534" y="3744451"/>
            <a:ext cx="4062110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Recuperação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Acesso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GOV.BR </a:t>
            </a:r>
          </a:p>
        </p:txBody>
      </p:sp>
      <p:sp>
        <p:nvSpPr>
          <p:cNvPr id="72" name="TextBox 12"/>
          <p:cNvSpPr txBox="1"/>
          <p:nvPr/>
        </p:nvSpPr>
        <p:spPr>
          <a:xfrm>
            <a:off x="5852890" y="4340258"/>
            <a:ext cx="4062110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Serviços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Habilitação</a:t>
            </a:r>
            <a:endParaRPr lang="en-US" sz="1374" kern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5874110" y="4582123"/>
            <a:ext cx="4062110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Serviços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Veículos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4" name="TextBox 14"/>
          <p:cNvSpPr txBox="1"/>
          <p:nvPr/>
        </p:nvSpPr>
        <p:spPr>
          <a:xfrm>
            <a:off x="5874110" y="4821286"/>
            <a:ext cx="4062110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Prova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Eletrônica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Legislação</a:t>
            </a:r>
            <a:endParaRPr lang="en-US" sz="1374" kern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TextBox 15"/>
          <p:cNvSpPr txBox="1"/>
          <p:nvPr/>
        </p:nvSpPr>
        <p:spPr>
          <a:xfrm>
            <a:off x="5824816" y="2451607"/>
            <a:ext cx="4062110" cy="22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Recadastramento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Servidores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Inativos</a:t>
            </a:r>
            <a:endParaRPr lang="en-US" sz="1374" kern="12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TextBox 16"/>
          <p:cNvSpPr txBox="1"/>
          <p:nvPr/>
        </p:nvSpPr>
        <p:spPr>
          <a:xfrm>
            <a:off x="5856900" y="2745224"/>
            <a:ext cx="4062110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Emissão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Carteira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Identificação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da Pessoa com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Transtorno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Espectro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Autista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- CIPTEA</a:t>
            </a:r>
          </a:p>
        </p:txBody>
      </p:sp>
      <p:sp>
        <p:nvSpPr>
          <p:cNvPr id="77" name="TextBox 17"/>
          <p:cNvSpPr txBox="1"/>
          <p:nvPr/>
        </p:nvSpPr>
        <p:spPr>
          <a:xfrm>
            <a:off x="5824816" y="1693454"/>
            <a:ext cx="4062110" cy="46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698" lvl="1" indent="-148349" algn="l" defTabSz="609630" rtl="0">
              <a:lnSpc>
                <a:spcPts val="1923"/>
              </a:lnSpc>
              <a:buFont typeface="Arial"/>
              <a:buChar char="•"/>
            </a:pP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Emissão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Atestado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Antecedentes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kern="12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Criminais</a:t>
            </a:r>
            <a:r>
              <a:rPr lang="en-US" sz="1374" kern="12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3" y="0"/>
            <a:ext cx="12167870" cy="6858000"/>
            <a:chOff x="24383" y="0"/>
            <a:chExt cx="121678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3" y="38097"/>
              <a:ext cx="12167616" cy="6819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383" y="0"/>
              <a:ext cx="12167870" cy="6225540"/>
            </a:xfrm>
            <a:custGeom>
              <a:avLst/>
              <a:gdLst/>
              <a:ahLst/>
              <a:cxnLst/>
              <a:rect l="l" t="t" r="r" b="b"/>
              <a:pathLst>
                <a:path w="12167870" h="6225540">
                  <a:moveTo>
                    <a:pt x="0" y="6225540"/>
                  </a:moveTo>
                  <a:lnTo>
                    <a:pt x="12167616" y="6225540"/>
                  </a:lnTo>
                  <a:lnTo>
                    <a:pt x="12167616" y="0"/>
                  </a:lnTo>
                  <a:lnTo>
                    <a:pt x="0" y="0"/>
                  </a:lnTo>
                  <a:lnTo>
                    <a:pt x="0" y="622554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37743"/>
            <a:ext cx="4716779" cy="45268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lang="pt-BR" sz="2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COMPROMISSOS DO ESTADO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83" y="1975104"/>
            <a:ext cx="12167870" cy="4883150"/>
            <a:chOff x="24383" y="1975104"/>
            <a:chExt cx="12167870" cy="4883150"/>
          </a:xfrm>
        </p:grpSpPr>
        <p:sp>
          <p:nvSpPr>
            <p:cNvPr id="7" name="object 7"/>
            <p:cNvSpPr/>
            <p:nvPr/>
          </p:nvSpPr>
          <p:spPr>
            <a:xfrm>
              <a:off x="24383" y="6225539"/>
              <a:ext cx="12167870" cy="632460"/>
            </a:xfrm>
            <a:custGeom>
              <a:avLst/>
              <a:gdLst/>
              <a:ahLst/>
              <a:cxnLst/>
              <a:rect l="l" t="t" r="r" b="b"/>
              <a:pathLst>
                <a:path w="12167870" h="632459">
                  <a:moveTo>
                    <a:pt x="12167616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12167616" y="632460"/>
                  </a:lnTo>
                  <a:lnTo>
                    <a:pt x="12167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6" y="6347460"/>
              <a:ext cx="2208276" cy="402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6588" y="1975104"/>
              <a:ext cx="3060191" cy="30617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29528" y="1962911"/>
            <a:ext cx="6062980" cy="304673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113664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Secretaria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Planejamento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Gestão fornecerá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orientações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necessárias,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unidade,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fluxos,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processos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interação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entes responsáveis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pelos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serviços,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além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gestão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cotidiana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central,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enquanto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município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assumirá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custos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implantação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operação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unidade.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14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872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259195"/>
            </a:xfrm>
            <a:custGeom>
              <a:avLst/>
              <a:gdLst/>
              <a:ahLst/>
              <a:cxnLst/>
              <a:rect l="l" t="t" r="r" b="b"/>
              <a:pathLst>
                <a:path w="12192000" h="6259195">
                  <a:moveTo>
                    <a:pt x="0" y="6259066"/>
                  </a:moveTo>
                  <a:lnTo>
                    <a:pt x="12192000" y="625906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259066"/>
                  </a:lnTo>
                  <a:close/>
                </a:path>
              </a:pathLst>
            </a:custGeom>
            <a:solidFill>
              <a:srgbClr val="0000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52059" y="1030224"/>
              <a:ext cx="7000240" cy="4893945"/>
            </a:xfrm>
            <a:custGeom>
              <a:avLst/>
              <a:gdLst/>
              <a:ahLst/>
              <a:cxnLst/>
              <a:rect l="l" t="t" r="r" b="b"/>
              <a:pathLst>
                <a:path w="7000240" h="4893945">
                  <a:moveTo>
                    <a:pt x="6999732" y="0"/>
                  </a:moveTo>
                  <a:lnTo>
                    <a:pt x="0" y="0"/>
                  </a:lnTo>
                  <a:lnTo>
                    <a:pt x="0" y="4893564"/>
                  </a:lnTo>
                  <a:lnTo>
                    <a:pt x="6999732" y="4893564"/>
                  </a:lnTo>
                  <a:lnTo>
                    <a:pt x="6999732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32070" y="1043178"/>
            <a:ext cx="6668770" cy="4083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Município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deverá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fornecer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recursos financeiros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necessários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implantação,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operação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manutenção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Unidade.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principais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investimentos:</a:t>
            </a:r>
            <a:endParaRPr sz="2400" dirty="0">
              <a:latin typeface="Calibri"/>
              <a:cs typeface="Calibri"/>
            </a:endParaRPr>
          </a:p>
          <a:p>
            <a:pPr marL="355600" marR="160655" indent="-3429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5600" algn="l"/>
              </a:tabLst>
            </a:pPr>
            <a:r>
              <a:rPr lang="pt-BR" sz="2400" dirty="0" smtClean="0">
                <a:solidFill>
                  <a:srgbClr val="FFFFFF"/>
                </a:solidFill>
                <a:latin typeface="Calibri"/>
                <a:cs typeface="Calibri"/>
              </a:rPr>
              <a:t>Imóvel.</a:t>
            </a:r>
          </a:p>
          <a:p>
            <a:pPr marL="355600" marR="160655" indent="-3429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5600" algn="l"/>
              </a:tabLst>
            </a:pPr>
            <a:r>
              <a:rPr lang="pt-BR" sz="2400" dirty="0" smtClean="0">
                <a:solidFill>
                  <a:srgbClr val="FFFFFF"/>
                </a:solidFill>
                <a:latin typeface="Calibri"/>
                <a:cs typeface="Calibri"/>
              </a:rPr>
              <a:t>Aquisição de mobiliários, equipamentos, sinalização visual e uniformes.</a:t>
            </a:r>
          </a:p>
          <a:p>
            <a:pPr marL="355600" marR="160655" indent="-342900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5600" algn="l"/>
              </a:tabLst>
            </a:pPr>
            <a:r>
              <a:rPr lang="pt-BR" sz="2400" dirty="0" smtClean="0">
                <a:solidFill>
                  <a:srgbClr val="FFFFFF"/>
                </a:solidFill>
                <a:latin typeface="Calibri"/>
                <a:cs typeface="Calibri"/>
              </a:rPr>
              <a:t>Equipe: Atendentes, recepcionistas, coordenador, TI, funcionário de limpeza.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" y="309372"/>
            <a:ext cx="5132070" cy="45332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COMPROMISSOS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MUNICÍPIO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975104"/>
            <a:ext cx="12192000" cy="4883150"/>
            <a:chOff x="0" y="1975104"/>
            <a:chExt cx="12192000" cy="4883150"/>
          </a:xfrm>
        </p:grpSpPr>
        <p:sp>
          <p:nvSpPr>
            <p:cNvPr id="9" name="object 9"/>
            <p:cNvSpPr/>
            <p:nvPr/>
          </p:nvSpPr>
          <p:spPr>
            <a:xfrm>
              <a:off x="0" y="625906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12192000" y="0"/>
                  </a:moveTo>
                  <a:lnTo>
                    <a:pt x="0" y="0"/>
                  </a:lnTo>
                  <a:lnTo>
                    <a:pt x="0" y="598933"/>
                  </a:lnTo>
                  <a:lnTo>
                    <a:pt x="12192000" y="59893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5" y="6347460"/>
              <a:ext cx="2208276" cy="4023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6588" y="1975104"/>
              <a:ext cx="3060191" cy="30617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07323" y="1095755"/>
            <a:ext cx="3884929" cy="40132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humanizado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8659" y="2481072"/>
            <a:ext cx="3863340" cy="399415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Padronização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Serviços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7323" y="3790188"/>
            <a:ext cx="3884929" cy="70866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 marR="43688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Monitoramento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qualidade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prestação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serviço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7323" y="5228844"/>
            <a:ext cx="3884929" cy="708660"/>
          </a:xfrm>
          <a:prstGeom prst="rect">
            <a:avLst/>
          </a:prstGeom>
          <a:solidFill>
            <a:srgbClr val="FF0000">
              <a:alpha val="50195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 marR="91122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Ampliação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organização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capacidade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atendimento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60235" y="568451"/>
            <a:ext cx="1519555" cy="5716905"/>
            <a:chOff x="6460235" y="568451"/>
            <a:chExt cx="1519555" cy="57169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3283" y="568451"/>
              <a:ext cx="1453895" cy="15072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22947" y="1018031"/>
              <a:ext cx="873760" cy="558165"/>
            </a:xfrm>
            <a:custGeom>
              <a:avLst/>
              <a:gdLst/>
              <a:ahLst/>
              <a:cxnLst/>
              <a:rect l="l" t="t" r="r" b="b"/>
              <a:pathLst>
                <a:path w="873759" h="558165">
                  <a:moveTo>
                    <a:pt x="780287" y="0"/>
                  </a:moveTo>
                  <a:lnTo>
                    <a:pt x="92963" y="0"/>
                  </a:lnTo>
                  <a:lnTo>
                    <a:pt x="56792" y="7310"/>
                  </a:lnTo>
                  <a:lnTo>
                    <a:pt x="27241" y="27241"/>
                  </a:lnTo>
                  <a:lnTo>
                    <a:pt x="7310" y="56792"/>
                  </a:lnTo>
                  <a:lnTo>
                    <a:pt x="0" y="92963"/>
                  </a:lnTo>
                  <a:lnTo>
                    <a:pt x="0" y="464819"/>
                  </a:lnTo>
                  <a:lnTo>
                    <a:pt x="7310" y="500991"/>
                  </a:lnTo>
                  <a:lnTo>
                    <a:pt x="27241" y="530542"/>
                  </a:lnTo>
                  <a:lnTo>
                    <a:pt x="56792" y="550473"/>
                  </a:lnTo>
                  <a:lnTo>
                    <a:pt x="92963" y="557783"/>
                  </a:lnTo>
                  <a:lnTo>
                    <a:pt x="780287" y="557783"/>
                  </a:lnTo>
                  <a:lnTo>
                    <a:pt x="816459" y="550473"/>
                  </a:lnTo>
                  <a:lnTo>
                    <a:pt x="846010" y="530542"/>
                  </a:lnTo>
                  <a:lnTo>
                    <a:pt x="865941" y="500991"/>
                  </a:lnTo>
                  <a:lnTo>
                    <a:pt x="873251" y="464819"/>
                  </a:lnTo>
                  <a:lnTo>
                    <a:pt x="873251" y="92963"/>
                  </a:lnTo>
                  <a:lnTo>
                    <a:pt x="865941" y="56792"/>
                  </a:lnTo>
                  <a:lnTo>
                    <a:pt x="846010" y="27241"/>
                  </a:lnTo>
                  <a:lnTo>
                    <a:pt x="816459" y="7310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22947" y="1018031"/>
              <a:ext cx="873760" cy="558165"/>
            </a:xfrm>
            <a:custGeom>
              <a:avLst/>
              <a:gdLst/>
              <a:ahLst/>
              <a:cxnLst/>
              <a:rect l="l" t="t" r="r" b="b"/>
              <a:pathLst>
                <a:path w="873759" h="558165">
                  <a:moveTo>
                    <a:pt x="0" y="92963"/>
                  </a:moveTo>
                  <a:lnTo>
                    <a:pt x="7310" y="56792"/>
                  </a:lnTo>
                  <a:lnTo>
                    <a:pt x="27241" y="27241"/>
                  </a:lnTo>
                  <a:lnTo>
                    <a:pt x="56792" y="7310"/>
                  </a:lnTo>
                  <a:lnTo>
                    <a:pt x="92963" y="0"/>
                  </a:lnTo>
                  <a:lnTo>
                    <a:pt x="780287" y="0"/>
                  </a:lnTo>
                  <a:lnTo>
                    <a:pt x="816459" y="7310"/>
                  </a:lnTo>
                  <a:lnTo>
                    <a:pt x="846010" y="27241"/>
                  </a:lnTo>
                  <a:lnTo>
                    <a:pt x="865941" y="56792"/>
                  </a:lnTo>
                  <a:lnTo>
                    <a:pt x="873251" y="92963"/>
                  </a:lnTo>
                  <a:lnTo>
                    <a:pt x="873251" y="464819"/>
                  </a:lnTo>
                  <a:lnTo>
                    <a:pt x="865941" y="500991"/>
                  </a:lnTo>
                  <a:lnTo>
                    <a:pt x="846010" y="530542"/>
                  </a:lnTo>
                  <a:lnTo>
                    <a:pt x="816459" y="550473"/>
                  </a:lnTo>
                  <a:lnTo>
                    <a:pt x="780287" y="557783"/>
                  </a:lnTo>
                  <a:lnTo>
                    <a:pt x="92963" y="557783"/>
                  </a:lnTo>
                  <a:lnTo>
                    <a:pt x="56792" y="550473"/>
                  </a:lnTo>
                  <a:lnTo>
                    <a:pt x="27241" y="530542"/>
                  </a:lnTo>
                  <a:lnTo>
                    <a:pt x="7310" y="500991"/>
                  </a:lnTo>
                  <a:lnTo>
                    <a:pt x="0" y="464819"/>
                  </a:lnTo>
                  <a:lnTo>
                    <a:pt x="0" y="929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4055" y="594359"/>
              <a:ext cx="1351788" cy="1405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0235" y="2001012"/>
              <a:ext cx="1511808" cy="15118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18375" y="2476500"/>
              <a:ext cx="873760" cy="556260"/>
            </a:xfrm>
            <a:custGeom>
              <a:avLst/>
              <a:gdLst/>
              <a:ahLst/>
              <a:cxnLst/>
              <a:rect l="l" t="t" r="r" b="b"/>
              <a:pathLst>
                <a:path w="873759" h="556260">
                  <a:moveTo>
                    <a:pt x="780542" y="0"/>
                  </a:moveTo>
                  <a:lnTo>
                    <a:pt x="92709" y="0"/>
                  </a:lnTo>
                  <a:lnTo>
                    <a:pt x="56632" y="7288"/>
                  </a:lnTo>
                  <a:lnTo>
                    <a:pt x="27162" y="27162"/>
                  </a:lnTo>
                  <a:lnTo>
                    <a:pt x="7288" y="56632"/>
                  </a:lnTo>
                  <a:lnTo>
                    <a:pt x="0" y="92710"/>
                  </a:lnTo>
                  <a:lnTo>
                    <a:pt x="0" y="463550"/>
                  </a:lnTo>
                  <a:lnTo>
                    <a:pt x="7288" y="499627"/>
                  </a:lnTo>
                  <a:lnTo>
                    <a:pt x="27162" y="529097"/>
                  </a:lnTo>
                  <a:lnTo>
                    <a:pt x="56632" y="548971"/>
                  </a:lnTo>
                  <a:lnTo>
                    <a:pt x="92709" y="556260"/>
                  </a:lnTo>
                  <a:lnTo>
                    <a:pt x="780542" y="556260"/>
                  </a:lnTo>
                  <a:lnTo>
                    <a:pt x="816619" y="548971"/>
                  </a:lnTo>
                  <a:lnTo>
                    <a:pt x="846089" y="529097"/>
                  </a:lnTo>
                  <a:lnTo>
                    <a:pt x="865963" y="499627"/>
                  </a:lnTo>
                  <a:lnTo>
                    <a:pt x="873251" y="463550"/>
                  </a:lnTo>
                  <a:lnTo>
                    <a:pt x="873251" y="92710"/>
                  </a:lnTo>
                  <a:lnTo>
                    <a:pt x="865963" y="56632"/>
                  </a:lnTo>
                  <a:lnTo>
                    <a:pt x="846089" y="27162"/>
                  </a:lnTo>
                  <a:lnTo>
                    <a:pt x="816619" y="7288"/>
                  </a:lnTo>
                  <a:lnTo>
                    <a:pt x="780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18375" y="2476500"/>
              <a:ext cx="873760" cy="556260"/>
            </a:xfrm>
            <a:custGeom>
              <a:avLst/>
              <a:gdLst/>
              <a:ahLst/>
              <a:cxnLst/>
              <a:rect l="l" t="t" r="r" b="b"/>
              <a:pathLst>
                <a:path w="873759" h="556260">
                  <a:moveTo>
                    <a:pt x="0" y="92710"/>
                  </a:moveTo>
                  <a:lnTo>
                    <a:pt x="7288" y="56632"/>
                  </a:lnTo>
                  <a:lnTo>
                    <a:pt x="27162" y="27162"/>
                  </a:lnTo>
                  <a:lnTo>
                    <a:pt x="56632" y="7288"/>
                  </a:lnTo>
                  <a:lnTo>
                    <a:pt x="92709" y="0"/>
                  </a:lnTo>
                  <a:lnTo>
                    <a:pt x="780542" y="0"/>
                  </a:lnTo>
                  <a:lnTo>
                    <a:pt x="816619" y="7288"/>
                  </a:lnTo>
                  <a:lnTo>
                    <a:pt x="846089" y="27162"/>
                  </a:lnTo>
                  <a:lnTo>
                    <a:pt x="865963" y="56632"/>
                  </a:lnTo>
                  <a:lnTo>
                    <a:pt x="873251" y="92710"/>
                  </a:lnTo>
                  <a:lnTo>
                    <a:pt x="873251" y="463550"/>
                  </a:lnTo>
                  <a:lnTo>
                    <a:pt x="865963" y="499627"/>
                  </a:lnTo>
                  <a:lnTo>
                    <a:pt x="846089" y="529097"/>
                  </a:lnTo>
                  <a:lnTo>
                    <a:pt x="816619" y="548971"/>
                  </a:lnTo>
                  <a:lnTo>
                    <a:pt x="780542" y="556260"/>
                  </a:lnTo>
                  <a:lnTo>
                    <a:pt x="92709" y="556260"/>
                  </a:lnTo>
                  <a:lnTo>
                    <a:pt x="56632" y="548971"/>
                  </a:lnTo>
                  <a:lnTo>
                    <a:pt x="27162" y="529097"/>
                  </a:lnTo>
                  <a:lnTo>
                    <a:pt x="7288" y="499627"/>
                  </a:lnTo>
                  <a:lnTo>
                    <a:pt x="0" y="463550"/>
                  </a:lnTo>
                  <a:lnTo>
                    <a:pt x="0" y="9271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1007" y="2026919"/>
              <a:ext cx="1409700" cy="1409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1195" y="3429000"/>
              <a:ext cx="1394459" cy="1470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914387" y="3782568"/>
              <a:ext cx="699770" cy="669290"/>
            </a:xfrm>
            <a:custGeom>
              <a:avLst/>
              <a:gdLst/>
              <a:ahLst/>
              <a:cxnLst/>
              <a:rect l="l" t="t" r="r" b="b"/>
              <a:pathLst>
                <a:path w="699770" h="669289">
                  <a:moveTo>
                    <a:pt x="588009" y="0"/>
                  </a:moveTo>
                  <a:lnTo>
                    <a:pt x="111505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557529"/>
                  </a:lnTo>
                  <a:lnTo>
                    <a:pt x="8761" y="600938"/>
                  </a:lnTo>
                  <a:lnTo>
                    <a:pt x="32654" y="636381"/>
                  </a:lnTo>
                  <a:lnTo>
                    <a:pt x="68097" y="660274"/>
                  </a:lnTo>
                  <a:lnTo>
                    <a:pt x="111505" y="669035"/>
                  </a:lnTo>
                  <a:lnTo>
                    <a:pt x="588009" y="669035"/>
                  </a:lnTo>
                  <a:lnTo>
                    <a:pt x="631418" y="660274"/>
                  </a:lnTo>
                  <a:lnTo>
                    <a:pt x="666861" y="636381"/>
                  </a:lnTo>
                  <a:lnTo>
                    <a:pt x="690754" y="600938"/>
                  </a:lnTo>
                  <a:lnTo>
                    <a:pt x="699515" y="557529"/>
                  </a:lnTo>
                  <a:lnTo>
                    <a:pt x="699515" y="111505"/>
                  </a:lnTo>
                  <a:lnTo>
                    <a:pt x="690754" y="68097"/>
                  </a:lnTo>
                  <a:lnTo>
                    <a:pt x="666861" y="32654"/>
                  </a:lnTo>
                  <a:lnTo>
                    <a:pt x="631418" y="8761"/>
                  </a:lnTo>
                  <a:lnTo>
                    <a:pt x="588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4387" y="3782568"/>
              <a:ext cx="699770" cy="669290"/>
            </a:xfrm>
            <a:custGeom>
              <a:avLst/>
              <a:gdLst/>
              <a:ahLst/>
              <a:cxnLst/>
              <a:rect l="l" t="t" r="r" b="b"/>
              <a:pathLst>
                <a:path w="699770" h="669289">
                  <a:moveTo>
                    <a:pt x="0" y="111505"/>
                  </a:moveTo>
                  <a:lnTo>
                    <a:pt x="8761" y="68097"/>
                  </a:lnTo>
                  <a:lnTo>
                    <a:pt x="32654" y="32654"/>
                  </a:lnTo>
                  <a:lnTo>
                    <a:pt x="68097" y="8761"/>
                  </a:lnTo>
                  <a:lnTo>
                    <a:pt x="111505" y="0"/>
                  </a:lnTo>
                  <a:lnTo>
                    <a:pt x="588009" y="0"/>
                  </a:lnTo>
                  <a:lnTo>
                    <a:pt x="631418" y="8761"/>
                  </a:lnTo>
                  <a:lnTo>
                    <a:pt x="666861" y="32654"/>
                  </a:lnTo>
                  <a:lnTo>
                    <a:pt x="690754" y="68097"/>
                  </a:lnTo>
                  <a:lnTo>
                    <a:pt x="699515" y="111505"/>
                  </a:lnTo>
                  <a:lnTo>
                    <a:pt x="699515" y="557529"/>
                  </a:lnTo>
                  <a:lnTo>
                    <a:pt x="690754" y="600938"/>
                  </a:lnTo>
                  <a:lnTo>
                    <a:pt x="666861" y="636381"/>
                  </a:lnTo>
                  <a:lnTo>
                    <a:pt x="631418" y="660274"/>
                  </a:lnTo>
                  <a:lnTo>
                    <a:pt x="588009" y="669035"/>
                  </a:lnTo>
                  <a:lnTo>
                    <a:pt x="111505" y="669035"/>
                  </a:lnTo>
                  <a:lnTo>
                    <a:pt x="68097" y="660274"/>
                  </a:lnTo>
                  <a:lnTo>
                    <a:pt x="32654" y="636381"/>
                  </a:lnTo>
                  <a:lnTo>
                    <a:pt x="8761" y="600938"/>
                  </a:lnTo>
                  <a:lnTo>
                    <a:pt x="0" y="557529"/>
                  </a:lnTo>
                  <a:lnTo>
                    <a:pt x="0" y="11150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1967" y="3454907"/>
              <a:ext cx="1292352" cy="1368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4911" y="4861560"/>
              <a:ext cx="1444752" cy="14234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801611" y="5169407"/>
              <a:ext cx="873760" cy="757555"/>
            </a:xfrm>
            <a:custGeom>
              <a:avLst/>
              <a:gdLst/>
              <a:ahLst/>
              <a:cxnLst/>
              <a:rect l="l" t="t" r="r" b="b"/>
              <a:pathLst>
                <a:path w="873759" h="757554">
                  <a:moveTo>
                    <a:pt x="747014" y="0"/>
                  </a:moveTo>
                  <a:lnTo>
                    <a:pt x="126238" y="0"/>
                  </a:lnTo>
                  <a:lnTo>
                    <a:pt x="77098" y="9919"/>
                  </a:lnTo>
                  <a:lnTo>
                    <a:pt x="36972" y="36972"/>
                  </a:lnTo>
                  <a:lnTo>
                    <a:pt x="9919" y="77098"/>
                  </a:lnTo>
                  <a:lnTo>
                    <a:pt x="0" y="126238"/>
                  </a:lnTo>
                  <a:lnTo>
                    <a:pt x="0" y="631190"/>
                  </a:lnTo>
                  <a:lnTo>
                    <a:pt x="9919" y="680329"/>
                  </a:lnTo>
                  <a:lnTo>
                    <a:pt x="36972" y="720455"/>
                  </a:lnTo>
                  <a:lnTo>
                    <a:pt x="77098" y="747508"/>
                  </a:lnTo>
                  <a:lnTo>
                    <a:pt x="126238" y="757428"/>
                  </a:lnTo>
                  <a:lnTo>
                    <a:pt x="747014" y="757428"/>
                  </a:lnTo>
                  <a:lnTo>
                    <a:pt x="796153" y="747508"/>
                  </a:lnTo>
                  <a:lnTo>
                    <a:pt x="836279" y="720455"/>
                  </a:lnTo>
                  <a:lnTo>
                    <a:pt x="863332" y="680329"/>
                  </a:lnTo>
                  <a:lnTo>
                    <a:pt x="873252" y="631190"/>
                  </a:lnTo>
                  <a:lnTo>
                    <a:pt x="873252" y="126238"/>
                  </a:lnTo>
                  <a:lnTo>
                    <a:pt x="863332" y="77098"/>
                  </a:lnTo>
                  <a:lnTo>
                    <a:pt x="836279" y="36972"/>
                  </a:lnTo>
                  <a:lnTo>
                    <a:pt x="796153" y="9919"/>
                  </a:lnTo>
                  <a:lnTo>
                    <a:pt x="747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1611" y="5169407"/>
              <a:ext cx="873760" cy="757555"/>
            </a:xfrm>
            <a:custGeom>
              <a:avLst/>
              <a:gdLst/>
              <a:ahLst/>
              <a:cxnLst/>
              <a:rect l="l" t="t" r="r" b="b"/>
              <a:pathLst>
                <a:path w="873759" h="757554">
                  <a:moveTo>
                    <a:pt x="0" y="126238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8" y="0"/>
                  </a:lnTo>
                  <a:lnTo>
                    <a:pt x="747014" y="0"/>
                  </a:lnTo>
                  <a:lnTo>
                    <a:pt x="796153" y="9919"/>
                  </a:lnTo>
                  <a:lnTo>
                    <a:pt x="836279" y="36972"/>
                  </a:lnTo>
                  <a:lnTo>
                    <a:pt x="863332" y="77098"/>
                  </a:lnTo>
                  <a:lnTo>
                    <a:pt x="873252" y="126238"/>
                  </a:lnTo>
                  <a:lnTo>
                    <a:pt x="873252" y="631190"/>
                  </a:lnTo>
                  <a:lnTo>
                    <a:pt x="863332" y="680329"/>
                  </a:lnTo>
                  <a:lnTo>
                    <a:pt x="836279" y="720455"/>
                  </a:lnTo>
                  <a:lnTo>
                    <a:pt x="796153" y="747508"/>
                  </a:lnTo>
                  <a:lnTo>
                    <a:pt x="747014" y="757428"/>
                  </a:lnTo>
                  <a:lnTo>
                    <a:pt x="126238" y="757428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90"/>
                  </a:lnTo>
                  <a:lnTo>
                    <a:pt x="0" y="1262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5683" y="4887467"/>
              <a:ext cx="1342644" cy="1321308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176" y="0"/>
            <a:ext cx="12209175" cy="6848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872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259195"/>
            </a:xfrm>
            <a:custGeom>
              <a:avLst/>
              <a:gdLst/>
              <a:ahLst/>
              <a:cxnLst/>
              <a:rect l="l" t="t" r="r" b="b"/>
              <a:pathLst>
                <a:path w="12192000" h="6259195">
                  <a:moveTo>
                    <a:pt x="0" y="6259066"/>
                  </a:moveTo>
                  <a:lnTo>
                    <a:pt x="12192000" y="625906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259066"/>
                  </a:lnTo>
                  <a:close/>
                </a:path>
              </a:pathLst>
            </a:custGeom>
            <a:solidFill>
              <a:srgbClr val="0000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72684" y="1610867"/>
              <a:ext cx="6719570" cy="4401820"/>
            </a:xfrm>
            <a:custGeom>
              <a:avLst/>
              <a:gdLst/>
              <a:ahLst/>
              <a:cxnLst/>
              <a:rect l="l" t="t" r="r" b="b"/>
              <a:pathLst>
                <a:path w="6719570" h="4401820">
                  <a:moveTo>
                    <a:pt x="6719315" y="0"/>
                  </a:moveTo>
                  <a:lnTo>
                    <a:pt x="0" y="0"/>
                  </a:lnTo>
                  <a:lnTo>
                    <a:pt x="0" y="4401311"/>
                  </a:lnTo>
                  <a:lnTo>
                    <a:pt x="6719315" y="4401311"/>
                  </a:lnTo>
                  <a:lnTo>
                    <a:pt x="6719315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95" dirty="0"/>
              <a:t> </a:t>
            </a:r>
            <a:r>
              <a:rPr dirty="0"/>
              <a:t>Município</a:t>
            </a:r>
            <a:r>
              <a:rPr spc="-45" dirty="0"/>
              <a:t> </a:t>
            </a:r>
            <a:r>
              <a:rPr dirty="0"/>
              <a:t>deverá</a:t>
            </a:r>
            <a:r>
              <a:rPr spc="-90" dirty="0"/>
              <a:t> </a:t>
            </a:r>
            <a:r>
              <a:rPr dirty="0"/>
              <a:t>realizar</a:t>
            </a:r>
            <a:r>
              <a:rPr spc="-85" dirty="0"/>
              <a:t> </a:t>
            </a:r>
            <a:r>
              <a:rPr spc="-50" dirty="0"/>
              <a:t>o </a:t>
            </a:r>
            <a:r>
              <a:rPr spc="-10" dirty="0"/>
              <a:t>Peticionamento</a:t>
            </a:r>
            <a:r>
              <a:rPr spc="-125" dirty="0"/>
              <a:t> </a:t>
            </a:r>
            <a:r>
              <a:rPr spc="-10" dirty="0"/>
              <a:t>Eletrônico,</a:t>
            </a:r>
            <a:r>
              <a:rPr spc="-135" dirty="0"/>
              <a:t> </a:t>
            </a:r>
            <a:r>
              <a:rPr spc="-10" dirty="0"/>
              <a:t>através</a:t>
            </a:r>
            <a:r>
              <a:rPr spc="-150" dirty="0"/>
              <a:t> </a:t>
            </a:r>
            <a:r>
              <a:rPr spc="-25" dirty="0"/>
              <a:t>do </a:t>
            </a:r>
            <a:r>
              <a:rPr dirty="0"/>
              <a:t>Sistema</a:t>
            </a:r>
            <a:r>
              <a:rPr spc="-65" dirty="0"/>
              <a:t> </a:t>
            </a:r>
            <a:r>
              <a:rPr spc="-10" dirty="0"/>
              <a:t>Eletrônico</a:t>
            </a:r>
            <a:r>
              <a:rPr spc="-8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0" dirty="0"/>
              <a:t>Informações</a:t>
            </a:r>
            <a:r>
              <a:rPr spc="-7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10" dirty="0"/>
              <a:t>SEI!MG. </a:t>
            </a:r>
            <a:r>
              <a:rPr dirty="0"/>
              <a:t>As</a:t>
            </a:r>
            <a:r>
              <a:rPr spc="-105" dirty="0"/>
              <a:t> </a:t>
            </a:r>
            <a:r>
              <a:rPr dirty="0"/>
              <a:t>orientações</a:t>
            </a:r>
            <a:r>
              <a:rPr spc="-100" dirty="0"/>
              <a:t> </a:t>
            </a:r>
            <a:r>
              <a:rPr dirty="0"/>
              <a:t>estão</a:t>
            </a:r>
            <a:r>
              <a:rPr spc="-114" dirty="0"/>
              <a:t> </a:t>
            </a:r>
            <a:r>
              <a:rPr dirty="0"/>
              <a:t>disponíveis</a:t>
            </a:r>
            <a:r>
              <a:rPr spc="-60" dirty="0"/>
              <a:t> </a:t>
            </a:r>
            <a:r>
              <a:rPr spc="-25" dirty="0"/>
              <a:t>em: </a:t>
            </a:r>
            <a:r>
              <a:rPr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https://www.mg.gov.br/servico/realizar-</a:t>
            </a:r>
            <a:r>
              <a:rPr spc="-10" dirty="0">
                <a:solidFill>
                  <a:srgbClr val="0462C1"/>
                </a:solidFill>
                <a:hlinkClick r:id="rId3"/>
              </a:rPr>
              <a:t> </a:t>
            </a:r>
            <a:r>
              <a:rPr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peticionamento-eletronico-</a:t>
            </a:r>
            <a:r>
              <a:rPr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sei-modelo</a:t>
            </a:r>
          </a:p>
          <a:p>
            <a:pPr marL="12700" marR="207010">
              <a:lnSpc>
                <a:spcPct val="100000"/>
              </a:lnSpc>
              <a:spcBef>
                <a:spcPts val="3370"/>
              </a:spcBef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SEPLAG,</a:t>
            </a:r>
            <a:r>
              <a:rPr spc="-40" dirty="0"/>
              <a:t> </a:t>
            </a:r>
            <a:r>
              <a:rPr dirty="0"/>
              <a:t>irá</a:t>
            </a:r>
            <a:r>
              <a:rPr spc="-50" dirty="0"/>
              <a:t> </a:t>
            </a:r>
            <a:r>
              <a:rPr dirty="0"/>
              <a:t>analisar</a:t>
            </a:r>
            <a:r>
              <a:rPr spc="-4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petição</a:t>
            </a:r>
            <a:r>
              <a:rPr spc="-45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spc="-10" dirty="0"/>
              <a:t>orientar </a:t>
            </a:r>
            <a:r>
              <a:rPr dirty="0"/>
              <a:t>sobre</a:t>
            </a:r>
            <a:r>
              <a:rPr spc="-95" dirty="0"/>
              <a:t> </a:t>
            </a:r>
            <a:r>
              <a:rPr dirty="0"/>
              <a:t>as</a:t>
            </a:r>
            <a:r>
              <a:rPr spc="-90" dirty="0"/>
              <a:t> </a:t>
            </a:r>
            <a:r>
              <a:rPr spc="-10" dirty="0"/>
              <a:t>próximas</a:t>
            </a:r>
            <a:r>
              <a:rPr spc="-80" dirty="0"/>
              <a:t> </a:t>
            </a:r>
            <a:r>
              <a:rPr dirty="0"/>
              <a:t>etapas</a:t>
            </a:r>
            <a:r>
              <a:rPr spc="-90" dirty="0"/>
              <a:t> </a:t>
            </a:r>
            <a:r>
              <a:rPr dirty="0"/>
              <a:t>para</a:t>
            </a:r>
            <a:r>
              <a:rPr spc="-100" dirty="0"/>
              <a:t> </a:t>
            </a:r>
            <a:r>
              <a:rPr spc="-10" dirty="0"/>
              <a:t>formalização </a:t>
            </a:r>
            <a:r>
              <a:rPr dirty="0"/>
              <a:t>do</a:t>
            </a:r>
            <a:r>
              <a:rPr spc="-30" dirty="0"/>
              <a:t> </a:t>
            </a:r>
            <a:r>
              <a:rPr spc="-10" dirty="0"/>
              <a:t>convênio.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309372"/>
            <a:ext cx="5755005" cy="5245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SOLICITAR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580132"/>
            <a:ext cx="12192000" cy="4277995"/>
            <a:chOff x="0" y="2580132"/>
            <a:chExt cx="12192000" cy="4277995"/>
          </a:xfrm>
        </p:grpSpPr>
        <p:sp>
          <p:nvSpPr>
            <p:cNvPr id="9" name="object 9"/>
            <p:cNvSpPr/>
            <p:nvPr/>
          </p:nvSpPr>
          <p:spPr>
            <a:xfrm>
              <a:off x="0" y="625906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12192000" y="0"/>
                  </a:moveTo>
                  <a:lnTo>
                    <a:pt x="0" y="0"/>
                  </a:lnTo>
                  <a:lnTo>
                    <a:pt x="0" y="598933"/>
                  </a:lnTo>
                  <a:lnTo>
                    <a:pt x="12192000" y="59893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0635" y="6347460"/>
              <a:ext cx="2208276" cy="4023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59" y="2580132"/>
              <a:ext cx="3931919" cy="1449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Custom 7">
      <a:dk1>
        <a:srgbClr val="0C6D82"/>
      </a:dk1>
      <a:lt1>
        <a:srgbClr val="FFFFFF"/>
      </a:lt1>
      <a:dk2>
        <a:srgbClr val="6F0066"/>
      </a:dk2>
      <a:lt2>
        <a:srgbClr val="1E597D"/>
      </a:lt2>
      <a:accent1>
        <a:srgbClr val="571B6D"/>
      </a:accent1>
      <a:accent2>
        <a:srgbClr val="2CA05B"/>
      </a:accent2>
      <a:accent3>
        <a:srgbClr val="C90B24"/>
      </a:accent3>
      <a:accent4>
        <a:srgbClr val="E8611D"/>
      </a:accent4>
      <a:accent5>
        <a:srgbClr val="F39D21"/>
      </a:accent5>
      <a:accent6>
        <a:srgbClr val="1B866F"/>
      </a:accent6>
      <a:hlink>
        <a:srgbClr val="0C6D82"/>
      </a:hlink>
      <a:folHlink>
        <a:srgbClr val="0C6D82"/>
      </a:folHlink>
    </a:clrScheme>
    <a:fontScheme name="Custom 10">
      <a:majorFont>
        <a:latin typeface="Franklin Gothic Dem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2390">
          <a:solidFill>
            <a:srgbClr val="454D5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0092586_TF16411242" id="{F06DB494-D48F-4E11-AF1F-12CCE7A7615F}" vid="{541C7A4A-67CC-4FA0-833E-DA57C25859D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511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Arial MT</vt:lpstr>
      <vt:lpstr>Calibri</vt:lpstr>
      <vt:lpstr>Franklin Gothic Demi</vt:lpstr>
      <vt:lpstr>Open Sans</vt:lpstr>
      <vt:lpstr>Segoe UI</vt:lpstr>
      <vt:lpstr>Office Theme</vt:lpstr>
      <vt:lpstr>1_Tema do Office</vt:lpstr>
      <vt:lpstr>UAI COMPARTILHA</vt:lpstr>
      <vt:lpstr>CONCEITO DAS UNIDADES</vt:lpstr>
      <vt:lpstr>MODELO DE ATENDIMENTO</vt:lpstr>
      <vt:lpstr>O PROGRAMA UAI COMPARTILHA</vt:lpstr>
      <vt:lpstr>PACOTE BÁSICO DE SERVIÇOS</vt:lpstr>
      <vt:lpstr>COMPROMISSOS DO ESTADO</vt:lpstr>
      <vt:lpstr>COMPROMISSOS DO MUNICÍPIO</vt:lpstr>
      <vt:lpstr>Apresentação do PowerPoint</vt:lpstr>
      <vt:lpstr>COMO SOLICITAR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Roberth Alexssander Ramiro (SEPLAG)</dc:creator>
  <cp:lastModifiedBy>Laura Cecília Rodrigues Reis (SEPLAG)</cp:lastModifiedBy>
  <cp:revision>19</cp:revision>
  <dcterms:created xsi:type="dcterms:W3CDTF">2024-12-23T12:46:48Z</dcterms:created>
  <dcterms:modified xsi:type="dcterms:W3CDTF">2025-10-01T12:28:58Z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2024-12-23T00:00:00Z</vt:filetime>
  </property>
  <property fmtid="{D5CDD505-2E9C-101B-9397-08002B2CF9AE}" pid="5" name="Producer">
    <vt:lpwstr>Microsoft® PowerPoint® 2016</vt:lpwstr>
  </property>
</Properties>
</file>