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Arim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Light" panose="00000400000000000000" pitchFamily="2" charset="0"/>
      <p:regular r:id="rId19"/>
      <p:bold r:id="rId20"/>
      <p:italic r:id="rId21"/>
      <p:boldItalic r:id="rId22"/>
    </p:embeddedFont>
    <p:embeddedFont>
      <p:font typeface="Poppins Medium" panose="00000600000000000000" pitchFamily="2" charset="0"/>
      <p:regular r:id="rId23"/>
      <p:bold r:id="rId24"/>
      <p:italic r:id="rId25"/>
      <p:boldItalic r:id="rId26"/>
    </p:embeddedFont>
    <p:embeddedFont>
      <p:font typeface="Poppins SemiBold" panose="000007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F5F2A-CADE-E491-0995-FD2C8549E915}" v="32" dt="2022-04-06T18:52:0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microsoft.com/office/2015/10/relationships/revisionInfo" Target="revisionInfo.xml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Orientações de preenchimento: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Responda às três questões seguintes, elas são norteadoras do desafio.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é? 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Trata-se da ação que queremos realizar em relação ao problema escolhido.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deve ser uma ação concreta, iniciando com um verbo, como melhorar, aprimorar, reduzir, transformar, simplificar, etc.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quem? 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Trata-se do público-alvo, quem será atingido pela ação. </a:t>
            </a:r>
            <a:br>
              <a:rPr lang="pt-BR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público alvo pode ser diretamente o cidadão quando estamos tratando de serviços finalísticos, mas também pode ser o próprio servidor público, quando a temática é voltada para área meio, como gestão de pessoas.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Sempre que possível, é recomendado delimitar melhor o público-alvo, indo além da distinção apenas entre cidadão e servidor público. Se o desafio trabalhado está relacionado, por exemplo, ao acompanhamento do desempenho escolar de alunos pelos seus pais, o público alvo poderia ser: pais de alunos das escolas da Regional X.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 o objetivo? 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Trata-se do que se pretende alcançar com a ação.</a:t>
            </a:r>
            <a:br>
              <a:rPr lang="pt-BR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 startAt="2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Elabore a questão desafio agregando as três respostas anteriores. O desafio deve conter a ação que se deseja realizar (o que é), o público-alvo (para quem) e o que se pretende alcançar (o objetivo). Exemplo: Como podemos disseminar a inovação no setor público mineiro para que os servidores fiquem estimulados a implementar iniciativas de inovação nos órgãos e entidades do Estado?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processo de definição do desafio, é importante que a reflexão seja focada no problema e não nas soluções.  Dizer que o desafio é, por exemplo, “Como podemos ter um atendente virtual para responder às demandas do cidadão?”, na verdade, já é propor uma solução. Nesse exemplo, o desafio poderia ser “Como podemos melhorar o relacionamento com o cidadão para que ele tenha uma melhor experiência ao acessar os canais de atendimento do governo?”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Exemplos de desafios: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podemos melhorar o serviço de emissão de carteira de identidade para que o cidadão receba o documento com mais agilidade?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podemos simplificar o processo de desfazimento de carteiras inservíveis para que os diretores e gestores de patrimônio deem uma melhor destinação para estes bens?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podemos aumentar o número de registros de nascimento nas Unidade Interligadas para que os bebês tenham a cidadania garantida?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podemos simplificar o processo de convênios de saída para facilitar a alocação de recursos e melhorar a percepção de um processo menos burocrático pelos parlamentares e convenentes?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podemos facilitar o acesso à documentação básica pelos cidadãos dos municípios da Regional Teófilo Otoni para que eles tenham sua cidadania garantida?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60300" y="711000"/>
            <a:ext cx="2677500" cy="4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RESULTADO ESPERADO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Elaboração da pergunta desafio</a:t>
            </a:r>
            <a:endParaRPr sz="800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C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COMO FAZER</a:t>
            </a:r>
            <a:endParaRPr sz="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Responda às três questões seguintes, elas são norteadoras do desafio:</a:t>
            </a:r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rgbClr val="C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O que é?</a:t>
            </a:r>
            <a:r>
              <a:rPr lang="pt-BR" sz="800" i="1">
                <a:solidFill>
                  <a:srgbClr val="C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Trata-se da ação que queremos realizar em relação ao problema escolhido.</a:t>
            </a:r>
            <a:br>
              <a:rPr lang="pt-BR" sz="80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pt-BR" sz="800">
                <a:latin typeface="Poppins Medium"/>
                <a:ea typeface="Poppins Medium"/>
                <a:cs typeface="Poppins Medium"/>
                <a:sym typeface="Poppins Medium"/>
              </a:rPr>
              <a:t>Exemplo</a:t>
            </a:r>
            <a:r>
              <a:rPr lang="pt-BR" sz="800"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pt-BR" sz="800">
                <a:latin typeface="Poppins Light"/>
                <a:ea typeface="Poppins Light"/>
                <a:cs typeface="Poppins Light"/>
                <a:sym typeface="Poppins Light"/>
              </a:rPr>
              <a:t> nós queremos disseminar a inovação no setor público do Estado de Minas Gerais.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Para quem?</a:t>
            </a:r>
            <a:r>
              <a:rPr lang="pt-BR" sz="800" i="1">
                <a:solidFill>
                  <a:srgbClr val="C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Trata-se do público-alvo, quem será atingido pela ação</a:t>
            </a:r>
            <a:br>
              <a:rPr lang="pt-BR" sz="80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pt-BR" sz="800">
                <a:latin typeface="Poppins Medium"/>
                <a:ea typeface="Poppins Medium"/>
                <a:cs typeface="Poppins Medium"/>
                <a:sym typeface="Poppins Medium"/>
              </a:rPr>
              <a:t>Exemplo:</a:t>
            </a:r>
            <a:r>
              <a:rPr lang="pt-BR" sz="800">
                <a:latin typeface="Poppins Light"/>
                <a:ea typeface="Poppins Light"/>
                <a:cs typeface="Poppins Light"/>
                <a:sym typeface="Poppins Light"/>
              </a:rPr>
              <a:t> servidores públicos do Estado de Minas Gerais.</a:t>
            </a:r>
            <a:endParaRPr sz="8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Qual o objetivo?</a:t>
            </a:r>
            <a:r>
              <a:rPr lang="pt-BR" sz="800" i="1">
                <a:solidFill>
                  <a:srgbClr val="C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Trata-se do que se pretende alcançar com a ação.</a:t>
            </a:r>
            <a:b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pt-BR" sz="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Exemplo:</a:t>
            </a:r>
            <a: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Estimular a implementação de iniciativas de inovação em nos órgãos e entidades do Estado.</a:t>
            </a:r>
            <a:endParaRPr sz="8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434343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Elabore a questão desafio agregando as três respostas anteriores. O desafio deve conter a ação que se deseja realizar (o que é), o público-alvo (para quem) e o que se pretende alcançar (o objetivo).</a:t>
            </a:r>
            <a:b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pt-BR" sz="800">
                <a:latin typeface="Poppins Medium"/>
                <a:ea typeface="Poppins Medium"/>
                <a:cs typeface="Poppins Medium"/>
                <a:sym typeface="Poppins Medium"/>
              </a:rPr>
              <a:t>Exemplo</a:t>
            </a:r>
            <a:r>
              <a:rPr lang="pt-BR"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: Como podemos disseminar a inovação no setor público mineiro para que os servidores fiquem estimulados a implementar iniciativas de inovação nos órgãos e entidades do Estado?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95800" y="568950"/>
            <a:ext cx="56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Como Podemos: questões norteadoras da pergunta desafio</a:t>
            </a:r>
            <a:endParaRPr/>
          </a:p>
        </p:txBody>
      </p:sp>
      <p:cxnSp>
        <p:nvCxnSpPr>
          <p:cNvPr id="56" name="Google Shape;56;p13"/>
          <p:cNvCxnSpPr/>
          <p:nvPr/>
        </p:nvCxnSpPr>
        <p:spPr>
          <a:xfrm>
            <a:off x="1862850" y="292500"/>
            <a:ext cx="60123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/>
          <p:nvPr/>
        </p:nvSpPr>
        <p:spPr>
          <a:xfrm>
            <a:off x="3525175" y="3993550"/>
            <a:ext cx="5209800" cy="1002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rgbClr val="C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PERGUNTA DESAFIO:</a:t>
            </a:r>
            <a:endParaRPr sz="1100" dirty="0">
              <a:solidFill>
                <a:srgbClr val="C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pt-BR" sz="1000" b="1" dirty="0">
                <a:solidFill>
                  <a:schemeClr val="dk1"/>
                </a:solidFill>
                <a:latin typeface="Poppins Light"/>
                <a:ea typeface="Poppins Light"/>
                <a:cs typeface="Poppins Light"/>
              </a:rPr>
              <a:t>Escreva aqui</a:t>
            </a:r>
            <a:endParaRPr sz="1000" b="1" dirty="0">
              <a:solidFill>
                <a:schemeClr val="dk1"/>
              </a:solidFill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525175" y="1358250"/>
            <a:ext cx="5209800" cy="534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000" dirty="0">
                <a:latin typeface="Poppins Light"/>
                <a:ea typeface="Poppins Light"/>
                <a:cs typeface="Poppins Light"/>
              </a:rPr>
              <a:t>Escreva aqui</a:t>
            </a:r>
            <a:endParaRPr sz="10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006475" y="1031088"/>
            <a:ext cx="5728500" cy="369763"/>
            <a:chOff x="3006475" y="1031088"/>
            <a:chExt cx="5728500" cy="369763"/>
          </a:xfrm>
        </p:grpSpPr>
        <p:sp>
          <p:nvSpPr>
            <p:cNvPr id="60" name="Google Shape;60;p13"/>
            <p:cNvSpPr/>
            <p:nvPr/>
          </p:nvSpPr>
          <p:spPr>
            <a:xfrm>
              <a:off x="3525163" y="1061550"/>
              <a:ext cx="965100" cy="296700"/>
            </a:xfrm>
            <a:prstGeom prst="rect">
              <a:avLst/>
            </a:prstGeom>
            <a:solidFill>
              <a:srgbClr val="C00000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577987" y="1031088"/>
              <a:ext cx="87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 QUE É?</a:t>
              </a:r>
              <a:endParaRPr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006475" y="1061550"/>
              <a:ext cx="339300" cy="339300"/>
            </a:xfrm>
            <a:prstGeom prst="ellipse">
              <a:avLst/>
            </a:prstGeom>
            <a:solidFill>
              <a:srgbClr val="C00000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63" name="Google Shape;63;p13"/>
            <p:cNvCxnSpPr/>
            <p:nvPr/>
          </p:nvCxnSpPr>
          <p:spPr>
            <a:xfrm>
              <a:off x="3345775" y="1231200"/>
              <a:ext cx="179400" cy="390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" name="Google Shape;64;p13"/>
            <p:cNvSpPr/>
            <p:nvPr/>
          </p:nvSpPr>
          <p:spPr>
            <a:xfrm>
              <a:off x="4490275" y="1061550"/>
              <a:ext cx="4244700" cy="2967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Qual é a ação que queremos realizar?</a:t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3525175" y="2268500"/>
            <a:ext cx="5209800" cy="534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000" dirty="0">
                <a:latin typeface="Poppins Light"/>
                <a:ea typeface="Poppins Light"/>
                <a:cs typeface="Poppins Light"/>
              </a:rPr>
              <a:t>Escreva aqui</a:t>
            </a:r>
            <a:endParaRPr sz="10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525175" y="3195225"/>
            <a:ext cx="5209800" cy="702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000" dirty="0">
                <a:latin typeface="Poppins Light"/>
                <a:ea typeface="Poppins Light"/>
                <a:cs typeface="Poppins Light"/>
              </a:rPr>
              <a:t>Escreva aqui</a:t>
            </a:r>
            <a:endParaRPr sz="10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825" y="113199"/>
            <a:ext cx="896550" cy="3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237150" y="0"/>
            <a:ext cx="170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D4031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DESAFIO</a:t>
            </a:r>
            <a:endParaRPr sz="2600">
              <a:solidFill>
                <a:srgbClr val="D4031A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3006475" y="1954788"/>
            <a:ext cx="5728500" cy="405800"/>
            <a:chOff x="3006475" y="1954788"/>
            <a:chExt cx="5728500" cy="405800"/>
          </a:xfrm>
        </p:grpSpPr>
        <p:sp>
          <p:nvSpPr>
            <p:cNvPr id="70" name="Google Shape;70;p13"/>
            <p:cNvSpPr/>
            <p:nvPr/>
          </p:nvSpPr>
          <p:spPr>
            <a:xfrm>
              <a:off x="3525175" y="1971725"/>
              <a:ext cx="1232700" cy="312000"/>
            </a:xfrm>
            <a:prstGeom prst="rect">
              <a:avLst/>
            </a:prstGeom>
            <a:solidFill>
              <a:srgbClr val="C00000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006475" y="1987025"/>
              <a:ext cx="339300" cy="339300"/>
            </a:xfrm>
            <a:prstGeom prst="ellipse">
              <a:avLst/>
            </a:prstGeom>
            <a:solidFill>
              <a:srgbClr val="C00000"/>
            </a:solidFill>
            <a:ln w="952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13"/>
            <p:cNvCxnSpPr/>
            <p:nvPr/>
          </p:nvCxnSpPr>
          <p:spPr>
            <a:xfrm>
              <a:off x="3348697" y="2160775"/>
              <a:ext cx="179400" cy="390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3" name="Google Shape;73;p13"/>
            <p:cNvSpPr txBox="1"/>
            <p:nvPr/>
          </p:nvSpPr>
          <p:spPr>
            <a:xfrm>
              <a:off x="3043825" y="1960388"/>
              <a:ext cx="264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2</a:t>
              </a:r>
              <a:endPara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757875" y="1971800"/>
              <a:ext cx="3977100" cy="312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Quem será atingido pela ação? Qual o público-alvo?</a:t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579638" y="1954788"/>
              <a:ext cx="1232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PARA QUEM?</a:t>
              </a:r>
              <a:endParaRPr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3006475" y="2878500"/>
            <a:ext cx="5728500" cy="411388"/>
            <a:chOff x="3006475" y="2878500"/>
            <a:chExt cx="5728500" cy="411388"/>
          </a:xfrm>
        </p:grpSpPr>
        <p:cxnSp>
          <p:nvCxnSpPr>
            <p:cNvPr id="77" name="Google Shape;77;p13"/>
            <p:cNvCxnSpPr/>
            <p:nvPr/>
          </p:nvCxnSpPr>
          <p:spPr>
            <a:xfrm>
              <a:off x="3348697" y="3087625"/>
              <a:ext cx="179400" cy="390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8" name="Google Shape;78;p13"/>
            <p:cNvGrpSpPr/>
            <p:nvPr/>
          </p:nvGrpSpPr>
          <p:grpSpPr>
            <a:xfrm>
              <a:off x="3006475" y="2889688"/>
              <a:ext cx="5728500" cy="400200"/>
              <a:chOff x="3006475" y="2889688"/>
              <a:chExt cx="5728500" cy="400200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3525175" y="2900975"/>
                <a:ext cx="1737300" cy="298200"/>
              </a:xfrm>
              <a:prstGeom prst="rect">
                <a:avLst/>
              </a:prstGeom>
              <a:solidFill>
                <a:srgbClr val="C00000"/>
              </a:solidFill>
              <a:ln w="190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3006475" y="2920138"/>
                <a:ext cx="339300" cy="339300"/>
              </a:xfrm>
              <a:prstGeom prst="ellipse">
                <a:avLst/>
              </a:prstGeom>
              <a:solidFill>
                <a:srgbClr val="C00000"/>
              </a:solidFill>
              <a:ln w="9525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3043825" y="2889688"/>
                <a:ext cx="264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3</a:t>
                </a:r>
                <a:endParaRPr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5262475" y="2897025"/>
                <a:ext cx="3472500" cy="2982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rPr lang="pt-BR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 que queremos com a ação?</a:t>
                </a: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83" name="Google Shape;83;p13"/>
            <p:cNvSpPr txBox="1"/>
            <p:nvPr/>
          </p:nvSpPr>
          <p:spPr>
            <a:xfrm>
              <a:off x="3579638" y="2878500"/>
              <a:ext cx="173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QUAL O OBJETIVO?</a:t>
              </a:r>
              <a:endParaRPr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B48C6A71B58C48A22499B3FBD0C5AB" ma:contentTypeVersion="13" ma:contentTypeDescription="Crie um novo documento." ma:contentTypeScope="" ma:versionID="2056ed527c3e6b5bdf95cf6709dd6014">
  <xsd:schema xmlns:xsd="http://www.w3.org/2001/XMLSchema" xmlns:xs="http://www.w3.org/2001/XMLSchema" xmlns:p="http://schemas.microsoft.com/office/2006/metadata/properties" xmlns:ns2="ad1a0d50-b04c-47c2-aecf-ce05d35f4ea1" xmlns:ns3="9130dfcb-b4a9-4659-a000-3866fb0c64c6" targetNamespace="http://schemas.microsoft.com/office/2006/metadata/properties" ma:root="true" ma:fieldsID="57ca53f86320dad163b58ce71dd7a71e" ns2:_="" ns3:_="">
    <xsd:import namespace="ad1a0d50-b04c-47c2-aecf-ce05d35f4ea1"/>
    <xsd:import namespace="9130dfcb-b4a9-4659-a000-3866fb0c6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a0d50-b04c-47c2-aecf-ce05d35f4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dfcb-b4a9-4659-a000-3866fb0c6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46E90E-5FE3-4011-B0FB-DA7F1A248B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A24D59-22DA-488C-9572-45383C81B7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56A49-E05C-4C4E-9C9E-26DED853D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1a0d50-b04c-47c2-aecf-ce05d35f4ea1"/>
    <ds:schemaRef ds:uri="9130dfcb-b4a9-4659-a000-3866fb0c6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LAB.mg</dc:creator>
  <cp:revision>9</cp:revision>
  <dcterms:modified xsi:type="dcterms:W3CDTF">2022-04-06T18:52:17Z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0x01010070B48C6A71B58C48A22499B3FBD0C5AB</vt:lpwstr>
  </property>
</Properties>
</file>